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charts/chart3.xml" ContentType="application/vnd.openxmlformats-officedocument.drawingml.chart+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2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5.xml" ContentType="application/vnd.openxmlformats-officedocument.drawingml.chart+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700" r:id="rId4"/>
    <p:sldMasterId id="2147483716" r:id="rId5"/>
    <p:sldMasterId id="2147483730" r:id="rId6"/>
    <p:sldMasterId id="2147483744" r:id="rId7"/>
    <p:sldMasterId id="2147483758" r:id="rId8"/>
  </p:sldMasterIdLst>
  <p:notesMasterIdLst>
    <p:notesMasterId r:id="rId116"/>
  </p:notesMasterIdLst>
  <p:sldIdLst>
    <p:sldId id="1316" r:id="rId9"/>
    <p:sldId id="1271" r:id="rId10"/>
    <p:sldId id="1272" r:id="rId11"/>
    <p:sldId id="1273" r:id="rId12"/>
    <p:sldId id="1274" r:id="rId13"/>
    <p:sldId id="1266" r:id="rId14"/>
    <p:sldId id="1268" r:id="rId15"/>
    <p:sldId id="1269" r:id="rId16"/>
    <p:sldId id="1270" r:id="rId17"/>
    <p:sldId id="1275" r:id="rId18"/>
    <p:sldId id="1276" r:id="rId19"/>
    <p:sldId id="1277" r:id="rId20"/>
    <p:sldId id="1278" r:id="rId21"/>
    <p:sldId id="1279" r:id="rId22"/>
    <p:sldId id="1280" r:id="rId23"/>
    <p:sldId id="1281" r:id="rId24"/>
    <p:sldId id="1282" r:id="rId25"/>
    <p:sldId id="1283" r:id="rId26"/>
    <p:sldId id="1284" r:id="rId27"/>
    <p:sldId id="1285" r:id="rId28"/>
    <p:sldId id="1286" r:id="rId29"/>
    <p:sldId id="1287" r:id="rId30"/>
    <p:sldId id="1288" r:id="rId31"/>
    <p:sldId id="1289" r:id="rId32"/>
    <p:sldId id="1290" r:id="rId33"/>
    <p:sldId id="1291" r:id="rId34"/>
    <p:sldId id="1292" r:id="rId35"/>
    <p:sldId id="284" r:id="rId36"/>
    <p:sldId id="285" r:id="rId37"/>
    <p:sldId id="286" r:id="rId38"/>
    <p:sldId id="287" r:id="rId39"/>
    <p:sldId id="288" r:id="rId40"/>
    <p:sldId id="289" r:id="rId41"/>
    <p:sldId id="290" r:id="rId42"/>
    <p:sldId id="291" r:id="rId43"/>
    <p:sldId id="293" r:id="rId44"/>
    <p:sldId id="1259" r:id="rId45"/>
    <p:sldId id="261" r:id="rId46"/>
    <p:sldId id="1261" r:id="rId47"/>
    <p:sldId id="263" r:id="rId48"/>
    <p:sldId id="264" r:id="rId49"/>
    <p:sldId id="1262" r:id="rId50"/>
    <p:sldId id="1263" r:id="rId51"/>
    <p:sldId id="265" r:id="rId52"/>
    <p:sldId id="1264" r:id="rId53"/>
    <p:sldId id="267" r:id="rId54"/>
    <p:sldId id="268" r:id="rId55"/>
    <p:sldId id="269" r:id="rId56"/>
    <p:sldId id="270" r:id="rId57"/>
    <p:sldId id="271" r:id="rId58"/>
    <p:sldId id="272" r:id="rId59"/>
    <p:sldId id="273" r:id="rId60"/>
    <p:sldId id="274" r:id="rId61"/>
    <p:sldId id="275" r:id="rId62"/>
    <p:sldId id="276" r:id="rId63"/>
    <p:sldId id="277" r:id="rId64"/>
    <p:sldId id="278" r:id="rId65"/>
    <p:sldId id="279" r:id="rId66"/>
    <p:sldId id="280" r:id="rId67"/>
    <p:sldId id="281" r:id="rId68"/>
    <p:sldId id="1265" r:id="rId69"/>
    <p:sldId id="307" r:id="rId70"/>
    <p:sldId id="309" r:id="rId71"/>
    <p:sldId id="1317" r:id="rId72"/>
    <p:sldId id="257" r:id="rId73"/>
    <p:sldId id="1293" r:id="rId74"/>
    <p:sldId id="1294" r:id="rId75"/>
    <p:sldId id="1295" r:id="rId76"/>
    <p:sldId id="1296" r:id="rId77"/>
    <p:sldId id="1297" r:id="rId78"/>
    <p:sldId id="1298" r:id="rId79"/>
    <p:sldId id="1299" r:id="rId80"/>
    <p:sldId id="1300" r:id="rId81"/>
    <p:sldId id="1301" r:id="rId82"/>
    <p:sldId id="1302" r:id="rId83"/>
    <p:sldId id="1303" r:id="rId84"/>
    <p:sldId id="1304" r:id="rId85"/>
    <p:sldId id="1305" r:id="rId86"/>
    <p:sldId id="1306" r:id="rId87"/>
    <p:sldId id="1307" r:id="rId88"/>
    <p:sldId id="1308" r:id="rId89"/>
    <p:sldId id="1309" r:id="rId90"/>
    <p:sldId id="1310" r:id="rId91"/>
    <p:sldId id="1311" r:id="rId92"/>
    <p:sldId id="1312" r:id="rId93"/>
    <p:sldId id="890" r:id="rId94"/>
    <p:sldId id="891" r:id="rId95"/>
    <p:sldId id="381" r:id="rId96"/>
    <p:sldId id="560" r:id="rId97"/>
    <p:sldId id="561" r:id="rId98"/>
    <p:sldId id="562" r:id="rId99"/>
    <p:sldId id="566" r:id="rId100"/>
    <p:sldId id="742" r:id="rId101"/>
    <p:sldId id="789" r:id="rId102"/>
    <p:sldId id="331" r:id="rId103"/>
    <p:sldId id="1313" r:id="rId104"/>
    <p:sldId id="292" r:id="rId105"/>
    <p:sldId id="1314" r:id="rId106"/>
    <p:sldId id="294" r:id="rId107"/>
    <p:sldId id="295" r:id="rId108"/>
    <p:sldId id="296" r:id="rId109"/>
    <p:sldId id="297" r:id="rId110"/>
    <p:sldId id="298" r:id="rId111"/>
    <p:sldId id="299" r:id="rId112"/>
    <p:sldId id="300" r:id="rId113"/>
    <p:sldId id="899" r:id="rId114"/>
    <p:sldId id="900"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162" d="100"/>
          <a:sy n="162" d="100"/>
        </p:scale>
        <p:origin x="250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presProps" Target="presProps.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110" Type="http://schemas.openxmlformats.org/officeDocument/2006/relationships/slide" Target="slides/slide102.xml"/><Relationship Id="rId115" Type="http://schemas.openxmlformats.org/officeDocument/2006/relationships/slide" Target="slides/slide107.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slide" Target="slides/slide105.xml"/><Relationship Id="rId11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john\Downloads\timeline.csv"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Lisa\Desktop\RSA%20presentation\Graph%20instert%20attempt%203.xls"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oleObject" Target="file:///C:\Users\mcg48\AppData\Local\Microsoft\Windows\Temporary%20Internet%20Files\Content.Outlook\86OYONAH\1%20%20MEN%20VS%20WOMEN%20MEDIATOR%20FIGURES%20FOR%20AA%20GENDER%20PAPER.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mcg48\AppData\Local\Microsoft\Windows\Temporary%20Internet%20Files\Content.Outlook\86OYONAH\1%20%20MEN%20VS%20WOMEN%20MEDIATOR%20FIGURES%20FOR%20AA%20GENDER%20PAPER.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mcg48\AppData\Local\Microsoft\Windows\Temporary%20Internet%20Files\Content.Outlook\86OYONAH\1%20%20MEN%20VS%20WOMEN%20MEDIATOR%20FIGURES%20FOR%20AA%20GENDER%20PAPER.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mcg48\AppData\Local\Microsoft\Windows\Temporary%20Internet%20Files\Content.Outlook\86OYONAH\1%20%20MEN%20VS%20WOMEN%20MEDIATOR%20FIGURES%20FOR%20AA%20GENDER%20PAP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752136752136813E-2"/>
          <c:y val="0"/>
          <c:w val="0.97649572649572713"/>
          <c:h val="0.93934225554197703"/>
        </c:manualLayout>
      </c:layout>
      <c:barChart>
        <c:barDir val="bar"/>
        <c:grouping val="clustered"/>
        <c:varyColors val="0"/>
        <c:ser>
          <c:idx val="0"/>
          <c:order val="0"/>
          <c:tx>
            <c:strRef>
              <c:f>Sheet1!$B$1</c:f>
              <c:strCache>
                <c:ptCount val="1"/>
                <c:pt idx="0">
                  <c:v>Engaging</c:v>
                </c:pt>
              </c:strCache>
            </c:strRef>
          </c:tx>
          <c:spPr>
            <a:solidFill>
              <a:schemeClr val="accent2">
                <a:lumMod val="90000"/>
                <a:lumOff val="10000"/>
              </a:schemeClr>
            </a:solidFill>
          </c:spPr>
          <c:invertIfNegative val="0"/>
          <c:dLbls>
            <c:dLbl>
              <c:idx val="0"/>
              <c:tx>
                <c:rich>
                  <a:bodyPr/>
                  <a:lstStyle/>
                  <a:p>
                    <a:r>
                      <a:rPr lang="en-US" sz="3200" i="1" dirty="0"/>
                      <a:t>E</a:t>
                    </a:r>
                    <a:r>
                      <a:rPr lang="en-US" dirty="0"/>
                      <a:t>ngaging</a:t>
                    </a:r>
                  </a:p>
                </c:rich>
              </c:tx>
              <c:dLblPos val="inEnd"/>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FE91-435E-9985-AA86E16CBD8B}"/>
                </c:ext>
              </c:extLst>
            </c:dLbl>
            <c:spPr>
              <a:noFill/>
              <a:ln>
                <a:noFill/>
              </a:ln>
              <a:effectLst/>
            </c:spPr>
            <c:txPr>
              <a:bodyPr/>
              <a:lstStyle/>
              <a:p>
                <a:pPr>
                  <a:defRPr sz="3200" i="1">
                    <a:solidFill>
                      <a:schemeClr val="bg1"/>
                    </a:solidFill>
                  </a:defRPr>
                </a:pPr>
                <a:endParaRPr lang="en-US"/>
              </a:p>
            </c:txPr>
            <c:dLblPos val="in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Four Processes in MI</c:v>
                </c:pt>
              </c:strCache>
            </c:strRef>
          </c:cat>
          <c:val>
            <c:numRef>
              <c:f>Sheet1!$B$2</c:f>
              <c:numCache>
                <c:formatCode>General</c:formatCode>
                <c:ptCount val="1"/>
                <c:pt idx="0">
                  <c:v>100</c:v>
                </c:pt>
              </c:numCache>
            </c:numRef>
          </c:val>
          <c:extLst>
            <c:ext xmlns:c16="http://schemas.microsoft.com/office/drawing/2014/chart" uri="{C3380CC4-5D6E-409C-BE32-E72D297353CC}">
              <c16:uniqueId val="{00000001-FE91-435E-9985-AA86E16CBD8B}"/>
            </c:ext>
          </c:extLst>
        </c:ser>
        <c:ser>
          <c:idx val="1"/>
          <c:order val="1"/>
          <c:tx>
            <c:strRef>
              <c:f>Sheet1!$C$1</c:f>
              <c:strCache>
                <c:ptCount val="1"/>
                <c:pt idx="0">
                  <c:v>Focusing</c:v>
                </c:pt>
              </c:strCache>
            </c:strRef>
          </c:tx>
          <c:invertIfNegative val="0"/>
          <c:dLbls>
            <c:spPr>
              <a:noFill/>
              <a:ln>
                <a:noFill/>
              </a:ln>
              <a:effectLst/>
            </c:spPr>
            <c:txPr>
              <a:bodyPr/>
              <a:lstStyle/>
              <a:p>
                <a:pPr>
                  <a:defRPr sz="3200" i="1">
                    <a:solidFill>
                      <a:schemeClr val="bg1"/>
                    </a:solidFill>
                  </a:defRPr>
                </a:pPr>
                <a:endParaRPr lang="en-US"/>
              </a:p>
            </c:txPr>
            <c:dLblPos val="in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Four Processes in MI</c:v>
                </c:pt>
              </c:strCache>
            </c:strRef>
          </c:cat>
          <c:val>
            <c:numRef>
              <c:f>Sheet1!$C$2</c:f>
              <c:numCache>
                <c:formatCode>General</c:formatCode>
                <c:ptCount val="1"/>
                <c:pt idx="0">
                  <c:v>80</c:v>
                </c:pt>
              </c:numCache>
            </c:numRef>
          </c:val>
          <c:extLst>
            <c:ext xmlns:c16="http://schemas.microsoft.com/office/drawing/2014/chart" uri="{C3380CC4-5D6E-409C-BE32-E72D297353CC}">
              <c16:uniqueId val="{00000002-FE91-435E-9985-AA86E16CBD8B}"/>
            </c:ext>
          </c:extLst>
        </c:ser>
        <c:ser>
          <c:idx val="2"/>
          <c:order val="2"/>
          <c:tx>
            <c:strRef>
              <c:f>Sheet1!$D$1</c:f>
              <c:strCache>
                <c:ptCount val="1"/>
                <c:pt idx="0">
                  <c:v>Evoking</c:v>
                </c:pt>
              </c:strCache>
            </c:strRef>
          </c:tx>
          <c:spPr>
            <a:solidFill>
              <a:schemeClr val="accent3">
                <a:lumMod val="75000"/>
              </a:schemeClr>
            </a:solidFill>
          </c:spPr>
          <c:invertIfNegative val="0"/>
          <c:dLbls>
            <c:spPr>
              <a:noFill/>
              <a:ln>
                <a:noFill/>
              </a:ln>
              <a:effectLst/>
            </c:spPr>
            <c:txPr>
              <a:bodyPr/>
              <a:lstStyle/>
              <a:p>
                <a:pPr>
                  <a:defRPr sz="3200" i="1">
                    <a:solidFill>
                      <a:schemeClr val="bg1"/>
                    </a:solidFill>
                  </a:defRPr>
                </a:pPr>
                <a:endParaRPr lang="en-US"/>
              </a:p>
            </c:txPr>
            <c:dLblPos val="in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Four Processes in MI</c:v>
                </c:pt>
              </c:strCache>
            </c:strRef>
          </c:cat>
          <c:val>
            <c:numRef>
              <c:f>Sheet1!$D$2</c:f>
              <c:numCache>
                <c:formatCode>General</c:formatCode>
                <c:ptCount val="1"/>
                <c:pt idx="0">
                  <c:v>65</c:v>
                </c:pt>
              </c:numCache>
            </c:numRef>
          </c:val>
          <c:extLst>
            <c:ext xmlns:c16="http://schemas.microsoft.com/office/drawing/2014/chart" uri="{C3380CC4-5D6E-409C-BE32-E72D297353CC}">
              <c16:uniqueId val="{00000003-FE91-435E-9985-AA86E16CBD8B}"/>
            </c:ext>
          </c:extLst>
        </c:ser>
        <c:ser>
          <c:idx val="3"/>
          <c:order val="3"/>
          <c:tx>
            <c:strRef>
              <c:f>Sheet1!$E$1</c:f>
              <c:strCache>
                <c:ptCount val="1"/>
                <c:pt idx="0">
                  <c:v>Planning</c:v>
                </c:pt>
              </c:strCache>
            </c:strRef>
          </c:tx>
          <c:spPr>
            <a:solidFill>
              <a:schemeClr val="accent4">
                <a:lumMod val="75000"/>
              </a:schemeClr>
            </a:solidFill>
          </c:spPr>
          <c:invertIfNegative val="0"/>
          <c:dLbls>
            <c:spPr>
              <a:noFill/>
              <a:ln>
                <a:noFill/>
              </a:ln>
              <a:effectLst/>
            </c:spPr>
            <c:txPr>
              <a:bodyPr/>
              <a:lstStyle/>
              <a:p>
                <a:pPr>
                  <a:defRPr sz="3200" i="1">
                    <a:solidFill>
                      <a:schemeClr val="bg1"/>
                    </a:solidFill>
                  </a:defRPr>
                </a:pPr>
                <a:endParaRPr lang="en-US"/>
              </a:p>
            </c:txPr>
            <c:dLblPos val="in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Four Processes in MI</c:v>
                </c:pt>
              </c:strCache>
            </c:strRef>
          </c:cat>
          <c:val>
            <c:numRef>
              <c:f>Sheet1!$E$2</c:f>
              <c:numCache>
                <c:formatCode>General</c:formatCode>
                <c:ptCount val="1"/>
                <c:pt idx="0">
                  <c:v>50</c:v>
                </c:pt>
              </c:numCache>
            </c:numRef>
          </c:val>
          <c:extLst>
            <c:ext xmlns:c16="http://schemas.microsoft.com/office/drawing/2014/chart" uri="{C3380CC4-5D6E-409C-BE32-E72D297353CC}">
              <c16:uniqueId val="{00000004-FE91-435E-9985-AA86E16CBD8B}"/>
            </c:ext>
          </c:extLst>
        </c:ser>
        <c:dLbls>
          <c:showLegendKey val="0"/>
          <c:showVal val="1"/>
          <c:showCatName val="0"/>
          <c:showSerName val="0"/>
          <c:showPercent val="0"/>
          <c:showBubbleSize val="0"/>
        </c:dLbls>
        <c:gapWidth val="75"/>
        <c:axId val="112906624"/>
        <c:axId val="112908160"/>
      </c:barChart>
      <c:catAx>
        <c:axId val="112906624"/>
        <c:scaling>
          <c:orientation val="minMax"/>
        </c:scaling>
        <c:delete val="1"/>
        <c:axPos val="r"/>
        <c:numFmt formatCode="General" sourceLinked="0"/>
        <c:majorTickMark val="none"/>
        <c:minorTickMark val="none"/>
        <c:tickLblPos val="none"/>
        <c:crossAx val="112908160"/>
        <c:crosses val="autoZero"/>
        <c:auto val="1"/>
        <c:lblAlgn val="ctr"/>
        <c:lblOffset val="100"/>
        <c:noMultiLvlLbl val="0"/>
      </c:catAx>
      <c:valAx>
        <c:axId val="112908160"/>
        <c:scaling>
          <c:orientation val="maxMin"/>
          <c:max val="100"/>
        </c:scaling>
        <c:delete val="1"/>
        <c:axPos val="b"/>
        <c:numFmt formatCode="General" sourceLinked="1"/>
        <c:majorTickMark val="none"/>
        <c:minorTickMark val="none"/>
        <c:tickLblPos val="none"/>
        <c:crossAx val="11290662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752136752136809E-2"/>
          <c:y val="0"/>
          <c:w val="0.97649572649572758"/>
          <c:h val="0.93934225554197703"/>
        </c:manualLayout>
      </c:layout>
      <c:barChart>
        <c:barDir val="bar"/>
        <c:grouping val="clustered"/>
        <c:varyColors val="0"/>
        <c:ser>
          <c:idx val="0"/>
          <c:order val="0"/>
          <c:tx>
            <c:strRef>
              <c:f>Sheet1!$B$1</c:f>
              <c:strCache>
                <c:ptCount val="1"/>
                <c:pt idx="0">
                  <c:v>Engaging</c:v>
                </c:pt>
              </c:strCache>
            </c:strRef>
          </c:tx>
          <c:spPr>
            <a:solidFill>
              <a:schemeClr val="accent2">
                <a:lumMod val="90000"/>
                <a:lumOff val="10000"/>
              </a:schemeClr>
            </a:solidFill>
          </c:spPr>
          <c:invertIfNegative val="0"/>
          <c:dLbls>
            <c:dLbl>
              <c:idx val="0"/>
              <c:tx>
                <c:rich>
                  <a:bodyPr/>
                  <a:lstStyle/>
                  <a:p>
                    <a:r>
                      <a:rPr lang="en-US" sz="2400" i="1" dirty="0"/>
                      <a:t>E</a:t>
                    </a:r>
                    <a:r>
                      <a:rPr lang="en-US" dirty="0"/>
                      <a:t>ngaging</a:t>
                    </a:r>
                  </a:p>
                </c:rich>
              </c:tx>
              <c:dLblPos val="inEnd"/>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760D-490E-922C-A3D426CD6AF4}"/>
                </c:ext>
              </c:extLst>
            </c:dLbl>
            <c:spPr>
              <a:noFill/>
              <a:ln>
                <a:noFill/>
              </a:ln>
              <a:effectLst/>
            </c:spPr>
            <c:txPr>
              <a:bodyPr/>
              <a:lstStyle/>
              <a:p>
                <a:pPr>
                  <a:defRPr sz="2400" i="1">
                    <a:solidFill>
                      <a:schemeClr val="bg1"/>
                    </a:solidFill>
                  </a:defRPr>
                </a:pPr>
                <a:endParaRPr lang="en-US"/>
              </a:p>
            </c:txPr>
            <c:dLblPos val="in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Four Processes in MI</c:v>
                </c:pt>
              </c:strCache>
            </c:strRef>
          </c:cat>
          <c:val>
            <c:numRef>
              <c:f>Sheet1!$B$2</c:f>
              <c:numCache>
                <c:formatCode>General</c:formatCode>
                <c:ptCount val="1"/>
                <c:pt idx="0">
                  <c:v>100</c:v>
                </c:pt>
              </c:numCache>
            </c:numRef>
          </c:val>
          <c:extLst>
            <c:ext xmlns:c16="http://schemas.microsoft.com/office/drawing/2014/chart" uri="{C3380CC4-5D6E-409C-BE32-E72D297353CC}">
              <c16:uniqueId val="{00000001-760D-490E-922C-A3D426CD6AF4}"/>
            </c:ext>
          </c:extLst>
        </c:ser>
        <c:ser>
          <c:idx val="1"/>
          <c:order val="1"/>
          <c:tx>
            <c:strRef>
              <c:f>Sheet1!$C$1</c:f>
              <c:strCache>
                <c:ptCount val="1"/>
                <c:pt idx="0">
                  <c:v>Focusing</c:v>
                </c:pt>
              </c:strCache>
            </c:strRef>
          </c:tx>
          <c:invertIfNegative val="0"/>
          <c:dLbls>
            <c:spPr>
              <a:noFill/>
              <a:ln>
                <a:noFill/>
              </a:ln>
              <a:effectLst/>
            </c:spPr>
            <c:txPr>
              <a:bodyPr/>
              <a:lstStyle/>
              <a:p>
                <a:pPr>
                  <a:defRPr sz="2400" i="1">
                    <a:solidFill>
                      <a:schemeClr val="bg1"/>
                    </a:solidFill>
                  </a:defRPr>
                </a:pPr>
                <a:endParaRPr lang="en-US"/>
              </a:p>
            </c:txPr>
            <c:dLblPos val="in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Four Processes in MI</c:v>
                </c:pt>
              </c:strCache>
            </c:strRef>
          </c:cat>
          <c:val>
            <c:numRef>
              <c:f>Sheet1!$C$2</c:f>
              <c:numCache>
                <c:formatCode>General</c:formatCode>
                <c:ptCount val="1"/>
                <c:pt idx="0">
                  <c:v>80</c:v>
                </c:pt>
              </c:numCache>
            </c:numRef>
          </c:val>
          <c:extLst>
            <c:ext xmlns:c16="http://schemas.microsoft.com/office/drawing/2014/chart" uri="{C3380CC4-5D6E-409C-BE32-E72D297353CC}">
              <c16:uniqueId val="{00000002-760D-490E-922C-A3D426CD6AF4}"/>
            </c:ext>
          </c:extLst>
        </c:ser>
        <c:ser>
          <c:idx val="2"/>
          <c:order val="2"/>
          <c:tx>
            <c:strRef>
              <c:f>Sheet1!$D$1</c:f>
              <c:strCache>
                <c:ptCount val="1"/>
                <c:pt idx="0">
                  <c:v>Evoking</c:v>
                </c:pt>
              </c:strCache>
            </c:strRef>
          </c:tx>
          <c:spPr>
            <a:solidFill>
              <a:schemeClr val="accent3">
                <a:lumMod val="75000"/>
              </a:schemeClr>
            </a:solidFill>
          </c:spPr>
          <c:invertIfNegative val="0"/>
          <c:dLbls>
            <c:spPr>
              <a:noFill/>
              <a:ln>
                <a:noFill/>
              </a:ln>
              <a:effectLst/>
            </c:spPr>
            <c:txPr>
              <a:bodyPr/>
              <a:lstStyle/>
              <a:p>
                <a:pPr>
                  <a:defRPr sz="2400" i="1">
                    <a:solidFill>
                      <a:schemeClr val="bg1"/>
                    </a:solidFill>
                  </a:defRPr>
                </a:pPr>
                <a:endParaRPr lang="en-US"/>
              </a:p>
            </c:txPr>
            <c:dLblPos val="in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Four Processes in MI</c:v>
                </c:pt>
              </c:strCache>
            </c:strRef>
          </c:cat>
          <c:val>
            <c:numRef>
              <c:f>Sheet1!$D$2</c:f>
              <c:numCache>
                <c:formatCode>General</c:formatCode>
                <c:ptCount val="1"/>
                <c:pt idx="0">
                  <c:v>65</c:v>
                </c:pt>
              </c:numCache>
            </c:numRef>
          </c:val>
          <c:extLst>
            <c:ext xmlns:c16="http://schemas.microsoft.com/office/drawing/2014/chart" uri="{C3380CC4-5D6E-409C-BE32-E72D297353CC}">
              <c16:uniqueId val="{00000003-760D-490E-922C-A3D426CD6AF4}"/>
            </c:ext>
          </c:extLst>
        </c:ser>
        <c:ser>
          <c:idx val="3"/>
          <c:order val="3"/>
          <c:tx>
            <c:strRef>
              <c:f>Sheet1!$E$1</c:f>
              <c:strCache>
                <c:ptCount val="1"/>
                <c:pt idx="0">
                  <c:v>Planning</c:v>
                </c:pt>
              </c:strCache>
            </c:strRef>
          </c:tx>
          <c:spPr>
            <a:solidFill>
              <a:schemeClr val="accent4">
                <a:lumMod val="75000"/>
              </a:schemeClr>
            </a:solidFill>
          </c:spPr>
          <c:invertIfNegative val="0"/>
          <c:dLbls>
            <c:spPr>
              <a:noFill/>
              <a:ln>
                <a:noFill/>
              </a:ln>
              <a:effectLst/>
            </c:spPr>
            <c:txPr>
              <a:bodyPr/>
              <a:lstStyle/>
              <a:p>
                <a:pPr>
                  <a:defRPr sz="2400" i="1">
                    <a:solidFill>
                      <a:schemeClr val="bg1"/>
                    </a:solidFill>
                  </a:defRPr>
                </a:pPr>
                <a:endParaRPr lang="en-US"/>
              </a:p>
            </c:txPr>
            <c:dLblPos val="in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Four Processes in MI</c:v>
                </c:pt>
              </c:strCache>
            </c:strRef>
          </c:cat>
          <c:val>
            <c:numRef>
              <c:f>Sheet1!$E$2</c:f>
              <c:numCache>
                <c:formatCode>General</c:formatCode>
                <c:ptCount val="1"/>
                <c:pt idx="0">
                  <c:v>50</c:v>
                </c:pt>
              </c:numCache>
            </c:numRef>
          </c:val>
          <c:extLst>
            <c:ext xmlns:c16="http://schemas.microsoft.com/office/drawing/2014/chart" uri="{C3380CC4-5D6E-409C-BE32-E72D297353CC}">
              <c16:uniqueId val="{00000004-760D-490E-922C-A3D426CD6AF4}"/>
            </c:ext>
          </c:extLst>
        </c:ser>
        <c:dLbls>
          <c:showLegendKey val="0"/>
          <c:showVal val="1"/>
          <c:showCatName val="0"/>
          <c:showSerName val="0"/>
          <c:showPercent val="0"/>
          <c:showBubbleSize val="0"/>
        </c:dLbls>
        <c:gapWidth val="75"/>
        <c:axId val="112992256"/>
        <c:axId val="112993792"/>
      </c:barChart>
      <c:catAx>
        <c:axId val="112992256"/>
        <c:scaling>
          <c:orientation val="minMax"/>
        </c:scaling>
        <c:delete val="1"/>
        <c:axPos val="r"/>
        <c:numFmt formatCode="General" sourceLinked="0"/>
        <c:majorTickMark val="none"/>
        <c:minorTickMark val="none"/>
        <c:tickLblPos val="none"/>
        <c:crossAx val="112993792"/>
        <c:crosses val="autoZero"/>
        <c:auto val="1"/>
        <c:lblAlgn val="ctr"/>
        <c:lblOffset val="100"/>
        <c:noMultiLvlLbl val="0"/>
      </c:catAx>
      <c:valAx>
        <c:axId val="112993792"/>
        <c:scaling>
          <c:orientation val="maxMin"/>
          <c:max val="100"/>
        </c:scaling>
        <c:delete val="1"/>
        <c:axPos val="b"/>
        <c:numFmt formatCode="General" sourceLinked="1"/>
        <c:majorTickMark val="none"/>
        <c:minorTickMark val="none"/>
        <c:tickLblPos val="none"/>
        <c:crossAx val="11299225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Studies of Motivational Interviewing 1984-2016</a:t>
            </a:r>
          </a:p>
        </c:rich>
      </c:tx>
      <c:overlay val="0"/>
      <c:spPr>
        <a:noFill/>
        <a:ln>
          <a:noFill/>
        </a:ln>
        <a:effectLst/>
      </c:spPr>
    </c:title>
    <c:autoTitleDeleted val="0"/>
    <c:plotArea>
      <c:layout/>
      <c:scatterChart>
        <c:scatterStyle val="lineMarker"/>
        <c:varyColors val="0"/>
        <c:ser>
          <c:idx val="0"/>
          <c:order val="0"/>
          <c:tx>
            <c:strRef>
              <c:f>timeline!$B$2</c:f>
              <c:strCache>
                <c:ptCount val="1"/>
                <c:pt idx="0">
                  <c:v>count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timeline!$A$3:$A$29</c:f>
              <c:numCache>
                <c:formatCode>General</c:formatCode>
                <c:ptCount val="27"/>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pt idx="17">
                  <c:v>1999</c:v>
                </c:pt>
                <c:pt idx="18">
                  <c:v>1998</c:v>
                </c:pt>
                <c:pt idx="19">
                  <c:v>1997</c:v>
                </c:pt>
                <c:pt idx="20">
                  <c:v>1996</c:v>
                </c:pt>
                <c:pt idx="21">
                  <c:v>1995</c:v>
                </c:pt>
                <c:pt idx="22">
                  <c:v>1994</c:v>
                </c:pt>
                <c:pt idx="23">
                  <c:v>1993</c:v>
                </c:pt>
                <c:pt idx="24">
                  <c:v>1991</c:v>
                </c:pt>
                <c:pt idx="25">
                  <c:v>1989</c:v>
                </c:pt>
                <c:pt idx="26">
                  <c:v>1984</c:v>
                </c:pt>
              </c:numCache>
            </c:numRef>
          </c:xVal>
          <c:yVal>
            <c:numRef>
              <c:f>timeline!$B$3:$B$29</c:f>
              <c:numCache>
                <c:formatCode>General</c:formatCode>
                <c:ptCount val="27"/>
                <c:pt idx="0">
                  <c:v>461</c:v>
                </c:pt>
                <c:pt idx="1">
                  <c:v>390</c:v>
                </c:pt>
                <c:pt idx="2">
                  <c:v>391</c:v>
                </c:pt>
                <c:pt idx="3">
                  <c:v>301</c:v>
                </c:pt>
                <c:pt idx="4">
                  <c:v>256</c:v>
                </c:pt>
                <c:pt idx="5">
                  <c:v>200</c:v>
                </c:pt>
                <c:pt idx="6">
                  <c:v>197</c:v>
                </c:pt>
                <c:pt idx="7">
                  <c:v>150</c:v>
                </c:pt>
                <c:pt idx="8">
                  <c:v>114</c:v>
                </c:pt>
                <c:pt idx="9">
                  <c:v>109</c:v>
                </c:pt>
                <c:pt idx="10">
                  <c:v>79</c:v>
                </c:pt>
                <c:pt idx="11">
                  <c:v>74</c:v>
                </c:pt>
                <c:pt idx="12">
                  <c:v>54</c:v>
                </c:pt>
                <c:pt idx="13">
                  <c:v>32</c:v>
                </c:pt>
                <c:pt idx="14">
                  <c:v>37</c:v>
                </c:pt>
                <c:pt idx="15">
                  <c:v>30</c:v>
                </c:pt>
                <c:pt idx="16">
                  <c:v>15</c:v>
                </c:pt>
                <c:pt idx="17">
                  <c:v>19</c:v>
                </c:pt>
                <c:pt idx="18">
                  <c:v>10</c:v>
                </c:pt>
                <c:pt idx="19">
                  <c:v>4</c:v>
                </c:pt>
                <c:pt idx="20">
                  <c:v>7</c:v>
                </c:pt>
                <c:pt idx="21">
                  <c:v>3</c:v>
                </c:pt>
                <c:pt idx="22">
                  <c:v>1</c:v>
                </c:pt>
                <c:pt idx="23">
                  <c:v>2</c:v>
                </c:pt>
                <c:pt idx="24">
                  <c:v>1</c:v>
                </c:pt>
                <c:pt idx="25">
                  <c:v>1</c:v>
                </c:pt>
                <c:pt idx="26">
                  <c:v>1</c:v>
                </c:pt>
              </c:numCache>
            </c:numRef>
          </c:yVal>
          <c:smooth val="0"/>
          <c:extLst>
            <c:ext xmlns:c16="http://schemas.microsoft.com/office/drawing/2014/chart" uri="{C3380CC4-5D6E-409C-BE32-E72D297353CC}">
              <c16:uniqueId val="{00000000-F2CE-4A12-B08E-7F56C4464A8D}"/>
            </c:ext>
          </c:extLst>
        </c:ser>
        <c:dLbls>
          <c:showLegendKey val="0"/>
          <c:showVal val="0"/>
          <c:showCatName val="0"/>
          <c:showSerName val="0"/>
          <c:showPercent val="0"/>
          <c:showBubbleSize val="0"/>
        </c:dLbls>
        <c:axId val="170551168"/>
        <c:axId val="170561536"/>
      </c:scatterChart>
      <c:valAx>
        <c:axId val="170551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561536"/>
        <c:crosses val="autoZero"/>
        <c:crossBetween val="midCat"/>
      </c:valAx>
      <c:valAx>
        <c:axId val="170561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5511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Sheet6!$A$2</c:f>
              <c:strCache>
                <c:ptCount val="1"/>
                <c:pt idx="0">
                  <c:v>MI</c:v>
                </c:pt>
              </c:strCache>
            </c:strRef>
          </c:tx>
          <c:spPr>
            <a:ln w="38100"/>
          </c:spPr>
          <c:cat>
            <c:numRef>
              <c:f>Sheet6!$B$1:$Q$1</c:f>
              <c:numCache>
                <c:formatCode>General</c:formatCode>
                <c:ptCount val="16"/>
                <c:pt idx="0">
                  <c:v>-7</c:v>
                </c:pt>
                <c:pt idx="1">
                  <c:v>-6</c:v>
                </c:pt>
                <c:pt idx="2">
                  <c:v>-5</c:v>
                </c:pt>
                <c:pt idx="3">
                  <c:v>-4</c:v>
                </c:pt>
                <c:pt idx="4">
                  <c:v>-3</c:v>
                </c:pt>
                <c:pt idx="5">
                  <c:v>-2</c:v>
                </c:pt>
                <c:pt idx="6">
                  <c:v>-1</c:v>
                </c:pt>
                <c:pt idx="7">
                  <c:v>0</c:v>
                </c:pt>
                <c:pt idx="8">
                  <c:v>1</c:v>
                </c:pt>
                <c:pt idx="9">
                  <c:v>2</c:v>
                </c:pt>
                <c:pt idx="10">
                  <c:v>3</c:v>
                </c:pt>
                <c:pt idx="11">
                  <c:v>4</c:v>
                </c:pt>
                <c:pt idx="12">
                  <c:v>5</c:v>
                </c:pt>
                <c:pt idx="13">
                  <c:v>6</c:v>
                </c:pt>
                <c:pt idx="14">
                  <c:v>7</c:v>
                </c:pt>
                <c:pt idx="15">
                  <c:v>8</c:v>
                </c:pt>
              </c:numCache>
            </c:numRef>
          </c:cat>
          <c:val>
            <c:numRef>
              <c:f>Sheet6!$B$2:$Q$2</c:f>
              <c:numCache>
                <c:formatCode>General</c:formatCode>
                <c:ptCount val="16"/>
                <c:pt idx="0">
                  <c:v>36.82</c:v>
                </c:pt>
                <c:pt idx="1">
                  <c:v>34.18</c:v>
                </c:pt>
                <c:pt idx="2">
                  <c:v>37.18</c:v>
                </c:pt>
                <c:pt idx="3">
                  <c:v>34.880000000000003</c:v>
                </c:pt>
                <c:pt idx="4">
                  <c:v>34.15</c:v>
                </c:pt>
                <c:pt idx="5">
                  <c:v>33.28</c:v>
                </c:pt>
                <c:pt idx="6">
                  <c:v>31.259999999999991</c:v>
                </c:pt>
                <c:pt idx="7">
                  <c:v>30.97999999999999</c:v>
                </c:pt>
                <c:pt idx="8">
                  <c:v>29.810000000000009</c:v>
                </c:pt>
                <c:pt idx="9">
                  <c:v>22.75</c:v>
                </c:pt>
                <c:pt idx="10">
                  <c:v>25.82</c:v>
                </c:pt>
                <c:pt idx="11">
                  <c:v>24.43</c:v>
                </c:pt>
                <c:pt idx="12">
                  <c:v>24.23</c:v>
                </c:pt>
                <c:pt idx="13">
                  <c:v>21.86</c:v>
                </c:pt>
                <c:pt idx="14">
                  <c:v>23.45999999999999</c:v>
                </c:pt>
                <c:pt idx="15">
                  <c:v>24.38</c:v>
                </c:pt>
              </c:numCache>
            </c:numRef>
          </c:val>
          <c:smooth val="0"/>
          <c:extLst>
            <c:ext xmlns:c16="http://schemas.microsoft.com/office/drawing/2014/chart" uri="{C3380CC4-5D6E-409C-BE32-E72D297353CC}">
              <c16:uniqueId val="{00000000-D488-4128-BF87-29F7667DAF60}"/>
            </c:ext>
          </c:extLst>
        </c:ser>
        <c:ser>
          <c:idx val="1"/>
          <c:order val="1"/>
          <c:tx>
            <c:strRef>
              <c:f>Sheet6!$A$3</c:f>
              <c:strCache>
                <c:ptCount val="1"/>
                <c:pt idx="0">
                  <c:v>Spirit-Only MI</c:v>
                </c:pt>
              </c:strCache>
            </c:strRef>
          </c:tx>
          <c:spPr>
            <a:ln w="38100"/>
          </c:spPr>
          <c:cat>
            <c:numRef>
              <c:f>Sheet6!$B$1:$Q$1</c:f>
              <c:numCache>
                <c:formatCode>General</c:formatCode>
                <c:ptCount val="16"/>
                <c:pt idx="0">
                  <c:v>-7</c:v>
                </c:pt>
                <c:pt idx="1">
                  <c:v>-6</c:v>
                </c:pt>
                <c:pt idx="2">
                  <c:v>-5</c:v>
                </c:pt>
                <c:pt idx="3">
                  <c:v>-4</c:v>
                </c:pt>
                <c:pt idx="4">
                  <c:v>-3</c:v>
                </c:pt>
                <c:pt idx="5">
                  <c:v>-2</c:v>
                </c:pt>
                <c:pt idx="6">
                  <c:v>-1</c:v>
                </c:pt>
                <c:pt idx="7">
                  <c:v>0</c:v>
                </c:pt>
                <c:pt idx="8">
                  <c:v>1</c:v>
                </c:pt>
                <c:pt idx="9">
                  <c:v>2</c:v>
                </c:pt>
                <c:pt idx="10">
                  <c:v>3</c:v>
                </c:pt>
                <c:pt idx="11">
                  <c:v>4</c:v>
                </c:pt>
                <c:pt idx="12">
                  <c:v>5</c:v>
                </c:pt>
                <c:pt idx="13">
                  <c:v>6</c:v>
                </c:pt>
                <c:pt idx="14">
                  <c:v>7</c:v>
                </c:pt>
                <c:pt idx="15">
                  <c:v>8</c:v>
                </c:pt>
              </c:numCache>
            </c:numRef>
          </c:cat>
          <c:val>
            <c:numRef>
              <c:f>Sheet6!$B$3:$Q$3</c:f>
              <c:numCache>
                <c:formatCode>General</c:formatCode>
                <c:ptCount val="16"/>
                <c:pt idx="0">
                  <c:v>30.12</c:v>
                </c:pt>
                <c:pt idx="1">
                  <c:v>32.03</c:v>
                </c:pt>
                <c:pt idx="2">
                  <c:v>34.06</c:v>
                </c:pt>
                <c:pt idx="3">
                  <c:v>30.79</c:v>
                </c:pt>
                <c:pt idx="4">
                  <c:v>30.939999999999991</c:v>
                </c:pt>
                <c:pt idx="5">
                  <c:v>30.89</c:v>
                </c:pt>
                <c:pt idx="6">
                  <c:v>34.56</c:v>
                </c:pt>
                <c:pt idx="7">
                  <c:v>29.36</c:v>
                </c:pt>
                <c:pt idx="8">
                  <c:v>30.95</c:v>
                </c:pt>
                <c:pt idx="9">
                  <c:v>20.77</c:v>
                </c:pt>
                <c:pt idx="10">
                  <c:v>23.77999999999999</c:v>
                </c:pt>
                <c:pt idx="11">
                  <c:v>21.91</c:v>
                </c:pt>
                <c:pt idx="12">
                  <c:v>19.11000000000001</c:v>
                </c:pt>
                <c:pt idx="13">
                  <c:v>19.25</c:v>
                </c:pt>
                <c:pt idx="14">
                  <c:v>22.21</c:v>
                </c:pt>
                <c:pt idx="15">
                  <c:v>20.97</c:v>
                </c:pt>
              </c:numCache>
            </c:numRef>
          </c:val>
          <c:smooth val="0"/>
          <c:extLst>
            <c:ext xmlns:c16="http://schemas.microsoft.com/office/drawing/2014/chart" uri="{C3380CC4-5D6E-409C-BE32-E72D297353CC}">
              <c16:uniqueId val="{00000001-D488-4128-BF87-29F7667DAF60}"/>
            </c:ext>
          </c:extLst>
        </c:ser>
        <c:ser>
          <c:idx val="2"/>
          <c:order val="2"/>
          <c:tx>
            <c:strRef>
              <c:f>Sheet6!$A$4</c:f>
              <c:strCache>
                <c:ptCount val="1"/>
                <c:pt idx="0">
                  <c:v>Self-Change</c:v>
                </c:pt>
              </c:strCache>
            </c:strRef>
          </c:tx>
          <c:spPr>
            <a:ln w="38100">
              <a:solidFill>
                <a:srgbClr val="92D050"/>
              </a:solidFill>
            </a:ln>
          </c:spPr>
          <c:marker>
            <c:spPr>
              <a:solidFill>
                <a:srgbClr val="92D050"/>
              </a:solidFill>
              <a:ln>
                <a:solidFill>
                  <a:srgbClr val="92D050"/>
                </a:solidFill>
              </a:ln>
            </c:spPr>
          </c:marker>
          <c:cat>
            <c:numRef>
              <c:f>Sheet6!$B$1:$Q$1</c:f>
              <c:numCache>
                <c:formatCode>General</c:formatCode>
                <c:ptCount val="16"/>
                <c:pt idx="0">
                  <c:v>-7</c:v>
                </c:pt>
                <c:pt idx="1">
                  <c:v>-6</c:v>
                </c:pt>
                <c:pt idx="2">
                  <c:v>-5</c:v>
                </c:pt>
                <c:pt idx="3">
                  <c:v>-4</c:v>
                </c:pt>
                <c:pt idx="4">
                  <c:v>-3</c:v>
                </c:pt>
                <c:pt idx="5">
                  <c:v>-2</c:v>
                </c:pt>
                <c:pt idx="6">
                  <c:v>-1</c:v>
                </c:pt>
                <c:pt idx="7">
                  <c:v>0</c:v>
                </c:pt>
                <c:pt idx="8">
                  <c:v>1</c:v>
                </c:pt>
                <c:pt idx="9">
                  <c:v>2</c:v>
                </c:pt>
                <c:pt idx="10">
                  <c:v>3</c:v>
                </c:pt>
                <c:pt idx="11">
                  <c:v>4</c:v>
                </c:pt>
                <c:pt idx="12">
                  <c:v>5</c:v>
                </c:pt>
                <c:pt idx="13">
                  <c:v>6</c:v>
                </c:pt>
                <c:pt idx="14">
                  <c:v>7</c:v>
                </c:pt>
                <c:pt idx="15">
                  <c:v>8</c:v>
                </c:pt>
              </c:numCache>
            </c:numRef>
          </c:cat>
          <c:val>
            <c:numRef>
              <c:f>Sheet6!$B$4:$Q$4</c:f>
              <c:numCache>
                <c:formatCode>General</c:formatCode>
                <c:ptCount val="16"/>
                <c:pt idx="0">
                  <c:v>26.41</c:v>
                </c:pt>
                <c:pt idx="1">
                  <c:v>24.72</c:v>
                </c:pt>
                <c:pt idx="2">
                  <c:v>28.68</c:v>
                </c:pt>
                <c:pt idx="3">
                  <c:v>31.61000000000001</c:v>
                </c:pt>
                <c:pt idx="4">
                  <c:v>28.88</c:v>
                </c:pt>
                <c:pt idx="5">
                  <c:v>31.71</c:v>
                </c:pt>
                <c:pt idx="6">
                  <c:v>27.03</c:v>
                </c:pt>
                <c:pt idx="7">
                  <c:v>27.08</c:v>
                </c:pt>
                <c:pt idx="8">
                  <c:v>32.590000000000003</c:v>
                </c:pt>
                <c:pt idx="9">
                  <c:v>20.05</c:v>
                </c:pt>
                <c:pt idx="10">
                  <c:v>20.69</c:v>
                </c:pt>
                <c:pt idx="11">
                  <c:v>21.64</c:v>
                </c:pt>
                <c:pt idx="12">
                  <c:v>22.02</c:v>
                </c:pt>
                <c:pt idx="13">
                  <c:v>21.38</c:v>
                </c:pt>
                <c:pt idx="14">
                  <c:v>21.34</c:v>
                </c:pt>
                <c:pt idx="15">
                  <c:v>18.07</c:v>
                </c:pt>
              </c:numCache>
            </c:numRef>
          </c:val>
          <c:smooth val="0"/>
          <c:extLst>
            <c:ext xmlns:c16="http://schemas.microsoft.com/office/drawing/2014/chart" uri="{C3380CC4-5D6E-409C-BE32-E72D297353CC}">
              <c16:uniqueId val="{00000002-D488-4128-BF87-29F7667DAF60}"/>
            </c:ext>
          </c:extLst>
        </c:ser>
        <c:dLbls>
          <c:showLegendKey val="0"/>
          <c:showVal val="0"/>
          <c:showCatName val="0"/>
          <c:showSerName val="0"/>
          <c:showPercent val="0"/>
          <c:showBubbleSize val="0"/>
        </c:dLbls>
        <c:marker val="1"/>
        <c:smooth val="0"/>
        <c:axId val="178171264"/>
        <c:axId val="178193920"/>
      </c:lineChart>
      <c:catAx>
        <c:axId val="178171264"/>
        <c:scaling>
          <c:orientation val="minMax"/>
        </c:scaling>
        <c:delete val="0"/>
        <c:axPos val="b"/>
        <c:numFmt formatCode="General" sourceLinked="1"/>
        <c:majorTickMark val="out"/>
        <c:minorTickMark val="none"/>
        <c:tickLblPos val="nextTo"/>
        <c:crossAx val="178193920"/>
        <c:crosses val="autoZero"/>
        <c:auto val="1"/>
        <c:lblAlgn val="ctr"/>
        <c:lblOffset val="100"/>
        <c:noMultiLvlLbl val="0"/>
      </c:catAx>
      <c:valAx>
        <c:axId val="178193920"/>
        <c:scaling>
          <c:orientation val="minMax"/>
        </c:scaling>
        <c:delete val="0"/>
        <c:axPos val="l"/>
        <c:numFmt formatCode="General" sourceLinked="1"/>
        <c:majorTickMark val="out"/>
        <c:minorTickMark val="none"/>
        <c:tickLblPos val="nextTo"/>
        <c:crossAx val="178171264"/>
        <c:crosses val="autoZero"/>
        <c:crossBetween val="between"/>
      </c:valAx>
    </c:plotArea>
    <c:legend>
      <c:legendPos val="r"/>
      <c:legendEntry>
        <c:idx val="0"/>
        <c:txPr>
          <a:bodyPr/>
          <a:lstStyle/>
          <a:p>
            <a:pPr>
              <a:defRPr sz="1800"/>
            </a:pPr>
            <a:endParaRPr lang="en-US"/>
          </a:p>
        </c:txPr>
      </c:legendEntry>
      <c:legendEntry>
        <c:idx val="1"/>
        <c:txPr>
          <a:bodyPr/>
          <a:lstStyle/>
          <a:p>
            <a:pPr>
              <a:defRPr sz="1800"/>
            </a:pPr>
            <a:endParaRPr lang="en-US"/>
          </a:p>
        </c:txPr>
      </c:legendEntry>
      <c:legendEntry>
        <c:idx val="2"/>
        <c:txPr>
          <a:bodyPr/>
          <a:lstStyle/>
          <a:p>
            <a:pPr>
              <a:defRPr sz="1800"/>
            </a:pPr>
            <a:endParaRPr lang="en-US"/>
          </a:p>
        </c:txPr>
      </c:legendEntry>
      <c:layout>
        <c:manualLayout>
          <c:xMode val="edge"/>
          <c:yMode val="edge"/>
          <c:x val="0.72856933508311505"/>
          <c:y val="0.59664625255176496"/>
          <c:w val="0.26031955380577398"/>
          <c:h val="0.25115157480314998"/>
        </c:manualLayout>
      </c:layout>
      <c:overlay val="1"/>
    </c:legend>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843278781328804"/>
          <c:y val="6.3986220472440944E-2"/>
          <c:w val="0.71740440533168648"/>
          <c:h val="0.82960629921259843"/>
        </c:manualLayout>
      </c:layout>
      <c:barChart>
        <c:barDir val="col"/>
        <c:grouping val="clustered"/>
        <c:varyColors val="0"/>
        <c:ser>
          <c:idx val="0"/>
          <c:order val="0"/>
          <c:tx>
            <c:strRef>
              <c:f>Sheet1!$B$1</c:f>
              <c:strCache>
                <c:ptCount val="1"/>
                <c:pt idx="0">
                  <c:v>Year 1</c:v>
                </c:pt>
              </c:strCache>
            </c:strRef>
          </c:tx>
          <c:invertIfNegative val="0"/>
          <c:dLbls>
            <c:numFmt formatCode="&quot;$&quot;#,##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CBT</c:v>
                </c:pt>
                <c:pt idx="1">
                  <c:v>TSF</c:v>
                </c:pt>
              </c:strCache>
            </c:strRef>
          </c:cat>
          <c:val>
            <c:numRef>
              <c:f>Sheet1!$B$2:$B$3</c:f>
              <c:numCache>
                <c:formatCode>General</c:formatCode>
                <c:ptCount val="2"/>
                <c:pt idx="0">
                  <c:v>12129</c:v>
                </c:pt>
                <c:pt idx="1">
                  <c:v>7400</c:v>
                </c:pt>
              </c:numCache>
            </c:numRef>
          </c:val>
          <c:extLst>
            <c:ext xmlns:c16="http://schemas.microsoft.com/office/drawing/2014/chart" uri="{C3380CC4-5D6E-409C-BE32-E72D297353CC}">
              <c16:uniqueId val="{00000000-591C-459F-95EA-8FC721F2B073}"/>
            </c:ext>
          </c:extLst>
        </c:ser>
        <c:ser>
          <c:idx val="1"/>
          <c:order val="1"/>
          <c:tx>
            <c:strRef>
              <c:f>Sheet1!$C$1</c:f>
              <c:strCache>
                <c:ptCount val="1"/>
                <c:pt idx="0">
                  <c:v>Year 2</c:v>
                </c:pt>
              </c:strCache>
            </c:strRef>
          </c:tx>
          <c:invertIfNegative val="0"/>
          <c:dLbls>
            <c:numFmt formatCode="&quot;$&quot;#,##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CBT</c:v>
                </c:pt>
                <c:pt idx="1">
                  <c:v>TSF</c:v>
                </c:pt>
              </c:strCache>
            </c:strRef>
          </c:cat>
          <c:val>
            <c:numRef>
              <c:f>Sheet1!$C$2:$C$3</c:f>
              <c:numCache>
                <c:formatCode>General</c:formatCode>
                <c:ptCount val="2"/>
                <c:pt idx="0">
                  <c:v>5735</c:v>
                </c:pt>
                <c:pt idx="1">
                  <c:v>2440</c:v>
                </c:pt>
              </c:numCache>
            </c:numRef>
          </c:val>
          <c:extLst>
            <c:ext xmlns:c16="http://schemas.microsoft.com/office/drawing/2014/chart" uri="{C3380CC4-5D6E-409C-BE32-E72D297353CC}">
              <c16:uniqueId val="{00000001-591C-459F-95EA-8FC721F2B073}"/>
            </c:ext>
          </c:extLst>
        </c:ser>
        <c:ser>
          <c:idx val="2"/>
          <c:order val="2"/>
          <c:tx>
            <c:strRef>
              <c:f>Sheet1!$D$1</c:f>
              <c:strCache>
                <c:ptCount val="1"/>
                <c:pt idx="0">
                  <c:v>Total</c:v>
                </c:pt>
              </c:strCache>
            </c:strRef>
          </c:tx>
          <c:invertIfNegative val="0"/>
          <c:dLbls>
            <c:dLbl>
              <c:idx val="0"/>
              <c:layout>
                <c:manualLayout>
                  <c:x val="-0.10947712418300651"/>
                  <c:y val="9.14634146341463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91C-459F-95EA-8FC721F2B073}"/>
                </c:ext>
              </c:extLst>
            </c:dLbl>
            <c:dLbl>
              <c:idx val="1"/>
              <c:layout>
                <c:manualLayout>
                  <c:x val="-0.11274509803921569"/>
                  <c:y val="-7.31707317073170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91C-459F-95EA-8FC721F2B073}"/>
                </c:ext>
              </c:extLst>
            </c:dLbl>
            <c:numFmt formatCode="&quot;$&quot;#,##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CBT</c:v>
                </c:pt>
                <c:pt idx="1">
                  <c:v>TSF</c:v>
                </c:pt>
              </c:strCache>
            </c:strRef>
          </c:cat>
          <c:val>
            <c:numRef>
              <c:f>Sheet1!$D$2:$D$3</c:f>
              <c:numCache>
                <c:formatCode>General</c:formatCode>
                <c:ptCount val="2"/>
                <c:pt idx="0">
                  <c:v>17864</c:v>
                </c:pt>
                <c:pt idx="1">
                  <c:v>9840</c:v>
                </c:pt>
              </c:numCache>
            </c:numRef>
          </c:val>
          <c:extLst>
            <c:ext xmlns:c16="http://schemas.microsoft.com/office/drawing/2014/chart" uri="{C3380CC4-5D6E-409C-BE32-E72D297353CC}">
              <c16:uniqueId val="{00000004-591C-459F-95EA-8FC721F2B073}"/>
            </c:ext>
          </c:extLst>
        </c:ser>
        <c:dLbls>
          <c:showLegendKey val="0"/>
          <c:showVal val="1"/>
          <c:showCatName val="0"/>
          <c:showSerName val="0"/>
          <c:showPercent val="0"/>
          <c:showBubbleSize val="0"/>
        </c:dLbls>
        <c:gapWidth val="150"/>
        <c:axId val="116531200"/>
        <c:axId val="116532736"/>
      </c:barChart>
      <c:catAx>
        <c:axId val="116531200"/>
        <c:scaling>
          <c:orientation val="minMax"/>
        </c:scaling>
        <c:delete val="0"/>
        <c:axPos val="b"/>
        <c:numFmt formatCode="General" sourceLinked="0"/>
        <c:majorTickMark val="out"/>
        <c:minorTickMark val="none"/>
        <c:tickLblPos val="nextTo"/>
        <c:crossAx val="116532736"/>
        <c:crosses val="autoZero"/>
        <c:auto val="1"/>
        <c:lblAlgn val="ctr"/>
        <c:lblOffset val="100"/>
        <c:noMultiLvlLbl val="0"/>
      </c:catAx>
      <c:valAx>
        <c:axId val="116532736"/>
        <c:scaling>
          <c:orientation val="minMax"/>
        </c:scaling>
        <c:delete val="0"/>
        <c:axPos val="l"/>
        <c:numFmt formatCode="&quot;$&quot;#,##0" sourceLinked="0"/>
        <c:majorTickMark val="out"/>
        <c:minorTickMark val="none"/>
        <c:tickLblPos val="nextTo"/>
        <c:crossAx val="116531200"/>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7835826771653543"/>
          <c:y val="0"/>
        </c:manualLayout>
      </c:layout>
      <c:overlay val="0"/>
    </c:title>
    <c:autoTitleDeleted val="0"/>
    <c:plotArea>
      <c:layout/>
      <c:pieChart>
        <c:varyColors val="1"/>
        <c:ser>
          <c:idx val="0"/>
          <c:order val="0"/>
          <c:tx>
            <c:strRef>
              <c:f>'[1  MEN VS WOMEN MEDIATOR FIGURES FOR AA GENDER PAPER.xlsx]Sheet1'!$B$4</c:f>
              <c:strCache>
                <c:ptCount val="1"/>
                <c:pt idx="0">
                  <c:v>Younger Adults (PDA)</c:v>
                </c:pt>
              </c:strCache>
            </c:strRef>
          </c:tx>
          <c:dLbls>
            <c:dLbl>
              <c:idx val="4"/>
              <c:layout>
                <c:manualLayout>
                  <c:x val="-0.17186434156463426"/>
                  <c:y val="-1.174145619340834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BD2B-46CC-B330-1F19F977C72A}"/>
                </c:ext>
              </c:extLst>
            </c:dLbl>
            <c:spPr>
              <a:noFill/>
              <a:ln>
                <a:noFill/>
              </a:ln>
              <a:effectLst/>
            </c:spPr>
            <c:txPr>
              <a:bodyPr/>
              <a:lstStyle/>
              <a:p>
                <a:pPr>
                  <a:defRPr sz="90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'[1  MEN VS WOMEN MEDIATOR FIGURES FOR AA GENDER PAPER.xlsx]Sheet1'!$A$5:$A$10</c:f>
              <c:strCache>
                <c:ptCount val="6"/>
                <c:pt idx="0">
                  <c:v>Self-efficacy (NA)</c:v>
                </c:pt>
                <c:pt idx="1">
                  <c:v>Self-efficacy (Soc)</c:v>
                </c:pt>
                <c:pt idx="2">
                  <c:v>Religiousness</c:v>
                </c:pt>
                <c:pt idx="3">
                  <c:v>Depression</c:v>
                </c:pt>
                <c:pt idx="4">
                  <c:v>SocNet: pro-abst.</c:v>
                </c:pt>
                <c:pt idx="5">
                  <c:v>SocNet: pro-drk.</c:v>
                </c:pt>
              </c:strCache>
            </c:strRef>
          </c:cat>
          <c:val>
            <c:numRef>
              <c:f>'[1  MEN VS WOMEN MEDIATOR FIGURES FOR AA GENDER PAPER.xlsx]Sheet1'!$B$5:$B$10</c:f>
              <c:numCache>
                <c:formatCode>General</c:formatCode>
                <c:ptCount val="6"/>
                <c:pt idx="0">
                  <c:v>1.3</c:v>
                </c:pt>
                <c:pt idx="1">
                  <c:v>31.5</c:v>
                </c:pt>
                <c:pt idx="2">
                  <c:v>6.6</c:v>
                </c:pt>
                <c:pt idx="3">
                  <c:v>1.4</c:v>
                </c:pt>
                <c:pt idx="4">
                  <c:v>6.8</c:v>
                </c:pt>
                <c:pt idx="5">
                  <c:v>52.4</c:v>
                </c:pt>
              </c:numCache>
            </c:numRef>
          </c:val>
          <c:extLst>
            <c:ext xmlns:c16="http://schemas.microsoft.com/office/drawing/2014/chart" uri="{C3380CC4-5D6E-409C-BE32-E72D297353CC}">
              <c16:uniqueId val="{00000001-BD2B-46CC-B330-1F19F977C72A}"/>
            </c:ext>
          </c:extLst>
        </c:ser>
        <c:dLbls>
          <c:showLegendKey val="0"/>
          <c:showVal val="0"/>
          <c:showCatName val="1"/>
          <c:showSerName val="0"/>
          <c:showPercent val="1"/>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'[1  MEN VS WOMEN MEDIATOR FIGURES FOR AA GENDER PAPER.xlsx]Sheet1'!$C$4</c:f>
              <c:strCache>
                <c:ptCount val="1"/>
                <c:pt idx="0">
                  <c:v>Adults 30+ (PDA)</c:v>
                </c:pt>
              </c:strCache>
            </c:strRef>
          </c:tx>
          <c:dLbls>
            <c:dLbl>
              <c:idx val="2"/>
              <c:layout>
                <c:manualLayout>
                  <c:x val="2.9904037585852951E-2"/>
                  <c:y val="-1.060019446900124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B451-4F86-A0EC-7281B397A412}"/>
                </c:ext>
              </c:extLst>
            </c:dLbl>
            <c:spPr>
              <a:noFill/>
              <a:ln>
                <a:noFill/>
              </a:ln>
              <a:effectLst/>
            </c:spPr>
            <c:txPr>
              <a:bodyPr/>
              <a:lstStyle/>
              <a:p>
                <a:pPr>
                  <a:defRPr sz="90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'[1  MEN VS WOMEN MEDIATOR FIGURES FOR AA GENDER PAPER.xlsx]Sheet1'!$A$5:$A$10</c:f>
              <c:strCache>
                <c:ptCount val="6"/>
                <c:pt idx="0">
                  <c:v>Self-efficacy (NA)</c:v>
                </c:pt>
                <c:pt idx="1">
                  <c:v>Self-efficacy (Soc)</c:v>
                </c:pt>
                <c:pt idx="2">
                  <c:v>Religiousness</c:v>
                </c:pt>
                <c:pt idx="3">
                  <c:v>Depression</c:v>
                </c:pt>
                <c:pt idx="4">
                  <c:v>SocNet: pro-abst.</c:v>
                </c:pt>
                <c:pt idx="5">
                  <c:v>SocNet: pro-drk.</c:v>
                </c:pt>
              </c:strCache>
            </c:strRef>
          </c:cat>
          <c:val>
            <c:numRef>
              <c:f>'[1  MEN VS WOMEN MEDIATOR FIGURES FOR AA GENDER PAPER.xlsx]Sheet1'!$C$5:$C$10</c:f>
              <c:numCache>
                <c:formatCode>General</c:formatCode>
                <c:ptCount val="6"/>
                <c:pt idx="0">
                  <c:v>3.3</c:v>
                </c:pt>
                <c:pt idx="1">
                  <c:v>28</c:v>
                </c:pt>
                <c:pt idx="2">
                  <c:v>15.8</c:v>
                </c:pt>
                <c:pt idx="3">
                  <c:v>2.7</c:v>
                </c:pt>
                <c:pt idx="4">
                  <c:v>25.4</c:v>
                </c:pt>
                <c:pt idx="5">
                  <c:v>24.8</c:v>
                </c:pt>
              </c:numCache>
            </c:numRef>
          </c:val>
          <c:extLst>
            <c:ext xmlns:c16="http://schemas.microsoft.com/office/drawing/2014/chart" uri="{C3380CC4-5D6E-409C-BE32-E72D297353CC}">
              <c16:uniqueId val="{00000001-B451-4F86-A0EC-7281B397A412}"/>
            </c:ext>
          </c:extLst>
        </c:ser>
        <c:dLbls>
          <c:showLegendKey val="0"/>
          <c:showVal val="0"/>
          <c:showCatName val="1"/>
          <c:showSerName val="0"/>
          <c:showPercent val="1"/>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'[1  MEN VS WOMEN MEDIATOR FIGURES FOR AA GENDER PAPER.xlsx]Sheet1'!$D$4</c:f>
              <c:strCache>
                <c:ptCount val="1"/>
                <c:pt idx="0">
                  <c:v>Younger Adults (DDD)</c:v>
                </c:pt>
              </c:strCache>
            </c:strRef>
          </c:tx>
          <c:dLbls>
            <c:spPr>
              <a:noFill/>
              <a:ln>
                <a:noFill/>
              </a:ln>
              <a:effectLst/>
            </c:spPr>
            <c:txPr>
              <a:bodyPr/>
              <a:lstStyle/>
              <a:p>
                <a:pPr>
                  <a:defRPr sz="90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'[1  MEN VS WOMEN MEDIATOR FIGURES FOR AA GENDER PAPER.xlsx]Sheet1'!$A$5:$A$10</c:f>
              <c:strCache>
                <c:ptCount val="6"/>
                <c:pt idx="0">
                  <c:v>Self-efficacy (NA)</c:v>
                </c:pt>
                <c:pt idx="1">
                  <c:v>Self-efficacy (Soc)</c:v>
                </c:pt>
                <c:pt idx="2">
                  <c:v>Religiousness</c:v>
                </c:pt>
                <c:pt idx="3">
                  <c:v>Depression</c:v>
                </c:pt>
                <c:pt idx="4">
                  <c:v>SocNet: pro-abst.</c:v>
                </c:pt>
                <c:pt idx="5">
                  <c:v>SocNet: pro-drk.</c:v>
                </c:pt>
              </c:strCache>
            </c:strRef>
          </c:cat>
          <c:val>
            <c:numRef>
              <c:f>'[1  MEN VS WOMEN MEDIATOR FIGURES FOR AA GENDER PAPER.xlsx]Sheet1'!$D$5:$D$10</c:f>
              <c:numCache>
                <c:formatCode>General</c:formatCode>
                <c:ptCount val="6"/>
                <c:pt idx="0">
                  <c:v>1.1000000000000001</c:v>
                </c:pt>
                <c:pt idx="1">
                  <c:v>38</c:v>
                </c:pt>
                <c:pt idx="2">
                  <c:v>6</c:v>
                </c:pt>
                <c:pt idx="3">
                  <c:v>2.7</c:v>
                </c:pt>
                <c:pt idx="4">
                  <c:v>9.8000000000000007</c:v>
                </c:pt>
                <c:pt idx="5">
                  <c:v>42.3</c:v>
                </c:pt>
              </c:numCache>
            </c:numRef>
          </c:val>
          <c:extLst>
            <c:ext xmlns:c16="http://schemas.microsoft.com/office/drawing/2014/chart" uri="{C3380CC4-5D6E-409C-BE32-E72D297353CC}">
              <c16:uniqueId val="{00000000-6D10-4ED1-AF14-DC1C0460F8B1}"/>
            </c:ext>
          </c:extLst>
        </c:ser>
        <c:dLbls>
          <c:showLegendKey val="0"/>
          <c:showVal val="0"/>
          <c:showCatName val="1"/>
          <c:showSerName val="0"/>
          <c:showPercent val="1"/>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'[1  MEN VS WOMEN MEDIATOR FIGURES FOR AA GENDER PAPER.xlsx]Sheet1'!$E$4</c:f>
              <c:strCache>
                <c:ptCount val="1"/>
                <c:pt idx="0">
                  <c:v>Adults 30+ (DDD)</c:v>
                </c:pt>
              </c:strCache>
            </c:strRef>
          </c:tx>
          <c:dLbls>
            <c:spPr>
              <a:noFill/>
              <a:ln>
                <a:noFill/>
              </a:ln>
              <a:effectLst/>
            </c:spPr>
            <c:txPr>
              <a:bodyPr/>
              <a:lstStyle/>
              <a:p>
                <a:pPr>
                  <a:defRPr sz="90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'[1  MEN VS WOMEN MEDIATOR FIGURES FOR AA GENDER PAPER.xlsx]Sheet1'!$A$5:$A$10</c:f>
              <c:strCache>
                <c:ptCount val="6"/>
                <c:pt idx="0">
                  <c:v>Self-efficacy (NA)</c:v>
                </c:pt>
                <c:pt idx="1">
                  <c:v>Self-efficacy (Soc)</c:v>
                </c:pt>
                <c:pt idx="2">
                  <c:v>Religiousness</c:v>
                </c:pt>
                <c:pt idx="3">
                  <c:v>Depression</c:v>
                </c:pt>
                <c:pt idx="4">
                  <c:v>SocNet: pro-abst.</c:v>
                </c:pt>
                <c:pt idx="5">
                  <c:v>SocNet: pro-drk.</c:v>
                </c:pt>
              </c:strCache>
            </c:strRef>
          </c:cat>
          <c:val>
            <c:numRef>
              <c:f>'[1  MEN VS WOMEN MEDIATOR FIGURES FOR AA GENDER PAPER.xlsx]Sheet1'!$E$5:$E$10</c:f>
              <c:numCache>
                <c:formatCode>General</c:formatCode>
                <c:ptCount val="6"/>
                <c:pt idx="0">
                  <c:v>8</c:v>
                </c:pt>
                <c:pt idx="1">
                  <c:v>29.1</c:v>
                </c:pt>
                <c:pt idx="2">
                  <c:v>19</c:v>
                </c:pt>
                <c:pt idx="3">
                  <c:v>11.8</c:v>
                </c:pt>
                <c:pt idx="4">
                  <c:v>13.8</c:v>
                </c:pt>
                <c:pt idx="5">
                  <c:v>18.2</c:v>
                </c:pt>
              </c:numCache>
            </c:numRef>
          </c:val>
          <c:extLst>
            <c:ext xmlns:c16="http://schemas.microsoft.com/office/drawing/2014/chart" uri="{C3380CC4-5D6E-409C-BE32-E72D297353CC}">
              <c16:uniqueId val="{00000000-82EF-4704-B83F-2B9FB69E4A4B}"/>
            </c:ext>
          </c:extLst>
        </c:ser>
        <c:dLbls>
          <c:showLegendKey val="0"/>
          <c:showVal val="0"/>
          <c:showCatName val="1"/>
          <c:showSerName val="0"/>
          <c:showPercent val="1"/>
          <c:showBubbleSize val="0"/>
          <c:showLeaderLines val="1"/>
        </c:dLbls>
        <c:firstSliceAng val="0"/>
      </c:pieChart>
    </c:plotArea>
    <c:plotVisOnly val="1"/>
    <c:dispBlanksAs val="gap"/>
    <c:showDLblsOverMax val="0"/>
  </c:chart>
  <c:spPr>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1E81DE-408E-4C2A-9506-D71D79D35122}"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41A86F91-DFFA-4CE0-973B-62D5D211C560}">
      <dgm:prSet/>
      <dgm:spPr/>
      <dgm:t>
        <a:bodyPr/>
        <a:lstStyle/>
        <a:p>
          <a:pPr rtl="0"/>
          <a:r>
            <a:rPr lang="en-US" dirty="0"/>
            <a:t>Some conclusions…</a:t>
          </a:r>
        </a:p>
      </dgm:t>
    </dgm:pt>
    <dgm:pt modelId="{2DFE07A1-F6B7-4593-95C6-E0EE63FEA974}" type="parTrans" cxnId="{688D7BF3-FCCD-41EF-B0AD-436C3FA78DC9}">
      <dgm:prSet/>
      <dgm:spPr/>
      <dgm:t>
        <a:bodyPr/>
        <a:lstStyle/>
        <a:p>
          <a:endParaRPr lang="en-US"/>
        </a:p>
      </dgm:t>
    </dgm:pt>
    <dgm:pt modelId="{3E7AA48E-64D4-48A4-85A0-0969FB7B0044}" type="sibTrans" cxnId="{688D7BF3-FCCD-41EF-B0AD-436C3FA78DC9}">
      <dgm:prSet/>
      <dgm:spPr/>
      <dgm:t>
        <a:bodyPr/>
        <a:lstStyle/>
        <a:p>
          <a:endParaRPr lang="en-US"/>
        </a:p>
      </dgm:t>
    </dgm:pt>
    <dgm:pt modelId="{1E6619D9-CEAF-4138-B5DB-3E9D2DF538B0}">
      <dgm:prSet/>
      <dgm:spPr/>
      <dgm:t>
        <a:bodyPr/>
        <a:lstStyle/>
        <a:p>
          <a:pPr rtl="0"/>
          <a:r>
            <a:rPr lang="en-US" dirty="0"/>
            <a:t>What are the clinical strategies involved in MI and what is its “spirit”?</a:t>
          </a:r>
        </a:p>
      </dgm:t>
    </dgm:pt>
    <dgm:pt modelId="{EB582FE1-F6F3-4207-8F7E-5DCD7C8F7675}" type="sibTrans" cxnId="{2D935F0D-D193-4B26-96F4-BD8A2664538F}">
      <dgm:prSet/>
      <dgm:spPr/>
      <dgm:t>
        <a:bodyPr/>
        <a:lstStyle/>
        <a:p>
          <a:endParaRPr lang="en-US"/>
        </a:p>
      </dgm:t>
    </dgm:pt>
    <dgm:pt modelId="{1A005253-7A8F-4150-BCC4-D4BD7346660D}" type="parTrans" cxnId="{2D935F0D-D193-4B26-96F4-BD8A2664538F}">
      <dgm:prSet/>
      <dgm:spPr/>
      <dgm:t>
        <a:bodyPr/>
        <a:lstStyle/>
        <a:p>
          <a:endParaRPr lang="en-US"/>
        </a:p>
      </dgm:t>
    </dgm:pt>
    <dgm:pt modelId="{DA1C2BC0-48FD-43C8-B347-1C8A5F79DD22}">
      <dgm:prSet/>
      <dgm:spPr/>
      <dgm:t>
        <a:bodyPr/>
        <a:lstStyle/>
        <a:p>
          <a:pPr rtl="0"/>
          <a:r>
            <a:rPr lang="en-US"/>
            <a:t>What is MI and its assumptions?</a:t>
          </a:r>
          <a:endParaRPr lang="en-US" dirty="0"/>
        </a:p>
      </dgm:t>
    </dgm:pt>
    <dgm:pt modelId="{0C31CF68-BA63-474C-A365-BFFDFDB510EC}" type="sibTrans" cxnId="{5110B270-A7B6-4ABC-98C5-953281D5FFB1}">
      <dgm:prSet/>
      <dgm:spPr/>
      <dgm:t>
        <a:bodyPr/>
        <a:lstStyle/>
        <a:p>
          <a:endParaRPr lang="en-US"/>
        </a:p>
      </dgm:t>
    </dgm:pt>
    <dgm:pt modelId="{22B5CED9-0497-4BD1-AF4A-B4BD5D9D21E9}" type="parTrans" cxnId="{5110B270-A7B6-4ABC-98C5-953281D5FFB1}">
      <dgm:prSet/>
      <dgm:spPr/>
      <dgm:t>
        <a:bodyPr/>
        <a:lstStyle/>
        <a:p>
          <a:endParaRPr lang="en-US"/>
        </a:p>
      </dgm:t>
    </dgm:pt>
    <dgm:pt modelId="{DD6BCB21-5FE2-4869-8EB7-55F994A8757D}">
      <dgm:prSet/>
      <dgm:spPr/>
      <dgm:t>
        <a:bodyPr/>
        <a:lstStyle/>
        <a:p>
          <a:pPr rtl="0"/>
          <a:r>
            <a:rPr lang="en-US" dirty="0"/>
            <a:t>How effective is MI as an intervention for SUD?</a:t>
          </a:r>
        </a:p>
      </dgm:t>
    </dgm:pt>
    <dgm:pt modelId="{3ACC46FB-24C9-4C24-990F-D0D0990CAC82}" type="sibTrans" cxnId="{34228095-213F-4CFF-B61D-74BC11230206}">
      <dgm:prSet/>
      <dgm:spPr/>
      <dgm:t>
        <a:bodyPr/>
        <a:lstStyle/>
        <a:p>
          <a:endParaRPr lang="en-US"/>
        </a:p>
      </dgm:t>
    </dgm:pt>
    <dgm:pt modelId="{81D7A73D-26E6-4FDC-A0BB-748E5B574C58}" type="parTrans" cxnId="{34228095-213F-4CFF-B61D-74BC11230206}">
      <dgm:prSet/>
      <dgm:spPr/>
      <dgm:t>
        <a:bodyPr/>
        <a:lstStyle/>
        <a:p>
          <a:endParaRPr lang="en-US"/>
        </a:p>
      </dgm:t>
    </dgm:pt>
    <dgm:pt modelId="{C25D25E9-4B64-434E-8C2E-CB914C822D03}">
      <dgm:prSet/>
      <dgm:spPr/>
      <dgm:t>
        <a:bodyPr/>
        <a:lstStyle/>
        <a:p>
          <a:pPr rtl="0"/>
          <a:r>
            <a:rPr lang="en-US" dirty="0"/>
            <a:t>How does it work?</a:t>
          </a:r>
        </a:p>
      </dgm:t>
    </dgm:pt>
    <dgm:pt modelId="{BB5CFBF9-CE74-4ED7-A366-96BCCE9F8756}" type="sibTrans" cxnId="{A5C2558C-E999-4450-9897-D594607CE382}">
      <dgm:prSet/>
      <dgm:spPr/>
      <dgm:t>
        <a:bodyPr/>
        <a:lstStyle/>
        <a:p>
          <a:endParaRPr lang="en-US"/>
        </a:p>
      </dgm:t>
    </dgm:pt>
    <dgm:pt modelId="{C110ABD3-282E-4317-9719-7F0082712D90}" type="parTrans" cxnId="{A5C2558C-E999-4450-9897-D594607CE382}">
      <dgm:prSet/>
      <dgm:spPr/>
      <dgm:t>
        <a:bodyPr/>
        <a:lstStyle/>
        <a:p>
          <a:endParaRPr lang="en-US"/>
        </a:p>
      </dgm:t>
    </dgm:pt>
    <dgm:pt modelId="{2FF0DEC9-B02A-4380-AF8C-4A0103857184}" type="pres">
      <dgm:prSet presAssocID="{CF1E81DE-408E-4C2A-9506-D71D79D35122}" presName="linear" presStyleCnt="0">
        <dgm:presLayoutVars>
          <dgm:animLvl val="lvl"/>
          <dgm:resizeHandles val="exact"/>
        </dgm:presLayoutVars>
      </dgm:prSet>
      <dgm:spPr/>
    </dgm:pt>
    <dgm:pt modelId="{F5630A76-4194-419F-8D17-FCF232DD92B6}" type="pres">
      <dgm:prSet presAssocID="{DA1C2BC0-48FD-43C8-B347-1C8A5F79DD22}" presName="parentText" presStyleLbl="node1" presStyleIdx="0" presStyleCnt="5">
        <dgm:presLayoutVars>
          <dgm:chMax val="0"/>
          <dgm:bulletEnabled val="1"/>
        </dgm:presLayoutVars>
      </dgm:prSet>
      <dgm:spPr/>
    </dgm:pt>
    <dgm:pt modelId="{7B8F3E10-DC0E-4DC4-BF7F-1C62AFA912D9}" type="pres">
      <dgm:prSet presAssocID="{0C31CF68-BA63-474C-A365-BFFDFDB510EC}" presName="spacer" presStyleCnt="0"/>
      <dgm:spPr/>
    </dgm:pt>
    <dgm:pt modelId="{DE7DFC40-CD27-4E69-B16E-5749DF4A3F89}" type="pres">
      <dgm:prSet presAssocID="{1E6619D9-CEAF-4138-B5DB-3E9D2DF538B0}" presName="parentText" presStyleLbl="node1" presStyleIdx="1" presStyleCnt="5">
        <dgm:presLayoutVars>
          <dgm:chMax val="0"/>
          <dgm:bulletEnabled val="1"/>
        </dgm:presLayoutVars>
      </dgm:prSet>
      <dgm:spPr/>
    </dgm:pt>
    <dgm:pt modelId="{8B9B198B-8B75-4FD9-B85C-2E0552A8D5F4}" type="pres">
      <dgm:prSet presAssocID="{EB582FE1-F6F3-4207-8F7E-5DCD7C8F7675}" presName="spacer" presStyleCnt="0"/>
      <dgm:spPr/>
    </dgm:pt>
    <dgm:pt modelId="{023D3E85-B909-4B2B-BAD0-8923E929F209}" type="pres">
      <dgm:prSet presAssocID="{DD6BCB21-5FE2-4869-8EB7-55F994A8757D}" presName="parentText" presStyleLbl="node1" presStyleIdx="2" presStyleCnt="5">
        <dgm:presLayoutVars>
          <dgm:chMax val="0"/>
          <dgm:bulletEnabled val="1"/>
        </dgm:presLayoutVars>
      </dgm:prSet>
      <dgm:spPr/>
    </dgm:pt>
    <dgm:pt modelId="{A07BD2BC-8A5A-41F2-AA33-CAF0557632A3}" type="pres">
      <dgm:prSet presAssocID="{3ACC46FB-24C9-4C24-990F-D0D0990CAC82}" presName="spacer" presStyleCnt="0"/>
      <dgm:spPr/>
    </dgm:pt>
    <dgm:pt modelId="{3A43AA42-D800-40A0-8170-AA76209338AF}" type="pres">
      <dgm:prSet presAssocID="{C25D25E9-4B64-434E-8C2E-CB914C822D03}" presName="parentText" presStyleLbl="node1" presStyleIdx="3" presStyleCnt="5">
        <dgm:presLayoutVars>
          <dgm:chMax val="0"/>
          <dgm:bulletEnabled val="1"/>
        </dgm:presLayoutVars>
      </dgm:prSet>
      <dgm:spPr/>
    </dgm:pt>
    <dgm:pt modelId="{F7709C9F-2D22-447D-82EF-7BF6A0A27867}" type="pres">
      <dgm:prSet presAssocID="{BB5CFBF9-CE74-4ED7-A366-96BCCE9F8756}" presName="spacer" presStyleCnt="0"/>
      <dgm:spPr/>
    </dgm:pt>
    <dgm:pt modelId="{148DD135-6544-4EE4-BCFB-B10F750226BB}" type="pres">
      <dgm:prSet presAssocID="{41A86F91-DFFA-4CE0-973B-62D5D211C560}" presName="parentText" presStyleLbl="node1" presStyleIdx="4" presStyleCnt="5">
        <dgm:presLayoutVars>
          <dgm:chMax val="0"/>
          <dgm:bulletEnabled val="1"/>
        </dgm:presLayoutVars>
      </dgm:prSet>
      <dgm:spPr/>
    </dgm:pt>
  </dgm:ptLst>
  <dgm:cxnLst>
    <dgm:cxn modelId="{697B2902-7AD8-4AC9-BADA-0215F669DFF0}" type="presOf" srcId="{DA1C2BC0-48FD-43C8-B347-1C8A5F79DD22}" destId="{F5630A76-4194-419F-8D17-FCF232DD92B6}" srcOrd="0" destOrd="0" presId="urn:microsoft.com/office/officeart/2005/8/layout/vList2"/>
    <dgm:cxn modelId="{2D935F0D-D193-4B26-96F4-BD8A2664538F}" srcId="{CF1E81DE-408E-4C2A-9506-D71D79D35122}" destId="{1E6619D9-CEAF-4138-B5DB-3E9D2DF538B0}" srcOrd="1" destOrd="0" parTransId="{1A005253-7A8F-4150-BCC4-D4BD7346660D}" sibTransId="{EB582FE1-F6F3-4207-8F7E-5DCD7C8F7675}"/>
    <dgm:cxn modelId="{5AB22416-44E5-4B2D-85BC-95067DD928C9}" type="presOf" srcId="{1E6619D9-CEAF-4138-B5DB-3E9D2DF538B0}" destId="{DE7DFC40-CD27-4E69-B16E-5749DF4A3F89}" srcOrd="0" destOrd="0" presId="urn:microsoft.com/office/officeart/2005/8/layout/vList2"/>
    <dgm:cxn modelId="{5110B270-A7B6-4ABC-98C5-953281D5FFB1}" srcId="{CF1E81DE-408E-4C2A-9506-D71D79D35122}" destId="{DA1C2BC0-48FD-43C8-B347-1C8A5F79DD22}" srcOrd="0" destOrd="0" parTransId="{22B5CED9-0497-4BD1-AF4A-B4BD5D9D21E9}" sibTransId="{0C31CF68-BA63-474C-A365-BFFDFDB510EC}"/>
    <dgm:cxn modelId="{339EF288-FC38-44FE-AD6C-45447FA76A8C}" type="presOf" srcId="{41A86F91-DFFA-4CE0-973B-62D5D211C560}" destId="{148DD135-6544-4EE4-BCFB-B10F750226BB}" srcOrd="0" destOrd="0" presId="urn:microsoft.com/office/officeart/2005/8/layout/vList2"/>
    <dgm:cxn modelId="{A5C2558C-E999-4450-9897-D594607CE382}" srcId="{CF1E81DE-408E-4C2A-9506-D71D79D35122}" destId="{C25D25E9-4B64-434E-8C2E-CB914C822D03}" srcOrd="3" destOrd="0" parTransId="{C110ABD3-282E-4317-9719-7F0082712D90}" sibTransId="{BB5CFBF9-CE74-4ED7-A366-96BCCE9F8756}"/>
    <dgm:cxn modelId="{34228095-213F-4CFF-B61D-74BC11230206}" srcId="{CF1E81DE-408E-4C2A-9506-D71D79D35122}" destId="{DD6BCB21-5FE2-4869-8EB7-55F994A8757D}" srcOrd="2" destOrd="0" parTransId="{81D7A73D-26E6-4FDC-A0BB-748E5B574C58}" sibTransId="{3ACC46FB-24C9-4C24-990F-D0D0990CAC82}"/>
    <dgm:cxn modelId="{ABFBD8C3-A730-4CEC-B9A7-5D6D01F54DA1}" type="presOf" srcId="{DD6BCB21-5FE2-4869-8EB7-55F994A8757D}" destId="{023D3E85-B909-4B2B-BAD0-8923E929F209}" srcOrd="0" destOrd="0" presId="urn:microsoft.com/office/officeart/2005/8/layout/vList2"/>
    <dgm:cxn modelId="{876C63C6-AE29-4436-8CE3-8D39FB6480D1}" type="presOf" srcId="{CF1E81DE-408E-4C2A-9506-D71D79D35122}" destId="{2FF0DEC9-B02A-4380-AF8C-4A0103857184}" srcOrd="0" destOrd="0" presId="urn:microsoft.com/office/officeart/2005/8/layout/vList2"/>
    <dgm:cxn modelId="{1A4966D5-01C4-494D-8E61-69430BF0B7E7}" type="presOf" srcId="{C25D25E9-4B64-434E-8C2E-CB914C822D03}" destId="{3A43AA42-D800-40A0-8170-AA76209338AF}" srcOrd="0" destOrd="0" presId="urn:microsoft.com/office/officeart/2005/8/layout/vList2"/>
    <dgm:cxn modelId="{688D7BF3-FCCD-41EF-B0AD-436C3FA78DC9}" srcId="{CF1E81DE-408E-4C2A-9506-D71D79D35122}" destId="{41A86F91-DFFA-4CE0-973B-62D5D211C560}" srcOrd="4" destOrd="0" parTransId="{2DFE07A1-F6B7-4593-95C6-E0EE63FEA974}" sibTransId="{3E7AA48E-64D4-48A4-85A0-0969FB7B0044}"/>
    <dgm:cxn modelId="{B8EB84F0-F517-466A-9C20-BB7B8181351A}" type="presParOf" srcId="{2FF0DEC9-B02A-4380-AF8C-4A0103857184}" destId="{F5630A76-4194-419F-8D17-FCF232DD92B6}" srcOrd="0" destOrd="0" presId="urn:microsoft.com/office/officeart/2005/8/layout/vList2"/>
    <dgm:cxn modelId="{3E75D793-B2BD-4802-AA59-AF2F7175379C}" type="presParOf" srcId="{2FF0DEC9-B02A-4380-AF8C-4A0103857184}" destId="{7B8F3E10-DC0E-4DC4-BF7F-1C62AFA912D9}" srcOrd="1" destOrd="0" presId="urn:microsoft.com/office/officeart/2005/8/layout/vList2"/>
    <dgm:cxn modelId="{9BC888F3-4F40-48CC-B474-3D99B9BAE4FC}" type="presParOf" srcId="{2FF0DEC9-B02A-4380-AF8C-4A0103857184}" destId="{DE7DFC40-CD27-4E69-B16E-5749DF4A3F89}" srcOrd="2" destOrd="0" presId="urn:microsoft.com/office/officeart/2005/8/layout/vList2"/>
    <dgm:cxn modelId="{E1D1C2A1-FDE0-47D2-83EC-AA51BA935DF3}" type="presParOf" srcId="{2FF0DEC9-B02A-4380-AF8C-4A0103857184}" destId="{8B9B198B-8B75-4FD9-B85C-2E0552A8D5F4}" srcOrd="3" destOrd="0" presId="urn:microsoft.com/office/officeart/2005/8/layout/vList2"/>
    <dgm:cxn modelId="{D74EEFD6-7B05-4ED7-9940-16BBA6B859B6}" type="presParOf" srcId="{2FF0DEC9-B02A-4380-AF8C-4A0103857184}" destId="{023D3E85-B909-4B2B-BAD0-8923E929F209}" srcOrd="4" destOrd="0" presId="urn:microsoft.com/office/officeart/2005/8/layout/vList2"/>
    <dgm:cxn modelId="{7D09E692-A258-413E-B44A-EE7F73FBEFCA}" type="presParOf" srcId="{2FF0DEC9-B02A-4380-AF8C-4A0103857184}" destId="{A07BD2BC-8A5A-41F2-AA33-CAF0557632A3}" srcOrd="5" destOrd="0" presId="urn:microsoft.com/office/officeart/2005/8/layout/vList2"/>
    <dgm:cxn modelId="{4C672604-691D-4535-9045-D32ABD86316B}" type="presParOf" srcId="{2FF0DEC9-B02A-4380-AF8C-4A0103857184}" destId="{3A43AA42-D800-40A0-8170-AA76209338AF}" srcOrd="6" destOrd="0" presId="urn:microsoft.com/office/officeart/2005/8/layout/vList2"/>
    <dgm:cxn modelId="{9CAB9FBD-20BC-48F8-9FCE-065AD4ADA8F0}" type="presParOf" srcId="{2FF0DEC9-B02A-4380-AF8C-4A0103857184}" destId="{F7709C9F-2D22-447D-82EF-7BF6A0A27867}" srcOrd="7" destOrd="0" presId="urn:microsoft.com/office/officeart/2005/8/layout/vList2"/>
    <dgm:cxn modelId="{EB163C79-A6D3-4AD5-B04E-315BFB3370F4}" type="presParOf" srcId="{2FF0DEC9-B02A-4380-AF8C-4A0103857184}" destId="{148DD135-6544-4EE4-BCFB-B10F750226B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F1E81DE-408E-4C2A-9506-D71D79D35122}"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41A86F91-DFFA-4CE0-973B-62D5D211C560}">
      <dgm:prSet/>
      <dgm:spPr/>
      <dgm:t>
        <a:bodyPr/>
        <a:lstStyle/>
        <a:p>
          <a:pPr rtl="0"/>
          <a:r>
            <a:rPr lang="en-US" dirty="0"/>
            <a:t>Some conclusions…</a:t>
          </a:r>
        </a:p>
      </dgm:t>
    </dgm:pt>
    <dgm:pt modelId="{2DFE07A1-F6B7-4593-95C6-E0EE63FEA974}" type="parTrans" cxnId="{688D7BF3-FCCD-41EF-B0AD-436C3FA78DC9}">
      <dgm:prSet/>
      <dgm:spPr/>
      <dgm:t>
        <a:bodyPr/>
        <a:lstStyle/>
        <a:p>
          <a:endParaRPr lang="en-US"/>
        </a:p>
      </dgm:t>
    </dgm:pt>
    <dgm:pt modelId="{3E7AA48E-64D4-48A4-85A0-0969FB7B0044}" type="sibTrans" cxnId="{688D7BF3-FCCD-41EF-B0AD-436C3FA78DC9}">
      <dgm:prSet/>
      <dgm:spPr/>
      <dgm:t>
        <a:bodyPr/>
        <a:lstStyle/>
        <a:p>
          <a:endParaRPr lang="en-US"/>
        </a:p>
      </dgm:t>
    </dgm:pt>
    <dgm:pt modelId="{1E6619D9-CEAF-4138-B5DB-3E9D2DF538B0}">
      <dgm:prSet/>
      <dgm:spPr/>
      <dgm:t>
        <a:bodyPr/>
        <a:lstStyle/>
        <a:p>
          <a:pPr rtl="0"/>
          <a:r>
            <a:rPr lang="en-US" dirty="0"/>
            <a:t>What are the clinical strategies involved in MI and what is its “spirit”?</a:t>
          </a:r>
        </a:p>
      </dgm:t>
    </dgm:pt>
    <dgm:pt modelId="{EB582FE1-F6F3-4207-8F7E-5DCD7C8F7675}" type="sibTrans" cxnId="{2D935F0D-D193-4B26-96F4-BD8A2664538F}">
      <dgm:prSet/>
      <dgm:spPr/>
      <dgm:t>
        <a:bodyPr/>
        <a:lstStyle/>
        <a:p>
          <a:endParaRPr lang="en-US"/>
        </a:p>
      </dgm:t>
    </dgm:pt>
    <dgm:pt modelId="{1A005253-7A8F-4150-BCC4-D4BD7346660D}" type="parTrans" cxnId="{2D935F0D-D193-4B26-96F4-BD8A2664538F}">
      <dgm:prSet/>
      <dgm:spPr/>
      <dgm:t>
        <a:bodyPr/>
        <a:lstStyle/>
        <a:p>
          <a:endParaRPr lang="en-US"/>
        </a:p>
      </dgm:t>
    </dgm:pt>
    <dgm:pt modelId="{DA1C2BC0-48FD-43C8-B347-1C8A5F79DD22}">
      <dgm:prSet/>
      <dgm:spPr/>
      <dgm:t>
        <a:bodyPr/>
        <a:lstStyle/>
        <a:p>
          <a:pPr rtl="0"/>
          <a:r>
            <a:rPr lang="en-US"/>
            <a:t>What is MI and its assumptions?</a:t>
          </a:r>
          <a:endParaRPr lang="en-US" dirty="0"/>
        </a:p>
      </dgm:t>
    </dgm:pt>
    <dgm:pt modelId="{0C31CF68-BA63-474C-A365-BFFDFDB510EC}" type="sibTrans" cxnId="{5110B270-A7B6-4ABC-98C5-953281D5FFB1}">
      <dgm:prSet/>
      <dgm:spPr/>
      <dgm:t>
        <a:bodyPr/>
        <a:lstStyle/>
        <a:p>
          <a:endParaRPr lang="en-US"/>
        </a:p>
      </dgm:t>
    </dgm:pt>
    <dgm:pt modelId="{22B5CED9-0497-4BD1-AF4A-B4BD5D9D21E9}" type="parTrans" cxnId="{5110B270-A7B6-4ABC-98C5-953281D5FFB1}">
      <dgm:prSet/>
      <dgm:spPr/>
      <dgm:t>
        <a:bodyPr/>
        <a:lstStyle/>
        <a:p>
          <a:endParaRPr lang="en-US"/>
        </a:p>
      </dgm:t>
    </dgm:pt>
    <dgm:pt modelId="{DD6BCB21-5FE2-4869-8EB7-55F994A8757D}">
      <dgm:prSet/>
      <dgm:spPr/>
      <dgm:t>
        <a:bodyPr/>
        <a:lstStyle/>
        <a:p>
          <a:pPr rtl="0"/>
          <a:r>
            <a:rPr lang="en-US" dirty="0"/>
            <a:t>How effective is MI as an intervention for SUD?</a:t>
          </a:r>
        </a:p>
      </dgm:t>
    </dgm:pt>
    <dgm:pt modelId="{3ACC46FB-24C9-4C24-990F-D0D0990CAC82}" type="sibTrans" cxnId="{34228095-213F-4CFF-B61D-74BC11230206}">
      <dgm:prSet/>
      <dgm:spPr/>
      <dgm:t>
        <a:bodyPr/>
        <a:lstStyle/>
        <a:p>
          <a:endParaRPr lang="en-US"/>
        </a:p>
      </dgm:t>
    </dgm:pt>
    <dgm:pt modelId="{81D7A73D-26E6-4FDC-A0BB-748E5B574C58}" type="parTrans" cxnId="{34228095-213F-4CFF-B61D-74BC11230206}">
      <dgm:prSet/>
      <dgm:spPr/>
      <dgm:t>
        <a:bodyPr/>
        <a:lstStyle/>
        <a:p>
          <a:endParaRPr lang="en-US"/>
        </a:p>
      </dgm:t>
    </dgm:pt>
    <dgm:pt modelId="{C25D25E9-4B64-434E-8C2E-CB914C822D03}">
      <dgm:prSet>
        <dgm:style>
          <a:lnRef idx="1">
            <a:schemeClr val="accent2"/>
          </a:lnRef>
          <a:fillRef idx="3">
            <a:schemeClr val="accent2"/>
          </a:fillRef>
          <a:effectRef idx="2">
            <a:schemeClr val="accent2"/>
          </a:effectRef>
          <a:fontRef idx="minor">
            <a:schemeClr val="lt1"/>
          </a:fontRef>
        </dgm:style>
      </dgm:prSet>
      <dgm:spPr/>
      <dgm:t>
        <a:bodyPr/>
        <a:lstStyle/>
        <a:p>
          <a:pPr rtl="0"/>
          <a:r>
            <a:rPr lang="en-US" dirty="0">
              <a:solidFill>
                <a:schemeClr val="bg1"/>
              </a:solidFill>
            </a:rPr>
            <a:t>Does it work the way we think it does?</a:t>
          </a:r>
        </a:p>
      </dgm:t>
    </dgm:pt>
    <dgm:pt modelId="{BB5CFBF9-CE74-4ED7-A366-96BCCE9F8756}" type="sibTrans" cxnId="{A5C2558C-E999-4450-9897-D594607CE382}">
      <dgm:prSet/>
      <dgm:spPr/>
      <dgm:t>
        <a:bodyPr/>
        <a:lstStyle/>
        <a:p>
          <a:endParaRPr lang="en-US"/>
        </a:p>
      </dgm:t>
    </dgm:pt>
    <dgm:pt modelId="{C110ABD3-282E-4317-9719-7F0082712D90}" type="parTrans" cxnId="{A5C2558C-E999-4450-9897-D594607CE382}">
      <dgm:prSet/>
      <dgm:spPr/>
      <dgm:t>
        <a:bodyPr/>
        <a:lstStyle/>
        <a:p>
          <a:endParaRPr lang="en-US"/>
        </a:p>
      </dgm:t>
    </dgm:pt>
    <dgm:pt modelId="{2FF0DEC9-B02A-4380-AF8C-4A0103857184}" type="pres">
      <dgm:prSet presAssocID="{CF1E81DE-408E-4C2A-9506-D71D79D35122}" presName="linear" presStyleCnt="0">
        <dgm:presLayoutVars>
          <dgm:animLvl val="lvl"/>
          <dgm:resizeHandles val="exact"/>
        </dgm:presLayoutVars>
      </dgm:prSet>
      <dgm:spPr/>
    </dgm:pt>
    <dgm:pt modelId="{F5630A76-4194-419F-8D17-FCF232DD92B6}" type="pres">
      <dgm:prSet presAssocID="{DA1C2BC0-48FD-43C8-B347-1C8A5F79DD22}" presName="parentText" presStyleLbl="node1" presStyleIdx="0" presStyleCnt="5">
        <dgm:presLayoutVars>
          <dgm:chMax val="0"/>
          <dgm:bulletEnabled val="1"/>
        </dgm:presLayoutVars>
      </dgm:prSet>
      <dgm:spPr/>
    </dgm:pt>
    <dgm:pt modelId="{7B8F3E10-DC0E-4DC4-BF7F-1C62AFA912D9}" type="pres">
      <dgm:prSet presAssocID="{0C31CF68-BA63-474C-A365-BFFDFDB510EC}" presName="spacer" presStyleCnt="0"/>
      <dgm:spPr/>
    </dgm:pt>
    <dgm:pt modelId="{DE7DFC40-CD27-4E69-B16E-5749DF4A3F89}" type="pres">
      <dgm:prSet presAssocID="{1E6619D9-CEAF-4138-B5DB-3E9D2DF538B0}" presName="parentText" presStyleLbl="node1" presStyleIdx="1" presStyleCnt="5">
        <dgm:presLayoutVars>
          <dgm:chMax val="0"/>
          <dgm:bulletEnabled val="1"/>
        </dgm:presLayoutVars>
      </dgm:prSet>
      <dgm:spPr/>
    </dgm:pt>
    <dgm:pt modelId="{8B9B198B-8B75-4FD9-B85C-2E0552A8D5F4}" type="pres">
      <dgm:prSet presAssocID="{EB582FE1-F6F3-4207-8F7E-5DCD7C8F7675}" presName="spacer" presStyleCnt="0"/>
      <dgm:spPr/>
    </dgm:pt>
    <dgm:pt modelId="{023D3E85-B909-4B2B-BAD0-8923E929F209}" type="pres">
      <dgm:prSet presAssocID="{DD6BCB21-5FE2-4869-8EB7-55F994A8757D}" presName="parentText" presStyleLbl="node1" presStyleIdx="2" presStyleCnt="5">
        <dgm:presLayoutVars>
          <dgm:chMax val="0"/>
          <dgm:bulletEnabled val="1"/>
        </dgm:presLayoutVars>
      </dgm:prSet>
      <dgm:spPr/>
    </dgm:pt>
    <dgm:pt modelId="{A07BD2BC-8A5A-41F2-AA33-CAF0557632A3}" type="pres">
      <dgm:prSet presAssocID="{3ACC46FB-24C9-4C24-990F-D0D0990CAC82}" presName="spacer" presStyleCnt="0"/>
      <dgm:spPr/>
    </dgm:pt>
    <dgm:pt modelId="{3A43AA42-D800-40A0-8170-AA76209338AF}" type="pres">
      <dgm:prSet presAssocID="{C25D25E9-4B64-434E-8C2E-CB914C822D03}" presName="parentText" presStyleLbl="node1" presStyleIdx="3" presStyleCnt="5">
        <dgm:presLayoutVars>
          <dgm:chMax val="0"/>
          <dgm:bulletEnabled val="1"/>
        </dgm:presLayoutVars>
      </dgm:prSet>
      <dgm:spPr/>
    </dgm:pt>
    <dgm:pt modelId="{F7709C9F-2D22-447D-82EF-7BF6A0A27867}" type="pres">
      <dgm:prSet presAssocID="{BB5CFBF9-CE74-4ED7-A366-96BCCE9F8756}" presName="spacer" presStyleCnt="0"/>
      <dgm:spPr/>
    </dgm:pt>
    <dgm:pt modelId="{148DD135-6544-4EE4-BCFB-B10F750226BB}" type="pres">
      <dgm:prSet presAssocID="{41A86F91-DFFA-4CE0-973B-62D5D211C560}" presName="parentText" presStyleLbl="node1" presStyleIdx="4" presStyleCnt="5">
        <dgm:presLayoutVars>
          <dgm:chMax val="0"/>
          <dgm:bulletEnabled val="1"/>
        </dgm:presLayoutVars>
      </dgm:prSet>
      <dgm:spPr/>
    </dgm:pt>
  </dgm:ptLst>
  <dgm:cxnLst>
    <dgm:cxn modelId="{7EDF3008-A958-45DF-BD09-CFBBE0EFA37E}" type="presOf" srcId="{CF1E81DE-408E-4C2A-9506-D71D79D35122}" destId="{2FF0DEC9-B02A-4380-AF8C-4A0103857184}" srcOrd="0" destOrd="0" presId="urn:microsoft.com/office/officeart/2005/8/layout/vList2"/>
    <dgm:cxn modelId="{2D935F0D-D193-4B26-96F4-BD8A2664538F}" srcId="{CF1E81DE-408E-4C2A-9506-D71D79D35122}" destId="{1E6619D9-CEAF-4138-B5DB-3E9D2DF538B0}" srcOrd="1" destOrd="0" parTransId="{1A005253-7A8F-4150-BCC4-D4BD7346660D}" sibTransId="{EB582FE1-F6F3-4207-8F7E-5DCD7C8F7675}"/>
    <dgm:cxn modelId="{C26B3F30-4FB7-4F4C-A531-7A025777B9AD}" type="presOf" srcId="{DD6BCB21-5FE2-4869-8EB7-55F994A8757D}" destId="{023D3E85-B909-4B2B-BAD0-8923E929F209}" srcOrd="0" destOrd="0" presId="urn:microsoft.com/office/officeart/2005/8/layout/vList2"/>
    <dgm:cxn modelId="{D6E96845-08D6-4BA7-87C8-EC170F39A482}" type="presOf" srcId="{41A86F91-DFFA-4CE0-973B-62D5D211C560}" destId="{148DD135-6544-4EE4-BCFB-B10F750226BB}" srcOrd="0" destOrd="0" presId="urn:microsoft.com/office/officeart/2005/8/layout/vList2"/>
    <dgm:cxn modelId="{2E0C5945-C077-4E0A-88F7-790A88C11ACE}" type="presOf" srcId="{C25D25E9-4B64-434E-8C2E-CB914C822D03}" destId="{3A43AA42-D800-40A0-8170-AA76209338AF}" srcOrd="0" destOrd="0" presId="urn:microsoft.com/office/officeart/2005/8/layout/vList2"/>
    <dgm:cxn modelId="{66D5446B-0895-48BD-A1B3-C0F87552BBDA}" type="presOf" srcId="{DA1C2BC0-48FD-43C8-B347-1C8A5F79DD22}" destId="{F5630A76-4194-419F-8D17-FCF232DD92B6}" srcOrd="0" destOrd="0" presId="urn:microsoft.com/office/officeart/2005/8/layout/vList2"/>
    <dgm:cxn modelId="{5110B270-A7B6-4ABC-98C5-953281D5FFB1}" srcId="{CF1E81DE-408E-4C2A-9506-D71D79D35122}" destId="{DA1C2BC0-48FD-43C8-B347-1C8A5F79DD22}" srcOrd="0" destOrd="0" parTransId="{22B5CED9-0497-4BD1-AF4A-B4BD5D9D21E9}" sibTransId="{0C31CF68-BA63-474C-A365-BFFDFDB510EC}"/>
    <dgm:cxn modelId="{A5C2558C-E999-4450-9897-D594607CE382}" srcId="{CF1E81DE-408E-4C2A-9506-D71D79D35122}" destId="{C25D25E9-4B64-434E-8C2E-CB914C822D03}" srcOrd="3" destOrd="0" parTransId="{C110ABD3-282E-4317-9719-7F0082712D90}" sibTransId="{BB5CFBF9-CE74-4ED7-A366-96BCCE9F8756}"/>
    <dgm:cxn modelId="{34228095-213F-4CFF-B61D-74BC11230206}" srcId="{CF1E81DE-408E-4C2A-9506-D71D79D35122}" destId="{DD6BCB21-5FE2-4869-8EB7-55F994A8757D}" srcOrd="2" destOrd="0" parTransId="{81D7A73D-26E6-4FDC-A0BB-748E5B574C58}" sibTransId="{3ACC46FB-24C9-4C24-990F-D0D0990CAC82}"/>
    <dgm:cxn modelId="{6BDB70D0-E590-4E0B-B755-9FC84B99E633}" type="presOf" srcId="{1E6619D9-CEAF-4138-B5DB-3E9D2DF538B0}" destId="{DE7DFC40-CD27-4E69-B16E-5749DF4A3F89}" srcOrd="0" destOrd="0" presId="urn:microsoft.com/office/officeart/2005/8/layout/vList2"/>
    <dgm:cxn modelId="{688D7BF3-FCCD-41EF-B0AD-436C3FA78DC9}" srcId="{CF1E81DE-408E-4C2A-9506-D71D79D35122}" destId="{41A86F91-DFFA-4CE0-973B-62D5D211C560}" srcOrd="4" destOrd="0" parTransId="{2DFE07A1-F6B7-4593-95C6-E0EE63FEA974}" sibTransId="{3E7AA48E-64D4-48A4-85A0-0969FB7B0044}"/>
    <dgm:cxn modelId="{4BCB5DF5-9065-456E-9396-C9BED7E59F40}" type="presParOf" srcId="{2FF0DEC9-B02A-4380-AF8C-4A0103857184}" destId="{F5630A76-4194-419F-8D17-FCF232DD92B6}" srcOrd="0" destOrd="0" presId="urn:microsoft.com/office/officeart/2005/8/layout/vList2"/>
    <dgm:cxn modelId="{4F0E0E19-BAE6-4670-AE12-5573D4514C29}" type="presParOf" srcId="{2FF0DEC9-B02A-4380-AF8C-4A0103857184}" destId="{7B8F3E10-DC0E-4DC4-BF7F-1C62AFA912D9}" srcOrd="1" destOrd="0" presId="urn:microsoft.com/office/officeart/2005/8/layout/vList2"/>
    <dgm:cxn modelId="{E332360F-9C10-4BF7-9CF6-FE832CA544CF}" type="presParOf" srcId="{2FF0DEC9-B02A-4380-AF8C-4A0103857184}" destId="{DE7DFC40-CD27-4E69-B16E-5749DF4A3F89}" srcOrd="2" destOrd="0" presId="urn:microsoft.com/office/officeart/2005/8/layout/vList2"/>
    <dgm:cxn modelId="{CC0A5A31-17E7-4969-B5F5-925F305C6B5A}" type="presParOf" srcId="{2FF0DEC9-B02A-4380-AF8C-4A0103857184}" destId="{8B9B198B-8B75-4FD9-B85C-2E0552A8D5F4}" srcOrd="3" destOrd="0" presId="urn:microsoft.com/office/officeart/2005/8/layout/vList2"/>
    <dgm:cxn modelId="{5E8D9A57-C2D7-4477-83E6-2C8F54746EE7}" type="presParOf" srcId="{2FF0DEC9-B02A-4380-AF8C-4A0103857184}" destId="{023D3E85-B909-4B2B-BAD0-8923E929F209}" srcOrd="4" destOrd="0" presId="urn:microsoft.com/office/officeart/2005/8/layout/vList2"/>
    <dgm:cxn modelId="{A33BF083-CCF9-4F22-AE67-9D8D960FD183}" type="presParOf" srcId="{2FF0DEC9-B02A-4380-AF8C-4A0103857184}" destId="{A07BD2BC-8A5A-41F2-AA33-CAF0557632A3}" srcOrd="5" destOrd="0" presId="urn:microsoft.com/office/officeart/2005/8/layout/vList2"/>
    <dgm:cxn modelId="{14D76637-0FBB-4EA4-A796-8E71097F72DB}" type="presParOf" srcId="{2FF0DEC9-B02A-4380-AF8C-4A0103857184}" destId="{3A43AA42-D800-40A0-8170-AA76209338AF}" srcOrd="6" destOrd="0" presId="urn:microsoft.com/office/officeart/2005/8/layout/vList2"/>
    <dgm:cxn modelId="{C3B5E762-1BDC-432F-B4AF-C7D7886E3D0C}" type="presParOf" srcId="{2FF0DEC9-B02A-4380-AF8C-4A0103857184}" destId="{F7709C9F-2D22-447D-82EF-7BF6A0A27867}" srcOrd="7" destOrd="0" presId="urn:microsoft.com/office/officeart/2005/8/layout/vList2"/>
    <dgm:cxn modelId="{3EB38382-44A9-473F-B059-E5604D7CA99C}" type="presParOf" srcId="{2FF0DEC9-B02A-4380-AF8C-4A0103857184}" destId="{148DD135-6544-4EE4-BCFB-B10F750226B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5DD5887-5AF4-394E-9977-B59DD9B74521}"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en-US"/>
        </a:p>
      </dgm:t>
    </dgm:pt>
    <dgm:pt modelId="{BB09433E-E3B2-0C47-9B2A-621C6310205D}">
      <dgm:prSet/>
      <dgm:spPr/>
      <dgm:t>
        <a:bodyPr/>
        <a:lstStyle/>
        <a:p>
          <a:pPr rtl="0"/>
          <a:r>
            <a:rPr lang="en-US" b="1"/>
            <a:t>Self-Change</a:t>
          </a:r>
          <a:endParaRPr lang="en-US"/>
        </a:p>
      </dgm:t>
    </dgm:pt>
    <dgm:pt modelId="{96966B9F-D825-6541-849E-C4087902ACA1}" type="parTrans" cxnId="{438AA894-873F-084C-A8C5-322627A1CE45}">
      <dgm:prSet/>
      <dgm:spPr/>
      <dgm:t>
        <a:bodyPr/>
        <a:lstStyle/>
        <a:p>
          <a:endParaRPr lang="en-US"/>
        </a:p>
      </dgm:t>
    </dgm:pt>
    <dgm:pt modelId="{B3CE4409-D61F-4F44-A72D-F28E900C8607}" type="sibTrans" cxnId="{438AA894-873F-084C-A8C5-322627A1CE45}">
      <dgm:prSet/>
      <dgm:spPr/>
      <dgm:t>
        <a:bodyPr/>
        <a:lstStyle/>
        <a:p>
          <a:endParaRPr lang="en-US"/>
        </a:p>
      </dgm:t>
    </dgm:pt>
    <dgm:pt modelId="{C94FA929-F51B-8C4C-BFCE-01D24261B602}">
      <dgm:prSet/>
      <dgm:spPr/>
      <dgm:t>
        <a:bodyPr/>
        <a:lstStyle/>
        <a:p>
          <a:pPr rtl="0"/>
          <a:r>
            <a:rPr lang="en-US"/>
            <a:t>Decision-making, motivation, actions individuals bring to treatment as part of change episode</a:t>
          </a:r>
        </a:p>
      </dgm:t>
    </dgm:pt>
    <dgm:pt modelId="{FDA4D673-4B55-894E-9730-4405BDB8EBC2}" type="parTrans" cxnId="{EAE499CF-6FED-7D46-B1AC-10639A573196}">
      <dgm:prSet/>
      <dgm:spPr/>
      <dgm:t>
        <a:bodyPr/>
        <a:lstStyle/>
        <a:p>
          <a:endParaRPr lang="en-US"/>
        </a:p>
      </dgm:t>
    </dgm:pt>
    <dgm:pt modelId="{BC787A06-DB3D-9145-A346-5127C6A88B20}" type="sibTrans" cxnId="{EAE499CF-6FED-7D46-B1AC-10639A573196}">
      <dgm:prSet/>
      <dgm:spPr/>
      <dgm:t>
        <a:bodyPr/>
        <a:lstStyle/>
        <a:p>
          <a:endParaRPr lang="en-US"/>
        </a:p>
      </dgm:t>
    </dgm:pt>
    <dgm:pt modelId="{3EF275FE-F091-1144-9F63-0ADBC27AFC33}">
      <dgm:prSet/>
      <dgm:spPr/>
      <dgm:t>
        <a:bodyPr/>
        <a:lstStyle/>
        <a:p>
          <a:pPr rtl="0"/>
          <a:r>
            <a:rPr lang="en-US"/>
            <a:t>Impact of study procedures (e.g., assessment reactivity)</a:t>
          </a:r>
        </a:p>
      </dgm:t>
    </dgm:pt>
    <dgm:pt modelId="{74CCD6AA-C022-F74C-BD3E-29AC27C79DF8}" type="parTrans" cxnId="{330B99EA-410A-7C43-B765-A21B443AFF8B}">
      <dgm:prSet/>
      <dgm:spPr/>
      <dgm:t>
        <a:bodyPr/>
        <a:lstStyle/>
        <a:p>
          <a:endParaRPr lang="en-US"/>
        </a:p>
      </dgm:t>
    </dgm:pt>
    <dgm:pt modelId="{2A293EDD-9E39-A74C-A2BD-7D871F158F78}" type="sibTrans" cxnId="{330B99EA-410A-7C43-B765-A21B443AFF8B}">
      <dgm:prSet/>
      <dgm:spPr/>
      <dgm:t>
        <a:bodyPr/>
        <a:lstStyle/>
        <a:p>
          <a:endParaRPr lang="en-US"/>
        </a:p>
      </dgm:t>
    </dgm:pt>
    <dgm:pt modelId="{3898B4B0-6CC0-3E4B-9996-7CB21FD2C24A}">
      <dgm:prSet/>
      <dgm:spPr/>
      <dgm:t>
        <a:bodyPr/>
        <a:lstStyle/>
        <a:p>
          <a:pPr rtl="0"/>
          <a:r>
            <a:rPr lang="en-US" b="1"/>
            <a:t>Spirit-only MI </a:t>
          </a:r>
          <a:r>
            <a:rPr lang="en-US" i="1"/>
            <a:t>(common therapy factors)</a:t>
          </a:r>
          <a:endParaRPr lang="en-US"/>
        </a:p>
      </dgm:t>
    </dgm:pt>
    <dgm:pt modelId="{2C7F060B-094D-FD45-A300-494910A53A89}" type="parTrans" cxnId="{70926680-5E65-9247-AB88-670A44F79BDC}">
      <dgm:prSet/>
      <dgm:spPr/>
      <dgm:t>
        <a:bodyPr/>
        <a:lstStyle/>
        <a:p>
          <a:endParaRPr lang="en-US"/>
        </a:p>
      </dgm:t>
    </dgm:pt>
    <dgm:pt modelId="{EC7859E0-58CC-574A-B5E1-FEF9E05EAC5F}" type="sibTrans" cxnId="{70926680-5E65-9247-AB88-670A44F79BDC}">
      <dgm:prSet/>
      <dgm:spPr/>
      <dgm:t>
        <a:bodyPr/>
        <a:lstStyle/>
        <a:p>
          <a:endParaRPr lang="en-US"/>
        </a:p>
      </dgm:t>
    </dgm:pt>
    <dgm:pt modelId="{820839E1-953C-694A-A8F8-3E29170CF204}">
      <dgm:prSet/>
      <dgm:spPr/>
      <dgm:t>
        <a:bodyPr/>
        <a:lstStyle/>
        <a:p>
          <a:pPr rtl="0"/>
          <a:r>
            <a:rPr lang="en-US"/>
            <a:t>Therapist stance (warmth, egalitarianism)</a:t>
          </a:r>
        </a:p>
      </dgm:t>
    </dgm:pt>
    <dgm:pt modelId="{8AE5F57F-3D7D-EB40-BE60-4BDC2C60939D}" type="parTrans" cxnId="{DE5074A3-B25E-974B-BD89-4FB3F66C3DDC}">
      <dgm:prSet/>
      <dgm:spPr/>
      <dgm:t>
        <a:bodyPr/>
        <a:lstStyle/>
        <a:p>
          <a:endParaRPr lang="en-US"/>
        </a:p>
      </dgm:t>
    </dgm:pt>
    <dgm:pt modelId="{60CEC922-D256-B14E-AEE7-456208841376}" type="sibTrans" cxnId="{DE5074A3-B25E-974B-BD89-4FB3F66C3DDC}">
      <dgm:prSet/>
      <dgm:spPr/>
      <dgm:t>
        <a:bodyPr/>
        <a:lstStyle/>
        <a:p>
          <a:endParaRPr lang="en-US"/>
        </a:p>
      </dgm:t>
    </dgm:pt>
    <dgm:pt modelId="{FF7DA639-DA0F-F34D-AFC0-A9EC96240D58}">
      <dgm:prSet/>
      <dgm:spPr/>
      <dgm:t>
        <a:bodyPr/>
        <a:lstStyle/>
        <a:p>
          <a:pPr rtl="0"/>
          <a:r>
            <a:rPr lang="en-US"/>
            <a:t>Extensive use of reflective listening</a:t>
          </a:r>
        </a:p>
      </dgm:t>
    </dgm:pt>
    <dgm:pt modelId="{F6DE4C3E-0934-364C-B0F7-4D34395C4C05}" type="parTrans" cxnId="{23A801C2-26A9-C84B-B7F8-E773AA7D5F8E}">
      <dgm:prSet/>
      <dgm:spPr/>
      <dgm:t>
        <a:bodyPr/>
        <a:lstStyle/>
        <a:p>
          <a:endParaRPr lang="en-US"/>
        </a:p>
      </dgm:t>
    </dgm:pt>
    <dgm:pt modelId="{33A3E9FD-93B8-F041-A4C6-1E43028B797D}" type="sibTrans" cxnId="{23A801C2-26A9-C84B-B7F8-E773AA7D5F8E}">
      <dgm:prSet/>
      <dgm:spPr/>
      <dgm:t>
        <a:bodyPr/>
        <a:lstStyle/>
        <a:p>
          <a:endParaRPr lang="en-US"/>
        </a:p>
      </dgm:t>
    </dgm:pt>
    <dgm:pt modelId="{22D8E395-5DC1-B142-AD9B-7D724A182BA1}">
      <dgm:prSet/>
      <dgm:spPr/>
      <dgm:t>
        <a:bodyPr/>
        <a:lstStyle/>
        <a:p>
          <a:pPr rtl="0"/>
          <a:r>
            <a:rPr lang="en-US" dirty="0"/>
            <a:t>Avoid MI-inconsistent behaviors</a:t>
          </a:r>
        </a:p>
      </dgm:t>
    </dgm:pt>
    <dgm:pt modelId="{C91717AE-4ADB-F64E-86AB-D439073F5BCA}" type="parTrans" cxnId="{DC20B2D3-D092-2148-A2BE-0E5C7F06A58A}">
      <dgm:prSet/>
      <dgm:spPr/>
      <dgm:t>
        <a:bodyPr/>
        <a:lstStyle/>
        <a:p>
          <a:endParaRPr lang="en-US"/>
        </a:p>
      </dgm:t>
    </dgm:pt>
    <dgm:pt modelId="{5AE53661-1F03-0B4F-AC33-A3BB02108B0B}" type="sibTrans" cxnId="{DC20B2D3-D092-2148-A2BE-0E5C7F06A58A}">
      <dgm:prSet/>
      <dgm:spPr/>
      <dgm:t>
        <a:bodyPr/>
        <a:lstStyle/>
        <a:p>
          <a:endParaRPr lang="en-US"/>
        </a:p>
      </dgm:t>
    </dgm:pt>
    <dgm:pt modelId="{2213F0B9-749B-1C4C-A0D1-DDB9F0AAF158}">
      <dgm:prSet/>
      <dgm:spPr/>
      <dgm:t>
        <a:bodyPr/>
        <a:lstStyle/>
        <a:p>
          <a:pPr rtl="0"/>
          <a:r>
            <a:rPr lang="en-US" b="1"/>
            <a:t>MI specific elements (directive/strategic)</a:t>
          </a:r>
          <a:endParaRPr lang="en-US"/>
        </a:p>
      </dgm:t>
    </dgm:pt>
    <dgm:pt modelId="{DA0D3550-63B2-534A-9D9D-D73590AFA750}" type="parTrans" cxnId="{8F5FED0B-E07D-4E44-874F-38D4CFDADA3B}">
      <dgm:prSet/>
      <dgm:spPr/>
      <dgm:t>
        <a:bodyPr/>
        <a:lstStyle/>
        <a:p>
          <a:endParaRPr lang="en-US"/>
        </a:p>
      </dgm:t>
    </dgm:pt>
    <dgm:pt modelId="{462AB2AE-740C-6940-9363-97A16F81C535}" type="sibTrans" cxnId="{8F5FED0B-E07D-4E44-874F-38D4CFDADA3B}">
      <dgm:prSet/>
      <dgm:spPr/>
      <dgm:t>
        <a:bodyPr/>
        <a:lstStyle/>
        <a:p>
          <a:endParaRPr lang="en-US"/>
        </a:p>
      </dgm:t>
    </dgm:pt>
    <dgm:pt modelId="{80F811A3-5C4F-0640-9D8F-2C15102DFCDD}">
      <dgm:prSet/>
      <dgm:spPr/>
      <dgm:t>
        <a:bodyPr/>
        <a:lstStyle/>
        <a:p>
          <a:pPr rtl="0"/>
          <a:r>
            <a:rPr lang="en-US" dirty="0"/>
            <a:t>Enhance discrepancy (structured feedback, advice, double-sided reflections)</a:t>
          </a:r>
        </a:p>
      </dgm:t>
    </dgm:pt>
    <dgm:pt modelId="{12D8A64E-DC2A-E64E-9B54-E134DBC65E8C}" type="parTrans" cxnId="{0A9724BC-167E-F54B-9BAF-C81232DBED33}">
      <dgm:prSet/>
      <dgm:spPr/>
      <dgm:t>
        <a:bodyPr/>
        <a:lstStyle/>
        <a:p>
          <a:endParaRPr lang="en-US"/>
        </a:p>
      </dgm:t>
    </dgm:pt>
    <dgm:pt modelId="{C48E85CD-A6FB-B74D-B3BF-28F38FD226C6}" type="sibTrans" cxnId="{0A9724BC-167E-F54B-9BAF-C81232DBED33}">
      <dgm:prSet/>
      <dgm:spPr/>
      <dgm:t>
        <a:bodyPr/>
        <a:lstStyle/>
        <a:p>
          <a:endParaRPr lang="en-US"/>
        </a:p>
      </dgm:t>
    </dgm:pt>
    <dgm:pt modelId="{9DDB4DCF-06DA-F648-9873-E711988F67C1}">
      <dgm:prSet/>
      <dgm:spPr/>
      <dgm:t>
        <a:bodyPr/>
        <a:lstStyle/>
        <a:p>
          <a:pPr rtl="0"/>
          <a:r>
            <a:rPr lang="en-US"/>
            <a:t>Elicit &amp; reinforce positive change talk (change plan)</a:t>
          </a:r>
        </a:p>
      </dgm:t>
    </dgm:pt>
    <dgm:pt modelId="{CB7D1FB1-742E-4149-91B1-9E023ABBE851}" type="parTrans" cxnId="{D9171A3C-2023-3E48-98E1-AB24E779A6E5}">
      <dgm:prSet/>
      <dgm:spPr/>
      <dgm:t>
        <a:bodyPr/>
        <a:lstStyle/>
        <a:p>
          <a:endParaRPr lang="en-US"/>
        </a:p>
      </dgm:t>
    </dgm:pt>
    <dgm:pt modelId="{25053C58-2802-694D-9018-D7D2A2FCB1D4}" type="sibTrans" cxnId="{D9171A3C-2023-3E48-98E1-AB24E779A6E5}">
      <dgm:prSet/>
      <dgm:spPr/>
      <dgm:t>
        <a:bodyPr/>
        <a:lstStyle/>
        <a:p>
          <a:endParaRPr lang="en-US"/>
        </a:p>
      </dgm:t>
    </dgm:pt>
    <dgm:pt modelId="{8F814AFC-1348-174F-A20B-2B33EE720314}">
      <dgm:prSet/>
      <dgm:spPr/>
      <dgm:t>
        <a:bodyPr/>
        <a:lstStyle/>
        <a:p>
          <a:pPr rtl="0"/>
          <a:endParaRPr lang="en-US"/>
        </a:p>
      </dgm:t>
    </dgm:pt>
    <dgm:pt modelId="{81AA9EA2-6B96-2C48-9969-D4C5BF483692}" type="parTrans" cxnId="{11AD1333-F3F2-5640-9246-7DBB4D24EEAE}">
      <dgm:prSet/>
      <dgm:spPr/>
      <dgm:t>
        <a:bodyPr/>
        <a:lstStyle/>
        <a:p>
          <a:endParaRPr lang="en-US"/>
        </a:p>
      </dgm:t>
    </dgm:pt>
    <dgm:pt modelId="{D757A6B7-31F4-3F49-A05D-11D153AAF493}" type="sibTrans" cxnId="{11AD1333-F3F2-5640-9246-7DBB4D24EEAE}">
      <dgm:prSet/>
      <dgm:spPr/>
      <dgm:t>
        <a:bodyPr/>
        <a:lstStyle/>
        <a:p>
          <a:endParaRPr lang="en-US"/>
        </a:p>
      </dgm:t>
    </dgm:pt>
    <dgm:pt modelId="{525E85A6-EE49-432A-A69D-BDA13002DC27}">
      <dgm:prSet/>
      <dgm:spPr/>
      <dgm:t>
        <a:bodyPr/>
        <a:lstStyle/>
        <a:p>
          <a:pPr rtl="0"/>
          <a:r>
            <a:rPr lang="en-US" dirty="0" err="1"/>
            <a:t>Avoide</a:t>
          </a:r>
          <a:r>
            <a:rPr lang="en-US" dirty="0"/>
            <a:t> MI specific </a:t>
          </a:r>
          <a:r>
            <a:rPr lang="en-US" dirty="0" err="1"/>
            <a:t>bxs</a:t>
          </a:r>
          <a:r>
            <a:rPr lang="en-US" dirty="0"/>
            <a:t> (amplified/double-sided reflections, advice, change plan)</a:t>
          </a:r>
        </a:p>
      </dgm:t>
    </dgm:pt>
    <dgm:pt modelId="{A8363CD9-008C-4853-8EAE-936BEEBD128A}" type="parTrans" cxnId="{965BDE49-DD73-4141-9E1C-5201125A2D6D}">
      <dgm:prSet/>
      <dgm:spPr/>
    </dgm:pt>
    <dgm:pt modelId="{95A344F9-A8FC-4056-A733-79584C8A17D5}" type="sibTrans" cxnId="{965BDE49-DD73-4141-9E1C-5201125A2D6D}">
      <dgm:prSet/>
      <dgm:spPr/>
    </dgm:pt>
    <dgm:pt modelId="{22F476EC-4D9A-1240-9D16-D6C3D06A93F5}" type="pres">
      <dgm:prSet presAssocID="{15DD5887-5AF4-394E-9977-B59DD9B74521}" presName="linear" presStyleCnt="0">
        <dgm:presLayoutVars>
          <dgm:animLvl val="lvl"/>
          <dgm:resizeHandles val="exact"/>
        </dgm:presLayoutVars>
      </dgm:prSet>
      <dgm:spPr/>
    </dgm:pt>
    <dgm:pt modelId="{74F182FB-6E85-DA4C-AF0F-6BF4F3BD66FF}" type="pres">
      <dgm:prSet presAssocID="{BB09433E-E3B2-0C47-9B2A-621C6310205D}" presName="parentText" presStyleLbl="node1" presStyleIdx="0" presStyleCnt="3">
        <dgm:presLayoutVars>
          <dgm:chMax val="0"/>
          <dgm:bulletEnabled val="1"/>
        </dgm:presLayoutVars>
      </dgm:prSet>
      <dgm:spPr/>
    </dgm:pt>
    <dgm:pt modelId="{1C9FE1ED-36FA-4A4D-A652-8D5C03C9488B}" type="pres">
      <dgm:prSet presAssocID="{BB09433E-E3B2-0C47-9B2A-621C6310205D}" presName="childText" presStyleLbl="revTx" presStyleIdx="0" presStyleCnt="3">
        <dgm:presLayoutVars>
          <dgm:bulletEnabled val="1"/>
        </dgm:presLayoutVars>
      </dgm:prSet>
      <dgm:spPr/>
    </dgm:pt>
    <dgm:pt modelId="{0CBA5374-8D5D-7645-A825-0AECB840E549}" type="pres">
      <dgm:prSet presAssocID="{3898B4B0-6CC0-3E4B-9996-7CB21FD2C24A}" presName="parentText" presStyleLbl="node1" presStyleIdx="1" presStyleCnt="3">
        <dgm:presLayoutVars>
          <dgm:chMax val="0"/>
          <dgm:bulletEnabled val="1"/>
        </dgm:presLayoutVars>
      </dgm:prSet>
      <dgm:spPr/>
    </dgm:pt>
    <dgm:pt modelId="{9943F34F-6FD9-C140-AB15-A465863E4583}" type="pres">
      <dgm:prSet presAssocID="{3898B4B0-6CC0-3E4B-9996-7CB21FD2C24A}" presName="childText" presStyleLbl="revTx" presStyleIdx="1" presStyleCnt="3">
        <dgm:presLayoutVars>
          <dgm:bulletEnabled val="1"/>
        </dgm:presLayoutVars>
      </dgm:prSet>
      <dgm:spPr/>
    </dgm:pt>
    <dgm:pt modelId="{FD881183-FDD8-CD4F-8334-664F9A2FDF1B}" type="pres">
      <dgm:prSet presAssocID="{2213F0B9-749B-1C4C-A0D1-DDB9F0AAF158}" presName="parentText" presStyleLbl="node1" presStyleIdx="2" presStyleCnt="3">
        <dgm:presLayoutVars>
          <dgm:chMax val="0"/>
          <dgm:bulletEnabled val="1"/>
        </dgm:presLayoutVars>
      </dgm:prSet>
      <dgm:spPr/>
    </dgm:pt>
    <dgm:pt modelId="{5F6DED95-2F7C-9143-99A7-7F116041C8DD}" type="pres">
      <dgm:prSet presAssocID="{2213F0B9-749B-1C4C-A0D1-DDB9F0AAF158}" presName="childText" presStyleLbl="revTx" presStyleIdx="2" presStyleCnt="3">
        <dgm:presLayoutVars>
          <dgm:bulletEnabled val="1"/>
        </dgm:presLayoutVars>
      </dgm:prSet>
      <dgm:spPr/>
    </dgm:pt>
  </dgm:ptLst>
  <dgm:cxnLst>
    <dgm:cxn modelId="{8F5FED0B-E07D-4E44-874F-38D4CFDADA3B}" srcId="{15DD5887-5AF4-394E-9977-B59DD9B74521}" destId="{2213F0B9-749B-1C4C-A0D1-DDB9F0AAF158}" srcOrd="2" destOrd="0" parTransId="{DA0D3550-63B2-534A-9D9D-D73590AFA750}" sibTransId="{462AB2AE-740C-6940-9363-97A16F81C535}"/>
    <dgm:cxn modelId="{1389B00E-E3EA-44FB-ABCE-F51D81903E94}" type="presOf" srcId="{525E85A6-EE49-432A-A69D-BDA13002DC27}" destId="{9943F34F-6FD9-C140-AB15-A465863E4583}" srcOrd="0" destOrd="3" presId="urn:microsoft.com/office/officeart/2005/8/layout/vList2"/>
    <dgm:cxn modelId="{11AD1333-F3F2-5640-9246-7DBB4D24EEAE}" srcId="{9DDB4DCF-06DA-F648-9873-E711988F67C1}" destId="{8F814AFC-1348-174F-A20B-2B33EE720314}" srcOrd="0" destOrd="0" parTransId="{81AA9EA2-6B96-2C48-9969-D4C5BF483692}" sibTransId="{D757A6B7-31F4-3F49-A05D-11D153AAF493}"/>
    <dgm:cxn modelId="{D9171A3C-2023-3E48-98E1-AB24E779A6E5}" srcId="{2213F0B9-749B-1C4C-A0D1-DDB9F0AAF158}" destId="{9DDB4DCF-06DA-F648-9873-E711988F67C1}" srcOrd="1" destOrd="0" parTransId="{CB7D1FB1-742E-4149-91B1-9E023ABBE851}" sibTransId="{25053C58-2802-694D-9018-D7D2A2FCB1D4}"/>
    <dgm:cxn modelId="{965BDE49-DD73-4141-9E1C-5201125A2D6D}" srcId="{3898B4B0-6CC0-3E4B-9996-7CB21FD2C24A}" destId="{525E85A6-EE49-432A-A69D-BDA13002DC27}" srcOrd="3" destOrd="0" parTransId="{A8363CD9-008C-4853-8EAE-936BEEBD128A}" sibTransId="{95A344F9-A8FC-4056-A733-79584C8A17D5}"/>
    <dgm:cxn modelId="{CFAC0A4C-8477-41DF-B591-2551C45AE56D}" type="presOf" srcId="{3EF275FE-F091-1144-9F63-0ADBC27AFC33}" destId="{1C9FE1ED-36FA-4A4D-A652-8D5C03C9488B}" srcOrd="0" destOrd="1" presId="urn:microsoft.com/office/officeart/2005/8/layout/vList2"/>
    <dgm:cxn modelId="{B751134E-D10C-4B4B-9FCE-A91EC16560D6}" type="presOf" srcId="{9DDB4DCF-06DA-F648-9873-E711988F67C1}" destId="{5F6DED95-2F7C-9143-99A7-7F116041C8DD}" srcOrd="0" destOrd="1" presId="urn:microsoft.com/office/officeart/2005/8/layout/vList2"/>
    <dgm:cxn modelId="{7EDEE251-47C1-43F7-AC41-033D23FB6B5E}" type="presOf" srcId="{C94FA929-F51B-8C4C-BFCE-01D24261B602}" destId="{1C9FE1ED-36FA-4A4D-A652-8D5C03C9488B}" srcOrd="0" destOrd="0" presId="urn:microsoft.com/office/officeart/2005/8/layout/vList2"/>
    <dgm:cxn modelId="{C15BE877-8D72-4FC9-BC0F-F743EE4BE66C}" type="presOf" srcId="{2213F0B9-749B-1C4C-A0D1-DDB9F0AAF158}" destId="{FD881183-FDD8-CD4F-8334-664F9A2FDF1B}" srcOrd="0" destOrd="0" presId="urn:microsoft.com/office/officeart/2005/8/layout/vList2"/>
    <dgm:cxn modelId="{70926680-5E65-9247-AB88-670A44F79BDC}" srcId="{15DD5887-5AF4-394E-9977-B59DD9B74521}" destId="{3898B4B0-6CC0-3E4B-9996-7CB21FD2C24A}" srcOrd="1" destOrd="0" parTransId="{2C7F060B-094D-FD45-A300-494910A53A89}" sibTransId="{EC7859E0-58CC-574A-B5E1-FEF9E05EAC5F}"/>
    <dgm:cxn modelId="{438AA894-873F-084C-A8C5-322627A1CE45}" srcId="{15DD5887-5AF4-394E-9977-B59DD9B74521}" destId="{BB09433E-E3B2-0C47-9B2A-621C6310205D}" srcOrd="0" destOrd="0" parTransId="{96966B9F-D825-6541-849E-C4087902ACA1}" sibTransId="{B3CE4409-D61F-4F44-A72D-F28E900C8607}"/>
    <dgm:cxn modelId="{F2A81C9B-3E0B-48DB-AC55-37153C62C0E7}" type="presOf" srcId="{BB09433E-E3B2-0C47-9B2A-621C6310205D}" destId="{74F182FB-6E85-DA4C-AF0F-6BF4F3BD66FF}" srcOrd="0" destOrd="0" presId="urn:microsoft.com/office/officeart/2005/8/layout/vList2"/>
    <dgm:cxn modelId="{977A849E-8B05-45E4-9562-7E9DC8C62175}" type="presOf" srcId="{FF7DA639-DA0F-F34D-AFC0-A9EC96240D58}" destId="{9943F34F-6FD9-C140-AB15-A465863E4583}" srcOrd="0" destOrd="1" presId="urn:microsoft.com/office/officeart/2005/8/layout/vList2"/>
    <dgm:cxn modelId="{DE5074A3-B25E-974B-BD89-4FB3F66C3DDC}" srcId="{3898B4B0-6CC0-3E4B-9996-7CB21FD2C24A}" destId="{820839E1-953C-694A-A8F8-3E29170CF204}" srcOrd="0" destOrd="0" parTransId="{8AE5F57F-3D7D-EB40-BE60-4BDC2C60939D}" sibTransId="{60CEC922-D256-B14E-AEE7-456208841376}"/>
    <dgm:cxn modelId="{594804A5-D71F-4F55-A4F8-710405F2BF6B}" type="presOf" srcId="{80F811A3-5C4F-0640-9D8F-2C15102DFCDD}" destId="{5F6DED95-2F7C-9143-99A7-7F116041C8DD}" srcOrd="0" destOrd="0" presId="urn:microsoft.com/office/officeart/2005/8/layout/vList2"/>
    <dgm:cxn modelId="{A62C5AB0-9145-4B9E-8D25-27B9C0140D7D}" type="presOf" srcId="{820839E1-953C-694A-A8F8-3E29170CF204}" destId="{9943F34F-6FD9-C140-AB15-A465863E4583}" srcOrd="0" destOrd="0" presId="urn:microsoft.com/office/officeart/2005/8/layout/vList2"/>
    <dgm:cxn modelId="{0A9724BC-167E-F54B-9BAF-C81232DBED33}" srcId="{2213F0B9-749B-1C4C-A0D1-DDB9F0AAF158}" destId="{80F811A3-5C4F-0640-9D8F-2C15102DFCDD}" srcOrd="0" destOrd="0" parTransId="{12D8A64E-DC2A-E64E-9B54-E134DBC65E8C}" sibTransId="{C48E85CD-A6FB-B74D-B3BF-28F38FD226C6}"/>
    <dgm:cxn modelId="{23A801C2-26A9-C84B-B7F8-E773AA7D5F8E}" srcId="{3898B4B0-6CC0-3E4B-9996-7CB21FD2C24A}" destId="{FF7DA639-DA0F-F34D-AFC0-A9EC96240D58}" srcOrd="1" destOrd="0" parTransId="{F6DE4C3E-0934-364C-B0F7-4D34395C4C05}" sibTransId="{33A3E9FD-93B8-F041-A4C6-1E43028B797D}"/>
    <dgm:cxn modelId="{9DB697C7-F45F-41C2-A5F1-E6820DCAD977}" type="presOf" srcId="{3898B4B0-6CC0-3E4B-9996-7CB21FD2C24A}" destId="{0CBA5374-8D5D-7645-A825-0AECB840E549}" srcOrd="0" destOrd="0" presId="urn:microsoft.com/office/officeart/2005/8/layout/vList2"/>
    <dgm:cxn modelId="{EAE499CF-6FED-7D46-B1AC-10639A573196}" srcId="{BB09433E-E3B2-0C47-9B2A-621C6310205D}" destId="{C94FA929-F51B-8C4C-BFCE-01D24261B602}" srcOrd="0" destOrd="0" parTransId="{FDA4D673-4B55-894E-9730-4405BDB8EBC2}" sibTransId="{BC787A06-DB3D-9145-A346-5127C6A88B20}"/>
    <dgm:cxn modelId="{DC20B2D3-D092-2148-A2BE-0E5C7F06A58A}" srcId="{3898B4B0-6CC0-3E4B-9996-7CB21FD2C24A}" destId="{22D8E395-5DC1-B142-AD9B-7D724A182BA1}" srcOrd="2" destOrd="0" parTransId="{C91717AE-4ADB-F64E-86AB-D439073F5BCA}" sibTransId="{5AE53661-1F03-0B4F-AC33-A3BB02108B0B}"/>
    <dgm:cxn modelId="{2F44B4DB-CCFD-457D-B809-80A4F697D6B7}" type="presOf" srcId="{15DD5887-5AF4-394E-9977-B59DD9B74521}" destId="{22F476EC-4D9A-1240-9D16-D6C3D06A93F5}" srcOrd="0" destOrd="0" presId="urn:microsoft.com/office/officeart/2005/8/layout/vList2"/>
    <dgm:cxn modelId="{330B99EA-410A-7C43-B765-A21B443AFF8B}" srcId="{BB09433E-E3B2-0C47-9B2A-621C6310205D}" destId="{3EF275FE-F091-1144-9F63-0ADBC27AFC33}" srcOrd="1" destOrd="0" parTransId="{74CCD6AA-C022-F74C-BD3E-29AC27C79DF8}" sibTransId="{2A293EDD-9E39-A74C-A2BD-7D871F158F78}"/>
    <dgm:cxn modelId="{DAE7F2EC-E5A6-46D1-9E8F-4B7E4780149C}" type="presOf" srcId="{22D8E395-5DC1-B142-AD9B-7D724A182BA1}" destId="{9943F34F-6FD9-C140-AB15-A465863E4583}" srcOrd="0" destOrd="2" presId="urn:microsoft.com/office/officeart/2005/8/layout/vList2"/>
    <dgm:cxn modelId="{6CD21CFC-D281-438A-AB09-77364A63AB51}" type="presOf" srcId="{8F814AFC-1348-174F-A20B-2B33EE720314}" destId="{5F6DED95-2F7C-9143-99A7-7F116041C8DD}" srcOrd="0" destOrd="2" presId="urn:microsoft.com/office/officeart/2005/8/layout/vList2"/>
    <dgm:cxn modelId="{0F9E4C50-A070-4B6A-9B73-EF2C379AB33C}" type="presParOf" srcId="{22F476EC-4D9A-1240-9D16-D6C3D06A93F5}" destId="{74F182FB-6E85-DA4C-AF0F-6BF4F3BD66FF}" srcOrd="0" destOrd="0" presId="urn:microsoft.com/office/officeart/2005/8/layout/vList2"/>
    <dgm:cxn modelId="{7EF634F0-68A5-473C-B4B5-C22162974730}" type="presParOf" srcId="{22F476EC-4D9A-1240-9D16-D6C3D06A93F5}" destId="{1C9FE1ED-36FA-4A4D-A652-8D5C03C9488B}" srcOrd="1" destOrd="0" presId="urn:microsoft.com/office/officeart/2005/8/layout/vList2"/>
    <dgm:cxn modelId="{0661D313-7AB2-4D32-94F8-A8BCE6ADE80F}" type="presParOf" srcId="{22F476EC-4D9A-1240-9D16-D6C3D06A93F5}" destId="{0CBA5374-8D5D-7645-A825-0AECB840E549}" srcOrd="2" destOrd="0" presId="urn:microsoft.com/office/officeart/2005/8/layout/vList2"/>
    <dgm:cxn modelId="{B3CA3E61-87CF-4514-BDF4-BEFBF3C22AD0}" type="presParOf" srcId="{22F476EC-4D9A-1240-9D16-D6C3D06A93F5}" destId="{9943F34F-6FD9-C140-AB15-A465863E4583}" srcOrd="3" destOrd="0" presId="urn:microsoft.com/office/officeart/2005/8/layout/vList2"/>
    <dgm:cxn modelId="{5CA89210-BA79-4049-A889-20AB4F397113}" type="presParOf" srcId="{22F476EC-4D9A-1240-9D16-D6C3D06A93F5}" destId="{FD881183-FDD8-CD4F-8334-664F9A2FDF1B}" srcOrd="4" destOrd="0" presId="urn:microsoft.com/office/officeart/2005/8/layout/vList2"/>
    <dgm:cxn modelId="{D76FAB92-6267-4C82-94CD-7BE2A3761FE9}" type="presParOf" srcId="{22F476EC-4D9A-1240-9D16-D6C3D06A93F5}" destId="{5F6DED95-2F7C-9143-99A7-7F116041C8DD}"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F1E81DE-408E-4C2A-9506-D71D79D35122}"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41A86F91-DFFA-4CE0-973B-62D5D211C560}">
      <dgm:prSet>
        <dgm:style>
          <a:lnRef idx="1">
            <a:schemeClr val="accent2"/>
          </a:lnRef>
          <a:fillRef idx="3">
            <a:schemeClr val="accent2"/>
          </a:fillRef>
          <a:effectRef idx="2">
            <a:schemeClr val="accent2"/>
          </a:effectRef>
          <a:fontRef idx="minor">
            <a:schemeClr val="lt1"/>
          </a:fontRef>
        </dgm:style>
      </dgm:prSet>
      <dgm:spPr/>
      <dgm:t>
        <a:bodyPr/>
        <a:lstStyle/>
        <a:p>
          <a:pPr rtl="0"/>
          <a:r>
            <a:rPr lang="en-US" dirty="0">
              <a:solidFill>
                <a:schemeClr val="bg1"/>
              </a:solidFill>
            </a:rPr>
            <a:t>Some conclusions…</a:t>
          </a:r>
        </a:p>
      </dgm:t>
    </dgm:pt>
    <dgm:pt modelId="{2DFE07A1-F6B7-4593-95C6-E0EE63FEA974}" type="parTrans" cxnId="{688D7BF3-FCCD-41EF-B0AD-436C3FA78DC9}">
      <dgm:prSet/>
      <dgm:spPr/>
      <dgm:t>
        <a:bodyPr/>
        <a:lstStyle/>
        <a:p>
          <a:endParaRPr lang="en-US"/>
        </a:p>
      </dgm:t>
    </dgm:pt>
    <dgm:pt modelId="{3E7AA48E-64D4-48A4-85A0-0969FB7B0044}" type="sibTrans" cxnId="{688D7BF3-FCCD-41EF-B0AD-436C3FA78DC9}">
      <dgm:prSet/>
      <dgm:spPr/>
      <dgm:t>
        <a:bodyPr/>
        <a:lstStyle/>
        <a:p>
          <a:endParaRPr lang="en-US"/>
        </a:p>
      </dgm:t>
    </dgm:pt>
    <dgm:pt modelId="{1E6619D9-CEAF-4138-B5DB-3E9D2DF538B0}">
      <dgm:prSet/>
      <dgm:spPr/>
      <dgm:t>
        <a:bodyPr/>
        <a:lstStyle/>
        <a:p>
          <a:pPr rtl="0"/>
          <a:r>
            <a:rPr lang="en-US" dirty="0"/>
            <a:t>What are the clinical strategies involved in MI and what is its “spirit”?</a:t>
          </a:r>
        </a:p>
      </dgm:t>
    </dgm:pt>
    <dgm:pt modelId="{EB582FE1-F6F3-4207-8F7E-5DCD7C8F7675}" type="sibTrans" cxnId="{2D935F0D-D193-4B26-96F4-BD8A2664538F}">
      <dgm:prSet/>
      <dgm:spPr/>
      <dgm:t>
        <a:bodyPr/>
        <a:lstStyle/>
        <a:p>
          <a:endParaRPr lang="en-US"/>
        </a:p>
      </dgm:t>
    </dgm:pt>
    <dgm:pt modelId="{1A005253-7A8F-4150-BCC4-D4BD7346660D}" type="parTrans" cxnId="{2D935F0D-D193-4B26-96F4-BD8A2664538F}">
      <dgm:prSet/>
      <dgm:spPr/>
      <dgm:t>
        <a:bodyPr/>
        <a:lstStyle/>
        <a:p>
          <a:endParaRPr lang="en-US"/>
        </a:p>
      </dgm:t>
    </dgm:pt>
    <dgm:pt modelId="{DA1C2BC0-48FD-43C8-B347-1C8A5F79DD22}">
      <dgm:prSet/>
      <dgm:spPr/>
      <dgm:t>
        <a:bodyPr/>
        <a:lstStyle/>
        <a:p>
          <a:pPr rtl="0"/>
          <a:r>
            <a:rPr lang="en-US"/>
            <a:t>What is MI and its assumptions?</a:t>
          </a:r>
          <a:endParaRPr lang="en-US" dirty="0"/>
        </a:p>
      </dgm:t>
    </dgm:pt>
    <dgm:pt modelId="{0C31CF68-BA63-474C-A365-BFFDFDB510EC}" type="sibTrans" cxnId="{5110B270-A7B6-4ABC-98C5-953281D5FFB1}">
      <dgm:prSet/>
      <dgm:spPr/>
      <dgm:t>
        <a:bodyPr/>
        <a:lstStyle/>
        <a:p>
          <a:endParaRPr lang="en-US"/>
        </a:p>
      </dgm:t>
    </dgm:pt>
    <dgm:pt modelId="{22B5CED9-0497-4BD1-AF4A-B4BD5D9D21E9}" type="parTrans" cxnId="{5110B270-A7B6-4ABC-98C5-953281D5FFB1}">
      <dgm:prSet/>
      <dgm:spPr/>
      <dgm:t>
        <a:bodyPr/>
        <a:lstStyle/>
        <a:p>
          <a:endParaRPr lang="en-US"/>
        </a:p>
      </dgm:t>
    </dgm:pt>
    <dgm:pt modelId="{DD6BCB21-5FE2-4869-8EB7-55F994A8757D}">
      <dgm:prSet/>
      <dgm:spPr/>
      <dgm:t>
        <a:bodyPr/>
        <a:lstStyle/>
        <a:p>
          <a:pPr rtl="0"/>
          <a:r>
            <a:rPr lang="en-US" dirty="0"/>
            <a:t>How effective is MI as an intervention for SUD?</a:t>
          </a:r>
        </a:p>
      </dgm:t>
    </dgm:pt>
    <dgm:pt modelId="{3ACC46FB-24C9-4C24-990F-D0D0990CAC82}" type="sibTrans" cxnId="{34228095-213F-4CFF-B61D-74BC11230206}">
      <dgm:prSet/>
      <dgm:spPr/>
      <dgm:t>
        <a:bodyPr/>
        <a:lstStyle/>
        <a:p>
          <a:endParaRPr lang="en-US"/>
        </a:p>
      </dgm:t>
    </dgm:pt>
    <dgm:pt modelId="{81D7A73D-26E6-4FDC-A0BB-748E5B574C58}" type="parTrans" cxnId="{34228095-213F-4CFF-B61D-74BC11230206}">
      <dgm:prSet/>
      <dgm:spPr/>
      <dgm:t>
        <a:bodyPr/>
        <a:lstStyle/>
        <a:p>
          <a:endParaRPr lang="en-US"/>
        </a:p>
      </dgm:t>
    </dgm:pt>
    <dgm:pt modelId="{C25D25E9-4B64-434E-8C2E-CB914C822D03}">
      <dgm:prSet/>
      <dgm:spPr/>
      <dgm:t>
        <a:bodyPr/>
        <a:lstStyle/>
        <a:p>
          <a:pPr rtl="0"/>
          <a:r>
            <a:rPr lang="en-US" dirty="0"/>
            <a:t>Does it work the way we think it does?</a:t>
          </a:r>
        </a:p>
      </dgm:t>
    </dgm:pt>
    <dgm:pt modelId="{BB5CFBF9-CE74-4ED7-A366-96BCCE9F8756}" type="sibTrans" cxnId="{A5C2558C-E999-4450-9897-D594607CE382}">
      <dgm:prSet/>
      <dgm:spPr/>
      <dgm:t>
        <a:bodyPr/>
        <a:lstStyle/>
        <a:p>
          <a:endParaRPr lang="en-US"/>
        </a:p>
      </dgm:t>
    </dgm:pt>
    <dgm:pt modelId="{C110ABD3-282E-4317-9719-7F0082712D90}" type="parTrans" cxnId="{A5C2558C-E999-4450-9897-D594607CE382}">
      <dgm:prSet/>
      <dgm:spPr/>
      <dgm:t>
        <a:bodyPr/>
        <a:lstStyle/>
        <a:p>
          <a:endParaRPr lang="en-US"/>
        </a:p>
      </dgm:t>
    </dgm:pt>
    <dgm:pt modelId="{2FF0DEC9-B02A-4380-AF8C-4A0103857184}" type="pres">
      <dgm:prSet presAssocID="{CF1E81DE-408E-4C2A-9506-D71D79D35122}" presName="linear" presStyleCnt="0">
        <dgm:presLayoutVars>
          <dgm:animLvl val="lvl"/>
          <dgm:resizeHandles val="exact"/>
        </dgm:presLayoutVars>
      </dgm:prSet>
      <dgm:spPr/>
    </dgm:pt>
    <dgm:pt modelId="{F5630A76-4194-419F-8D17-FCF232DD92B6}" type="pres">
      <dgm:prSet presAssocID="{DA1C2BC0-48FD-43C8-B347-1C8A5F79DD22}" presName="parentText" presStyleLbl="node1" presStyleIdx="0" presStyleCnt="5">
        <dgm:presLayoutVars>
          <dgm:chMax val="0"/>
          <dgm:bulletEnabled val="1"/>
        </dgm:presLayoutVars>
      </dgm:prSet>
      <dgm:spPr/>
    </dgm:pt>
    <dgm:pt modelId="{7B8F3E10-DC0E-4DC4-BF7F-1C62AFA912D9}" type="pres">
      <dgm:prSet presAssocID="{0C31CF68-BA63-474C-A365-BFFDFDB510EC}" presName="spacer" presStyleCnt="0"/>
      <dgm:spPr/>
    </dgm:pt>
    <dgm:pt modelId="{DE7DFC40-CD27-4E69-B16E-5749DF4A3F89}" type="pres">
      <dgm:prSet presAssocID="{1E6619D9-CEAF-4138-B5DB-3E9D2DF538B0}" presName="parentText" presStyleLbl="node1" presStyleIdx="1" presStyleCnt="5">
        <dgm:presLayoutVars>
          <dgm:chMax val="0"/>
          <dgm:bulletEnabled val="1"/>
        </dgm:presLayoutVars>
      </dgm:prSet>
      <dgm:spPr/>
    </dgm:pt>
    <dgm:pt modelId="{8B9B198B-8B75-4FD9-B85C-2E0552A8D5F4}" type="pres">
      <dgm:prSet presAssocID="{EB582FE1-F6F3-4207-8F7E-5DCD7C8F7675}" presName="spacer" presStyleCnt="0"/>
      <dgm:spPr/>
    </dgm:pt>
    <dgm:pt modelId="{023D3E85-B909-4B2B-BAD0-8923E929F209}" type="pres">
      <dgm:prSet presAssocID="{DD6BCB21-5FE2-4869-8EB7-55F994A8757D}" presName="parentText" presStyleLbl="node1" presStyleIdx="2" presStyleCnt="5">
        <dgm:presLayoutVars>
          <dgm:chMax val="0"/>
          <dgm:bulletEnabled val="1"/>
        </dgm:presLayoutVars>
      </dgm:prSet>
      <dgm:spPr/>
    </dgm:pt>
    <dgm:pt modelId="{A07BD2BC-8A5A-41F2-AA33-CAF0557632A3}" type="pres">
      <dgm:prSet presAssocID="{3ACC46FB-24C9-4C24-990F-D0D0990CAC82}" presName="spacer" presStyleCnt="0"/>
      <dgm:spPr/>
    </dgm:pt>
    <dgm:pt modelId="{3A43AA42-D800-40A0-8170-AA76209338AF}" type="pres">
      <dgm:prSet presAssocID="{C25D25E9-4B64-434E-8C2E-CB914C822D03}" presName="parentText" presStyleLbl="node1" presStyleIdx="3" presStyleCnt="5">
        <dgm:presLayoutVars>
          <dgm:chMax val="0"/>
          <dgm:bulletEnabled val="1"/>
        </dgm:presLayoutVars>
      </dgm:prSet>
      <dgm:spPr/>
    </dgm:pt>
    <dgm:pt modelId="{F7709C9F-2D22-447D-82EF-7BF6A0A27867}" type="pres">
      <dgm:prSet presAssocID="{BB5CFBF9-CE74-4ED7-A366-96BCCE9F8756}" presName="spacer" presStyleCnt="0"/>
      <dgm:spPr/>
    </dgm:pt>
    <dgm:pt modelId="{148DD135-6544-4EE4-BCFB-B10F750226BB}" type="pres">
      <dgm:prSet presAssocID="{41A86F91-DFFA-4CE0-973B-62D5D211C560}" presName="parentText" presStyleLbl="node1" presStyleIdx="4" presStyleCnt="5">
        <dgm:presLayoutVars>
          <dgm:chMax val="0"/>
          <dgm:bulletEnabled val="1"/>
        </dgm:presLayoutVars>
      </dgm:prSet>
      <dgm:spPr/>
    </dgm:pt>
  </dgm:ptLst>
  <dgm:cxnLst>
    <dgm:cxn modelId="{2D935F0D-D193-4B26-96F4-BD8A2664538F}" srcId="{CF1E81DE-408E-4C2A-9506-D71D79D35122}" destId="{1E6619D9-CEAF-4138-B5DB-3E9D2DF538B0}" srcOrd="1" destOrd="0" parTransId="{1A005253-7A8F-4150-BCC4-D4BD7346660D}" sibTransId="{EB582FE1-F6F3-4207-8F7E-5DCD7C8F7675}"/>
    <dgm:cxn modelId="{5110B270-A7B6-4ABC-98C5-953281D5FFB1}" srcId="{CF1E81DE-408E-4C2A-9506-D71D79D35122}" destId="{DA1C2BC0-48FD-43C8-B347-1C8A5F79DD22}" srcOrd="0" destOrd="0" parTransId="{22B5CED9-0497-4BD1-AF4A-B4BD5D9D21E9}" sibTransId="{0C31CF68-BA63-474C-A365-BFFDFDB510EC}"/>
    <dgm:cxn modelId="{060C9E72-7CAA-4329-ACB6-1D742F278F01}" type="presOf" srcId="{1E6619D9-CEAF-4138-B5DB-3E9D2DF538B0}" destId="{DE7DFC40-CD27-4E69-B16E-5749DF4A3F89}" srcOrd="0" destOrd="0" presId="urn:microsoft.com/office/officeart/2005/8/layout/vList2"/>
    <dgm:cxn modelId="{638BD155-64E8-4A10-B4B4-37FD677B2602}" type="presOf" srcId="{DD6BCB21-5FE2-4869-8EB7-55F994A8757D}" destId="{023D3E85-B909-4B2B-BAD0-8923E929F209}" srcOrd="0" destOrd="0" presId="urn:microsoft.com/office/officeart/2005/8/layout/vList2"/>
    <dgm:cxn modelId="{51AEA888-2DD9-4A03-A868-0B2F9A85E7ED}" type="presOf" srcId="{CF1E81DE-408E-4C2A-9506-D71D79D35122}" destId="{2FF0DEC9-B02A-4380-AF8C-4A0103857184}" srcOrd="0" destOrd="0" presId="urn:microsoft.com/office/officeart/2005/8/layout/vList2"/>
    <dgm:cxn modelId="{EFDA2889-0CC1-464F-A8B8-A6F8848056AF}" type="presOf" srcId="{DA1C2BC0-48FD-43C8-B347-1C8A5F79DD22}" destId="{F5630A76-4194-419F-8D17-FCF232DD92B6}" srcOrd="0" destOrd="0" presId="urn:microsoft.com/office/officeart/2005/8/layout/vList2"/>
    <dgm:cxn modelId="{A5C2558C-E999-4450-9897-D594607CE382}" srcId="{CF1E81DE-408E-4C2A-9506-D71D79D35122}" destId="{C25D25E9-4B64-434E-8C2E-CB914C822D03}" srcOrd="3" destOrd="0" parTransId="{C110ABD3-282E-4317-9719-7F0082712D90}" sibTransId="{BB5CFBF9-CE74-4ED7-A366-96BCCE9F8756}"/>
    <dgm:cxn modelId="{34228095-213F-4CFF-B61D-74BC11230206}" srcId="{CF1E81DE-408E-4C2A-9506-D71D79D35122}" destId="{DD6BCB21-5FE2-4869-8EB7-55F994A8757D}" srcOrd="2" destOrd="0" parTransId="{81D7A73D-26E6-4FDC-A0BB-748E5B574C58}" sibTransId="{3ACC46FB-24C9-4C24-990F-D0D0990CAC82}"/>
    <dgm:cxn modelId="{5B01F0BE-EF1B-4A1E-9069-1F1EB8E3CBA2}" type="presOf" srcId="{41A86F91-DFFA-4CE0-973B-62D5D211C560}" destId="{148DD135-6544-4EE4-BCFB-B10F750226BB}" srcOrd="0" destOrd="0" presId="urn:microsoft.com/office/officeart/2005/8/layout/vList2"/>
    <dgm:cxn modelId="{690D80C4-55D5-4127-8A05-130CE62F6767}" type="presOf" srcId="{C25D25E9-4B64-434E-8C2E-CB914C822D03}" destId="{3A43AA42-D800-40A0-8170-AA76209338AF}" srcOrd="0" destOrd="0" presId="urn:microsoft.com/office/officeart/2005/8/layout/vList2"/>
    <dgm:cxn modelId="{688D7BF3-FCCD-41EF-B0AD-436C3FA78DC9}" srcId="{CF1E81DE-408E-4C2A-9506-D71D79D35122}" destId="{41A86F91-DFFA-4CE0-973B-62D5D211C560}" srcOrd="4" destOrd="0" parTransId="{2DFE07A1-F6B7-4593-95C6-E0EE63FEA974}" sibTransId="{3E7AA48E-64D4-48A4-85A0-0969FB7B0044}"/>
    <dgm:cxn modelId="{E922608A-8D78-4B95-8B9F-E300159F3FB4}" type="presParOf" srcId="{2FF0DEC9-B02A-4380-AF8C-4A0103857184}" destId="{F5630A76-4194-419F-8D17-FCF232DD92B6}" srcOrd="0" destOrd="0" presId="urn:microsoft.com/office/officeart/2005/8/layout/vList2"/>
    <dgm:cxn modelId="{2F26A65D-DF74-49AF-A8BA-32797C3F6332}" type="presParOf" srcId="{2FF0DEC9-B02A-4380-AF8C-4A0103857184}" destId="{7B8F3E10-DC0E-4DC4-BF7F-1C62AFA912D9}" srcOrd="1" destOrd="0" presId="urn:microsoft.com/office/officeart/2005/8/layout/vList2"/>
    <dgm:cxn modelId="{ED069DB8-7154-463D-B9F2-512910B7A75A}" type="presParOf" srcId="{2FF0DEC9-B02A-4380-AF8C-4A0103857184}" destId="{DE7DFC40-CD27-4E69-B16E-5749DF4A3F89}" srcOrd="2" destOrd="0" presId="urn:microsoft.com/office/officeart/2005/8/layout/vList2"/>
    <dgm:cxn modelId="{4F89B4D5-2849-46E5-A6A2-16DE3D68881F}" type="presParOf" srcId="{2FF0DEC9-B02A-4380-AF8C-4A0103857184}" destId="{8B9B198B-8B75-4FD9-B85C-2E0552A8D5F4}" srcOrd="3" destOrd="0" presId="urn:microsoft.com/office/officeart/2005/8/layout/vList2"/>
    <dgm:cxn modelId="{50E2E4CA-827C-4403-9EB6-2B5267EC4C8D}" type="presParOf" srcId="{2FF0DEC9-B02A-4380-AF8C-4A0103857184}" destId="{023D3E85-B909-4B2B-BAD0-8923E929F209}" srcOrd="4" destOrd="0" presId="urn:microsoft.com/office/officeart/2005/8/layout/vList2"/>
    <dgm:cxn modelId="{4659B2B0-24D9-4DA4-A6A2-EB73141CA662}" type="presParOf" srcId="{2FF0DEC9-B02A-4380-AF8C-4A0103857184}" destId="{A07BD2BC-8A5A-41F2-AA33-CAF0557632A3}" srcOrd="5" destOrd="0" presId="urn:microsoft.com/office/officeart/2005/8/layout/vList2"/>
    <dgm:cxn modelId="{FBC3551E-421E-45A2-9104-531D12F032E0}" type="presParOf" srcId="{2FF0DEC9-B02A-4380-AF8C-4A0103857184}" destId="{3A43AA42-D800-40A0-8170-AA76209338AF}" srcOrd="6" destOrd="0" presId="urn:microsoft.com/office/officeart/2005/8/layout/vList2"/>
    <dgm:cxn modelId="{CD0EE289-5DE8-4C62-91A9-24E335DC8E0C}" type="presParOf" srcId="{2FF0DEC9-B02A-4380-AF8C-4A0103857184}" destId="{F7709C9F-2D22-447D-82EF-7BF6A0A27867}" srcOrd="7" destOrd="0" presId="urn:microsoft.com/office/officeart/2005/8/layout/vList2"/>
    <dgm:cxn modelId="{AE885B27-04B7-4972-B2DA-62D27DB5386E}" type="presParOf" srcId="{2FF0DEC9-B02A-4380-AF8C-4A0103857184}" destId="{148DD135-6544-4EE4-BCFB-B10F750226B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F1E81DE-408E-4C2A-9506-D71D79D35122}" type="doc">
      <dgm:prSet loTypeId="urn:microsoft.com/office/officeart/2005/8/layout/vList2" loCatId="list" qsTypeId="urn:microsoft.com/office/officeart/2005/8/quickstyle/simple1" qsCatId="simple" csTypeId="urn:microsoft.com/office/officeart/2005/8/colors/accent4_1" csCatId="accent4" phldr="1"/>
      <dgm:spPr/>
      <dgm:t>
        <a:bodyPr/>
        <a:lstStyle/>
        <a:p>
          <a:endParaRPr lang="en-US"/>
        </a:p>
      </dgm:t>
    </dgm:pt>
    <dgm:pt modelId="{41A86F91-DFFA-4CE0-973B-62D5D211C560}">
      <dgm:prSet/>
      <dgm:spPr/>
      <dgm:t>
        <a:bodyPr/>
        <a:lstStyle/>
        <a:p>
          <a:pPr rtl="0"/>
          <a:r>
            <a:rPr lang="en-US" dirty="0"/>
            <a:t>Some conclusions…</a:t>
          </a:r>
        </a:p>
      </dgm:t>
    </dgm:pt>
    <dgm:pt modelId="{2DFE07A1-F6B7-4593-95C6-E0EE63FEA974}" type="parTrans" cxnId="{688D7BF3-FCCD-41EF-B0AD-436C3FA78DC9}">
      <dgm:prSet/>
      <dgm:spPr/>
      <dgm:t>
        <a:bodyPr/>
        <a:lstStyle/>
        <a:p>
          <a:endParaRPr lang="en-US"/>
        </a:p>
      </dgm:t>
    </dgm:pt>
    <dgm:pt modelId="{3E7AA48E-64D4-48A4-85A0-0969FB7B0044}" type="sibTrans" cxnId="{688D7BF3-FCCD-41EF-B0AD-436C3FA78DC9}">
      <dgm:prSet/>
      <dgm:spPr/>
      <dgm:t>
        <a:bodyPr/>
        <a:lstStyle/>
        <a:p>
          <a:endParaRPr lang="en-US"/>
        </a:p>
      </dgm:t>
    </dgm:pt>
    <dgm:pt modelId="{1E6619D9-CEAF-4138-B5DB-3E9D2DF538B0}">
      <dgm:prSet/>
      <dgm:spPr/>
      <dgm:t>
        <a:bodyPr/>
        <a:lstStyle/>
        <a:p>
          <a:pPr rtl="0"/>
          <a:r>
            <a:rPr lang="en-US" dirty="0"/>
            <a:t>What are the clinical strategies involved in CBT? </a:t>
          </a:r>
          <a:r>
            <a:rPr lang="en-US" dirty="0">
              <a:noFill/>
            </a:rPr>
            <a:t>_	__________________</a:t>
          </a:r>
        </a:p>
      </dgm:t>
    </dgm:pt>
    <dgm:pt modelId="{EB582FE1-F6F3-4207-8F7E-5DCD7C8F7675}" type="sibTrans" cxnId="{2D935F0D-D193-4B26-96F4-BD8A2664538F}">
      <dgm:prSet/>
      <dgm:spPr/>
      <dgm:t>
        <a:bodyPr/>
        <a:lstStyle/>
        <a:p>
          <a:endParaRPr lang="en-US"/>
        </a:p>
      </dgm:t>
    </dgm:pt>
    <dgm:pt modelId="{1A005253-7A8F-4150-BCC4-D4BD7346660D}" type="parTrans" cxnId="{2D935F0D-D193-4B26-96F4-BD8A2664538F}">
      <dgm:prSet/>
      <dgm:spPr/>
      <dgm:t>
        <a:bodyPr/>
        <a:lstStyle/>
        <a:p>
          <a:endParaRPr lang="en-US"/>
        </a:p>
      </dgm:t>
    </dgm:pt>
    <dgm:pt modelId="{DA1C2BC0-48FD-43C8-B347-1C8A5F79DD22}">
      <dgm:prSet/>
      <dgm:spPr/>
      <dgm:t>
        <a:bodyPr/>
        <a:lstStyle/>
        <a:p>
          <a:pPr rtl="0"/>
          <a:r>
            <a:rPr lang="en-US" dirty="0"/>
            <a:t>What is CBT and its assumptions?</a:t>
          </a:r>
        </a:p>
      </dgm:t>
    </dgm:pt>
    <dgm:pt modelId="{0C31CF68-BA63-474C-A365-BFFDFDB510EC}" type="sibTrans" cxnId="{5110B270-A7B6-4ABC-98C5-953281D5FFB1}">
      <dgm:prSet/>
      <dgm:spPr/>
      <dgm:t>
        <a:bodyPr/>
        <a:lstStyle/>
        <a:p>
          <a:endParaRPr lang="en-US"/>
        </a:p>
      </dgm:t>
    </dgm:pt>
    <dgm:pt modelId="{22B5CED9-0497-4BD1-AF4A-B4BD5D9D21E9}" type="parTrans" cxnId="{5110B270-A7B6-4ABC-98C5-953281D5FFB1}">
      <dgm:prSet/>
      <dgm:spPr/>
      <dgm:t>
        <a:bodyPr/>
        <a:lstStyle/>
        <a:p>
          <a:endParaRPr lang="en-US"/>
        </a:p>
      </dgm:t>
    </dgm:pt>
    <dgm:pt modelId="{DD6BCB21-5FE2-4869-8EB7-55F994A8757D}">
      <dgm:prSet/>
      <dgm:spPr/>
      <dgm:t>
        <a:bodyPr/>
        <a:lstStyle/>
        <a:p>
          <a:pPr rtl="0"/>
          <a:r>
            <a:rPr lang="en-US" dirty="0"/>
            <a:t>How effective is CBT as an intervention for SUD?</a:t>
          </a:r>
        </a:p>
      </dgm:t>
    </dgm:pt>
    <dgm:pt modelId="{3ACC46FB-24C9-4C24-990F-D0D0990CAC82}" type="sibTrans" cxnId="{34228095-213F-4CFF-B61D-74BC11230206}">
      <dgm:prSet/>
      <dgm:spPr/>
      <dgm:t>
        <a:bodyPr/>
        <a:lstStyle/>
        <a:p>
          <a:endParaRPr lang="en-US"/>
        </a:p>
      </dgm:t>
    </dgm:pt>
    <dgm:pt modelId="{81D7A73D-26E6-4FDC-A0BB-748E5B574C58}" type="parTrans" cxnId="{34228095-213F-4CFF-B61D-74BC11230206}">
      <dgm:prSet/>
      <dgm:spPr/>
      <dgm:t>
        <a:bodyPr/>
        <a:lstStyle/>
        <a:p>
          <a:endParaRPr lang="en-US"/>
        </a:p>
      </dgm:t>
    </dgm:pt>
    <dgm:pt modelId="{C25D25E9-4B64-434E-8C2E-CB914C822D03}">
      <dgm:prSet/>
      <dgm:spPr/>
      <dgm:t>
        <a:bodyPr/>
        <a:lstStyle/>
        <a:p>
          <a:pPr rtl="0"/>
          <a:r>
            <a:rPr lang="en-US" dirty="0"/>
            <a:t>How does it work? </a:t>
          </a:r>
        </a:p>
      </dgm:t>
    </dgm:pt>
    <dgm:pt modelId="{BB5CFBF9-CE74-4ED7-A366-96BCCE9F8756}" type="sibTrans" cxnId="{A5C2558C-E999-4450-9897-D594607CE382}">
      <dgm:prSet/>
      <dgm:spPr/>
      <dgm:t>
        <a:bodyPr/>
        <a:lstStyle/>
        <a:p>
          <a:endParaRPr lang="en-US"/>
        </a:p>
      </dgm:t>
    </dgm:pt>
    <dgm:pt modelId="{C110ABD3-282E-4317-9719-7F0082712D90}" type="parTrans" cxnId="{A5C2558C-E999-4450-9897-D594607CE382}">
      <dgm:prSet/>
      <dgm:spPr/>
      <dgm:t>
        <a:bodyPr/>
        <a:lstStyle/>
        <a:p>
          <a:endParaRPr lang="en-US"/>
        </a:p>
      </dgm:t>
    </dgm:pt>
    <dgm:pt modelId="{2FF0DEC9-B02A-4380-AF8C-4A0103857184}" type="pres">
      <dgm:prSet presAssocID="{CF1E81DE-408E-4C2A-9506-D71D79D35122}" presName="linear" presStyleCnt="0">
        <dgm:presLayoutVars>
          <dgm:animLvl val="lvl"/>
          <dgm:resizeHandles val="exact"/>
        </dgm:presLayoutVars>
      </dgm:prSet>
      <dgm:spPr/>
    </dgm:pt>
    <dgm:pt modelId="{F5630A76-4194-419F-8D17-FCF232DD92B6}" type="pres">
      <dgm:prSet presAssocID="{DA1C2BC0-48FD-43C8-B347-1C8A5F79DD22}" presName="parentText" presStyleLbl="node1" presStyleIdx="0" presStyleCnt="5">
        <dgm:presLayoutVars>
          <dgm:chMax val="0"/>
          <dgm:bulletEnabled val="1"/>
        </dgm:presLayoutVars>
      </dgm:prSet>
      <dgm:spPr/>
    </dgm:pt>
    <dgm:pt modelId="{7B8F3E10-DC0E-4DC4-BF7F-1C62AFA912D9}" type="pres">
      <dgm:prSet presAssocID="{0C31CF68-BA63-474C-A365-BFFDFDB510EC}" presName="spacer" presStyleCnt="0"/>
      <dgm:spPr/>
    </dgm:pt>
    <dgm:pt modelId="{DE7DFC40-CD27-4E69-B16E-5749DF4A3F89}" type="pres">
      <dgm:prSet presAssocID="{1E6619D9-CEAF-4138-B5DB-3E9D2DF538B0}" presName="parentText" presStyleLbl="node1" presStyleIdx="1" presStyleCnt="5">
        <dgm:presLayoutVars>
          <dgm:chMax val="0"/>
          <dgm:bulletEnabled val="1"/>
        </dgm:presLayoutVars>
      </dgm:prSet>
      <dgm:spPr/>
    </dgm:pt>
    <dgm:pt modelId="{8B9B198B-8B75-4FD9-B85C-2E0552A8D5F4}" type="pres">
      <dgm:prSet presAssocID="{EB582FE1-F6F3-4207-8F7E-5DCD7C8F7675}" presName="spacer" presStyleCnt="0"/>
      <dgm:spPr/>
    </dgm:pt>
    <dgm:pt modelId="{023D3E85-B909-4B2B-BAD0-8923E929F209}" type="pres">
      <dgm:prSet presAssocID="{DD6BCB21-5FE2-4869-8EB7-55F994A8757D}" presName="parentText" presStyleLbl="node1" presStyleIdx="2" presStyleCnt="5">
        <dgm:presLayoutVars>
          <dgm:chMax val="0"/>
          <dgm:bulletEnabled val="1"/>
        </dgm:presLayoutVars>
      </dgm:prSet>
      <dgm:spPr/>
    </dgm:pt>
    <dgm:pt modelId="{A07BD2BC-8A5A-41F2-AA33-CAF0557632A3}" type="pres">
      <dgm:prSet presAssocID="{3ACC46FB-24C9-4C24-990F-D0D0990CAC82}" presName="spacer" presStyleCnt="0"/>
      <dgm:spPr/>
    </dgm:pt>
    <dgm:pt modelId="{3A43AA42-D800-40A0-8170-AA76209338AF}" type="pres">
      <dgm:prSet presAssocID="{C25D25E9-4B64-434E-8C2E-CB914C822D03}" presName="parentText" presStyleLbl="node1" presStyleIdx="3" presStyleCnt="5">
        <dgm:presLayoutVars>
          <dgm:chMax val="0"/>
          <dgm:bulletEnabled val="1"/>
        </dgm:presLayoutVars>
      </dgm:prSet>
      <dgm:spPr/>
    </dgm:pt>
    <dgm:pt modelId="{F7709C9F-2D22-447D-82EF-7BF6A0A27867}" type="pres">
      <dgm:prSet presAssocID="{BB5CFBF9-CE74-4ED7-A366-96BCCE9F8756}" presName="spacer" presStyleCnt="0"/>
      <dgm:spPr/>
    </dgm:pt>
    <dgm:pt modelId="{148DD135-6544-4EE4-BCFB-B10F750226BB}" type="pres">
      <dgm:prSet presAssocID="{41A86F91-DFFA-4CE0-973B-62D5D211C560}" presName="parentText" presStyleLbl="node1" presStyleIdx="4" presStyleCnt="5">
        <dgm:presLayoutVars>
          <dgm:chMax val="0"/>
          <dgm:bulletEnabled val="1"/>
        </dgm:presLayoutVars>
      </dgm:prSet>
      <dgm:spPr/>
    </dgm:pt>
  </dgm:ptLst>
  <dgm:cxnLst>
    <dgm:cxn modelId="{2D935F0D-D193-4B26-96F4-BD8A2664538F}" srcId="{CF1E81DE-408E-4C2A-9506-D71D79D35122}" destId="{1E6619D9-CEAF-4138-B5DB-3E9D2DF538B0}" srcOrd="1" destOrd="0" parTransId="{1A005253-7A8F-4150-BCC4-D4BD7346660D}" sibTransId="{EB582FE1-F6F3-4207-8F7E-5DCD7C8F7675}"/>
    <dgm:cxn modelId="{3D0F794D-AD58-4CD9-B869-22778DEE8E3A}" type="presOf" srcId="{DD6BCB21-5FE2-4869-8EB7-55F994A8757D}" destId="{023D3E85-B909-4B2B-BAD0-8923E929F209}" srcOrd="0" destOrd="0" presId="urn:microsoft.com/office/officeart/2005/8/layout/vList2"/>
    <dgm:cxn modelId="{5110B270-A7B6-4ABC-98C5-953281D5FFB1}" srcId="{CF1E81DE-408E-4C2A-9506-D71D79D35122}" destId="{DA1C2BC0-48FD-43C8-B347-1C8A5F79DD22}" srcOrd="0" destOrd="0" parTransId="{22B5CED9-0497-4BD1-AF4A-B4BD5D9D21E9}" sibTransId="{0C31CF68-BA63-474C-A365-BFFDFDB510EC}"/>
    <dgm:cxn modelId="{4712647F-13E2-457A-851E-4F3E9746BD91}" type="presOf" srcId="{DA1C2BC0-48FD-43C8-B347-1C8A5F79DD22}" destId="{F5630A76-4194-419F-8D17-FCF232DD92B6}" srcOrd="0" destOrd="0" presId="urn:microsoft.com/office/officeart/2005/8/layout/vList2"/>
    <dgm:cxn modelId="{A5C2558C-E999-4450-9897-D594607CE382}" srcId="{CF1E81DE-408E-4C2A-9506-D71D79D35122}" destId="{C25D25E9-4B64-434E-8C2E-CB914C822D03}" srcOrd="3" destOrd="0" parTransId="{C110ABD3-282E-4317-9719-7F0082712D90}" sibTransId="{BB5CFBF9-CE74-4ED7-A366-96BCCE9F8756}"/>
    <dgm:cxn modelId="{34228095-213F-4CFF-B61D-74BC11230206}" srcId="{CF1E81DE-408E-4C2A-9506-D71D79D35122}" destId="{DD6BCB21-5FE2-4869-8EB7-55F994A8757D}" srcOrd="2" destOrd="0" parTransId="{81D7A73D-26E6-4FDC-A0BB-748E5B574C58}" sibTransId="{3ACC46FB-24C9-4C24-990F-D0D0990CAC82}"/>
    <dgm:cxn modelId="{A272F7A9-CD21-461F-BC23-3EEAAB327385}" type="presOf" srcId="{1E6619D9-CEAF-4138-B5DB-3E9D2DF538B0}" destId="{DE7DFC40-CD27-4E69-B16E-5749DF4A3F89}" srcOrd="0" destOrd="0" presId="urn:microsoft.com/office/officeart/2005/8/layout/vList2"/>
    <dgm:cxn modelId="{288128BF-B043-4E8E-B2DA-F422A8084CD7}" type="presOf" srcId="{CF1E81DE-408E-4C2A-9506-D71D79D35122}" destId="{2FF0DEC9-B02A-4380-AF8C-4A0103857184}" srcOrd="0" destOrd="0" presId="urn:microsoft.com/office/officeart/2005/8/layout/vList2"/>
    <dgm:cxn modelId="{1D8F0CDB-C2BE-4848-8646-64D664959A4D}" type="presOf" srcId="{C25D25E9-4B64-434E-8C2E-CB914C822D03}" destId="{3A43AA42-D800-40A0-8170-AA76209338AF}" srcOrd="0" destOrd="0" presId="urn:microsoft.com/office/officeart/2005/8/layout/vList2"/>
    <dgm:cxn modelId="{8B4118EE-A829-4490-AD41-49AEE3D79FB3}" type="presOf" srcId="{41A86F91-DFFA-4CE0-973B-62D5D211C560}" destId="{148DD135-6544-4EE4-BCFB-B10F750226BB}" srcOrd="0" destOrd="0" presId="urn:microsoft.com/office/officeart/2005/8/layout/vList2"/>
    <dgm:cxn modelId="{688D7BF3-FCCD-41EF-B0AD-436C3FA78DC9}" srcId="{CF1E81DE-408E-4C2A-9506-D71D79D35122}" destId="{41A86F91-DFFA-4CE0-973B-62D5D211C560}" srcOrd="4" destOrd="0" parTransId="{2DFE07A1-F6B7-4593-95C6-E0EE63FEA974}" sibTransId="{3E7AA48E-64D4-48A4-85A0-0969FB7B0044}"/>
    <dgm:cxn modelId="{A6941EDD-3EE7-4325-92C6-20EE28B5596D}" type="presParOf" srcId="{2FF0DEC9-B02A-4380-AF8C-4A0103857184}" destId="{F5630A76-4194-419F-8D17-FCF232DD92B6}" srcOrd="0" destOrd="0" presId="urn:microsoft.com/office/officeart/2005/8/layout/vList2"/>
    <dgm:cxn modelId="{F76C8093-9537-4774-9A60-032952F86F5D}" type="presParOf" srcId="{2FF0DEC9-B02A-4380-AF8C-4A0103857184}" destId="{7B8F3E10-DC0E-4DC4-BF7F-1C62AFA912D9}" srcOrd="1" destOrd="0" presId="urn:microsoft.com/office/officeart/2005/8/layout/vList2"/>
    <dgm:cxn modelId="{9F689239-2386-4AF8-9B7C-48C9F6530DED}" type="presParOf" srcId="{2FF0DEC9-B02A-4380-AF8C-4A0103857184}" destId="{DE7DFC40-CD27-4E69-B16E-5749DF4A3F89}" srcOrd="2" destOrd="0" presId="urn:microsoft.com/office/officeart/2005/8/layout/vList2"/>
    <dgm:cxn modelId="{7D88C5C9-B22A-4BA3-AFD2-663A51BE713C}" type="presParOf" srcId="{2FF0DEC9-B02A-4380-AF8C-4A0103857184}" destId="{8B9B198B-8B75-4FD9-B85C-2E0552A8D5F4}" srcOrd="3" destOrd="0" presId="urn:microsoft.com/office/officeart/2005/8/layout/vList2"/>
    <dgm:cxn modelId="{E8F63775-3416-4148-87A1-10F825E1319E}" type="presParOf" srcId="{2FF0DEC9-B02A-4380-AF8C-4A0103857184}" destId="{023D3E85-B909-4B2B-BAD0-8923E929F209}" srcOrd="4" destOrd="0" presId="urn:microsoft.com/office/officeart/2005/8/layout/vList2"/>
    <dgm:cxn modelId="{881C7563-355C-4789-9DCE-4752810E50E4}" type="presParOf" srcId="{2FF0DEC9-B02A-4380-AF8C-4A0103857184}" destId="{A07BD2BC-8A5A-41F2-AA33-CAF0557632A3}" srcOrd="5" destOrd="0" presId="urn:microsoft.com/office/officeart/2005/8/layout/vList2"/>
    <dgm:cxn modelId="{3A1EF4CA-ECED-4659-9EA4-41007C7099FB}" type="presParOf" srcId="{2FF0DEC9-B02A-4380-AF8C-4A0103857184}" destId="{3A43AA42-D800-40A0-8170-AA76209338AF}" srcOrd="6" destOrd="0" presId="urn:microsoft.com/office/officeart/2005/8/layout/vList2"/>
    <dgm:cxn modelId="{322FD3F4-A3F6-4628-B95B-6E45E4EAC867}" type="presParOf" srcId="{2FF0DEC9-B02A-4380-AF8C-4A0103857184}" destId="{F7709C9F-2D22-447D-82EF-7BF6A0A27867}" srcOrd="7" destOrd="0" presId="urn:microsoft.com/office/officeart/2005/8/layout/vList2"/>
    <dgm:cxn modelId="{192B1E90-CC44-4BE2-97CA-A79FDFD64B83}" type="presParOf" srcId="{2FF0DEC9-B02A-4380-AF8C-4A0103857184}" destId="{148DD135-6544-4EE4-BCFB-B10F750226B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F1E81DE-408E-4C2A-9506-D71D79D35122}" type="doc">
      <dgm:prSet loTypeId="urn:microsoft.com/office/officeart/2005/8/layout/vList2" loCatId="list" qsTypeId="urn:microsoft.com/office/officeart/2005/8/quickstyle/simple1" qsCatId="simple" csTypeId="urn:microsoft.com/office/officeart/2005/8/colors/accent4_1" csCatId="accent4" phldr="1"/>
      <dgm:spPr/>
      <dgm:t>
        <a:bodyPr/>
        <a:lstStyle/>
        <a:p>
          <a:endParaRPr lang="en-US"/>
        </a:p>
      </dgm:t>
    </dgm:pt>
    <dgm:pt modelId="{41A86F91-DFFA-4CE0-973B-62D5D211C560}">
      <dgm:prSet/>
      <dgm:spPr/>
      <dgm:t>
        <a:bodyPr/>
        <a:lstStyle/>
        <a:p>
          <a:pPr rtl="0"/>
          <a:r>
            <a:rPr lang="en-US" dirty="0"/>
            <a:t>Some conclusions…</a:t>
          </a:r>
        </a:p>
      </dgm:t>
    </dgm:pt>
    <dgm:pt modelId="{2DFE07A1-F6B7-4593-95C6-E0EE63FEA974}" type="parTrans" cxnId="{688D7BF3-FCCD-41EF-B0AD-436C3FA78DC9}">
      <dgm:prSet/>
      <dgm:spPr/>
      <dgm:t>
        <a:bodyPr/>
        <a:lstStyle/>
        <a:p>
          <a:endParaRPr lang="en-US"/>
        </a:p>
      </dgm:t>
    </dgm:pt>
    <dgm:pt modelId="{3E7AA48E-64D4-48A4-85A0-0969FB7B0044}" type="sibTrans" cxnId="{688D7BF3-FCCD-41EF-B0AD-436C3FA78DC9}">
      <dgm:prSet/>
      <dgm:spPr/>
      <dgm:t>
        <a:bodyPr/>
        <a:lstStyle/>
        <a:p>
          <a:endParaRPr lang="en-US"/>
        </a:p>
      </dgm:t>
    </dgm:pt>
    <dgm:pt modelId="{1E6619D9-CEAF-4138-B5DB-3E9D2DF538B0}">
      <dgm:prSet/>
      <dgm:spPr/>
      <dgm:t>
        <a:bodyPr/>
        <a:lstStyle/>
        <a:p>
          <a:pPr rtl="0"/>
          <a:r>
            <a:rPr lang="en-US" dirty="0"/>
            <a:t>What are the clinical strategies involved in CBT? </a:t>
          </a:r>
          <a:r>
            <a:rPr lang="en-US" dirty="0">
              <a:solidFill>
                <a:schemeClr val="bg1"/>
              </a:solidFill>
            </a:rPr>
            <a:t>_	__________________</a:t>
          </a:r>
        </a:p>
      </dgm:t>
    </dgm:pt>
    <dgm:pt modelId="{EB582FE1-F6F3-4207-8F7E-5DCD7C8F7675}" type="sibTrans" cxnId="{2D935F0D-D193-4B26-96F4-BD8A2664538F}">
      <dgm:prSet/>
      <dgm:spPr/>
      <dgm:t>
        <a:bodyPr/>
        <a:lstStyle/>
        <a:p>
          <a:endParaRPr lang="en-US"/>
        </a:p>
      </dgm:t>
    </dgm:pt>
    <dgm:pt modelId="{1A005253-7A8F-4150-BCC4-D4BD7346660D}" type="parTrans" cxnId="{2D935F0D-D193-4B26-96F4-BD8A2664538F}">
      <dgm:prSet/>
      <dgm:spPr/>
      <dgm:t>
        <a:bodyPr/>
        <a:lstStyle/>
        <a:p>
          <a:endParaRPr lang="en-US"/>
        </a:p>
      </dgm:t>
    </dgm:pt>
    <dgm:pt modelId="{DA1C2BC0-48FD-43C8-B347-1C8A5F79DD22}">
      <dgm:prSet>
        <dgm:style>
          <a:lnRef idx="1">
            <a:schemeClr val="accent4"/>
          </a:lnRef>
          <a:fillRef idx="3">
            <a:schemeClr val="accent4"/>
          </a:fillRef>
          <a:effectRef idx="2">
            <a:schemeClr val="accent4"/>
          </a:effectRef>
          <a:fontRef idx="minor">
            <a:schemeClr val="lt1"/>
          </a:fontRef>
        </dgm:style>
      </dgm:prSet>
      <dgm:spPr/>
      <dgm:t>
        <a:bodyPr/>
        <a:lstStyle/>
        <a:p>
          <a:pPr rtl="0"/>
          <a:r>
            <a:rPr lang="en-US" dirty="0">
              <a:solidFill>
                <a:schemeClr val="bg1"/>
              </a:solidFill>
            </a:rPr>
            <a:t>What is CBT and its assumptions?</a:t>
          </a:r>
        </a:p>
      </dgm:t>
    </dgm:pt>
    <dgm:pt modelId="{0C31CF68-BA63-474C-A365-BFFDFDB510EC}" type="sibTrans" cxnId="{5110B270-A7B6-4ABC-98C5-953281D5FFB1}">
      <dgm:prSet/>
      <dgm:spPr/>
      <dgm:t>
        <a:bodyPr/>
        <a:lstStyle/>
        <a:p>
          <a:endParaRPr lang="en-US"/>
        </a:p>
      </dgm:t>
    </dgm:pt>
    <dgm:pt modelId="{22B5CED9-0497-4BD1-AF4A-B4BD5D9D21E9}" type="parTrans" cxnId="{5110B270-A7B6-4ABC-98C5-953281D5FFB1}">
      <dgm:prSet/>
      <dgm:spPr/>
      <dgm:t>
        <a:bodyPr/>
        <a:lstStyle/>
        <a:p>
          <a:endParaRPr lang="en-US"/>
        </a:p>
      </dgm:t>
    </dgm:pt>
    <dgm:pt modelId="{DD6BCB21-5FE2-4869-8EB7-55F994A8757D}">
      <dgm:prSet/>
      <dgm:spPr/>
      <dgm:t>
        <a:bodyPr/>
        <a:lstStyle/>
        <a:p>
          <a:pPr rtl="0"/>
          <a:r>
            <a:rPr lang="en-US" dirty="0"/>
            <a:t>How effective is CBT as an intervention for SUD?</a:t>
          </a:r>
        </a:p>
      </dgm:t>
    </dgm:pt>
    <dgm:pt modelId="{3ACC46FB-24C9-4C24-990F-D0D0990CAC82}" type="sibTrans" cxnId="{34228095-213F-4CFF-B61D-74BC11230206}">
      <dgm:prSet/>
      <dgm:spPr/>
      <dgm:t>
        <a:bodyPr/>
        <a:lstStyle/>
        <a:p>
          <a:endParaRPr lang="en-US"/>
        </a:p>
      </dgm:t>
    </dgm:pt>
    <dgm:pt modelId="{81D7A73D-26E6-4FDC-A0BB-748E5B574C58}" type="parTrans" cxnId="{34228095-213F-4CFF-B61D-74BC11230206}">
      <dgm:prSet/>
      <dgm:spPr/>
      <dgm:t>
        <a:bodyPr/>
        <a:lstStyle/>
        <a:p>
          <a:endParaRPr lang="en-US"/>
        </a:p>
      </dgm:t>
    </dgm:pt>
    <dgm:pt modelId="{C25D25E9-4B64-434E-8C2E-CB914C822D03}">
      <dgm:prSet/>
      <dgm:spPr/>
      <dgm:t>
        <a:bodyPr/>
        <a:lstStyle/>
        <a:p>
          <a:pPr rtl="0"/>
          <a:r>
            <a:rPr lang="en-US" dirty="0"/>
            <a:t>How does it work?</a:t>
          </a:r>
        </a:p>
      </dgm:t>
    </dgm:pt>
    <dgm:pt modelId="{BB5CFBF9-CE74-4ED7-A366-96BCCE9F8756}" type="sibTrans" cxnId="{A5C2558C-E999-4450-9897-D594607CE382}">
      <dgm:prSet/>
      <dgm:spPr/>
      <dgm:t>
        <a:bodyPr/>
        <a:lstStyle/>
        <a:p>
          <a:endParaRPr lang="en-US"/>
        </a:p>
      </dgm:t>
    </dgm:pt>
    <dgm:pt modelId="{C110ABD3-282E-4317-9719-7F0082712D90}" type="parTrans" cxnId="{A5C2558C-E999-4450-9897-D594607CE382}">
      <dgm:prSet/>
      <dgm:spPr/>
      <dgm:t>
        <a:bodyPr/>
        <a:lstStyle/>
        <a:p>
          <a:endParaRPr lang="en-US"/>
        </a:p>
      </dgm:t>
    </dgm:pt>
    <dgm:pt modelId="{2FF0DEC9-B02A-4380-AF8C-4A0103857184}" type="pres">
      <dgm:prSet presAssocID="{CF1E81DE-408E-4C2A-9506-D71D79D35122}" presName="linear" presStyleCnt="0">
        <dgm:presLayoutVars>
          <dgm:animLvl val="lvl"/>
          <dgm:resizeHandles val="exact"/>
        </dgm:presLayoutVars>
      </dgm:prSet>
      <dgm:spPr/>
    </dgm:pt>
    <dgm:pt modelId="{F5630A76-4194-419F-8D17-FCF232DD92B6}" type="pres">
      <dgm:prSet presAssocID="{DA1C2BC0-48FD-43C8-B347-1C8A5F79DD22}" presName="parentText" presStyleLbl="node1" presStyleIdx="0" presStyleCnt="5">
        <dgm:presLayoutVars>
          <dgm:chMax val="0"/>
          <dgm:bulletEnabled val="1"/>
        </dgm:presLayoutVars>
      </dgm:prSet>
      <dgm:spPr/>
    </dgm:pt>
    <dgm:pt modelId="{7B8F3E10-DC0E-4DC4-BF7F-1C62AFA912D9}" type="pres">
      <dgm:prSet presAssocID="{0C31CF68-BA63-474C-A365-BFFDFDB510EC}" presName="spacer" presStyleCnt="0"/>
      <dgm:spPr/>
    </dgm:pt>
    <dgm:pt modelId="{DE7DFC40-CD27-4E69-B16E-5749DF4A3F89}" type="pres">
      <dgm:prSet presAssocID="{1E6619D9-CEAF-4138-B5DB-3E9D2DF538B0}" presName="parentText" presStyleLbl="node1" presStyleIdx="1" presStyleCnt="5">
        <dgm:presLayoutVars>
          <dgm:chMax val="0"/>
          <dgm:bulletEnabled val="1"/>
        </dgm:presLayoutVars>
      </dgm:prSet>
      <dgm:spPr/>
    </dgm:pt>
    <dgm:pt modelId="{8B9B198B-8B75-4FD9-B85C-2E0552A8D5F4}" type="pres">
      <dgm:prSet presAssocID="{EB582FE1-F6F3-4207-8F7E-5DCD7C8F7675}" presName="spacer" presStyleCnt="0"/>
      <dgm:spPr/>
    </dgm:pt>
    <dgm:pt modelId="{023D3E85-B909-4B2B-BAD0-8923E929F209}" type="pres">
      <dgm:prSet presAssocID="{DD6BCB21-5FE2-4869-8EB7-55F994A8757D}" presName="parentText" presStyleLbl="node1" presStyleIdx="2" presStyleCnt="5">
        <dgm:presLayoutVars>
          <dgm:chMax val="0"/>
          <dgm:bulletEnabled val="1"/>
        </dgm:presLayoutVars>
      </dgm:prSet>
      <dgm:spPr/>
    </dgm:pt>
    <dgm:pt modelId="{A07BD2BC-8A5A-41F2-AA33-CAF0557632A3}" type="pres">
      <dgm:prSet presAssocID="{3ACC46FB-24C9-4C24-990F-D0D0990CAC82}" presName="spacer" presStyleCnt="0"/>
      <dgm:spPr/>
    </dgm:pt>
    <dgm:pt modelId="{3A43AA42-D800-40A0-8170-AA76209338AF}" type="pres">
      <dgm:prSet presAssocID="{C25D25E9-4B64-434E-8C2E-CB914C822D03}" presName="parentText" presStyleLbl="node1" presStyleIdx="3" presStyleCnt="5">
        <dgm:presLayoutVars>
          <dgm:chMax val="0"/>
          <dgm:bulletEnabled val="1"/>
        </dgm:presLayoutVars>
      </dgm:prSet>
      <dgm:spPr/>
    </dgm:pt>
    <dgm:pt modelId="{F7709C9F-2D22-447D-82EF-7BF6A0A27867}" type="pres">
      <dgm:prSet presAssocID="{BB5CFBF9-CE74-4ED7-A366-96BCCE9F8756}" presName="spacer" presStyleCnt="0"/>
      <dgm:spPr/>
    </dgm:pt>
    <dgm:pt modelId="{148DD135-6544-4EE4-BCFB-B10F750226BB}" type="pres">
      <dgm:prSet presAssocID="{41A86F91-DFFA-4CE0-973B-62D5D211C560}" presName="parentText" presStyleLbl="node1" presStyleIdx="4" presStyleCnt="5">
        <dgm:presLayoutVars>
          <dgm:chMax val="0"/>
          <dgm:bulletEnabled val="1"/>
        </dgm:presLayoutVars>
      </dgm:prSet>
      <dgm:spPr/>
    </dgm:pt>
  </dgm:ptLst>
  <dgm:cxnLst>
    <dgm:cxn modelId="{2D935F0D-D193-4B26-96F4-BD8A2664538F}" srcId="{CF1E81DE-408E-4C2A-9506-D71D79D35122}" destId="{1E6619D9-CEAF-4138-B5DB-3E9D2DF538B0}" srcOrd="1" destOrd="0" parTransId="{1A005253-7A8F-4150-BCC4-D4BD7346660D}" sibTransId="{EB582FE1-F6F3-4207-8F7E-5DCD7C8F7675}"/>
    <dgm:cxn modelId="{AFD3732B-37BF-40F2-98A9-E793CC7FF466}" type="presOf" srcId="{41A86F91-DFFA-4CE0-973B-62D5D211C560}" destId="{148DD135-6544-4EE4-BCFB-B10F750226BB}" srcOrd="0" destOrd="0" presId="urn:microsoft.com/office/officeart/2005/8/layout/vList2"/>
    <dgm:cxn modelId="{DC89F05F-0F59-4F30-BD98-F203DAF897F0}" type="presOf" srcId="{C25D25E9-4B64-434E-8C2E-CB914C822D03}" destId="{3A43AA42-D800-40A0-8170-AA76209338AF}" srcOrd="0" destOrd="0" presId="urn:microsoft.com/office/officeart/2005/8/layout/vList2"/>
    <dgm:cxn modelId="{D8701C50-A8F8-47D7-84C0-08678FC8F79F}" type="presOf" srcId="{1E6619D9-CEAF-4138-B5DB-3E9D2DF538B0}" destId="{DE7DFC40-CD27-4E69-B16E-5749DF4A3F89}" srcOrd="0" destOrd="0" presId="urn:microsoft.com/office/officeart/2005/8/layout/vList2"/>
    <dgm:cxn modelId="{5110B270-A7B6-4ABC-98C5-953281D5FFB1}" srcId="{CF1E81DE-408E-4C2A-9506-D71D79D35122}" destId="{DA1C2BC0-48FD-43C8-B347-1C8A5F79DD22}" srcOrd="0" destOrd="0" parTransId="{22B5CED9-0497-4BD1-AF4A-B4BD5D9D21E9}" sibTransId="{0C31CF68-BA63-474C-A365-BFFDFDB510EC}"/>
    <dgm:cxn modelId="{F04F5B77-1A13-4D3E-ACBA-8B7513773BF9}" type="presOf" srcId="{CF1E81DE-408E-4C2A-9506-D71D79D35122}" destId="{2FF0DEC9-B02A-4380-AF8C-4A0103857184}" srcOrd="0" destOrd="0" presId="urn:microsoft.com/office/officeart/2005/8/layout/vList2"/>
    <dgm:cxn modelId="{A5C2558C-E999-4450-9897-D594607CE382}" srcId="{CF1E81DE-408E-4C2A-9506-D71D79D35122}" destId="{C25D25E9-4B64-434E-8C2E-CB914C822D03}" srcOrd="3" destOrd="0" parTransId="{C110ABD3-282E-4317-9719-7F0082712D90}" sibTransId="{BB5CFBF9-CE74-4ED7-A366-96BCCE9F8756}"/>
    <dgm:cxn modelId="{34228095-213F-4CFF-B61D-74BC11230206}" srcId="{CF1E81DE-408E-4C2A-9506-D71D79D35122}" destId="{DD6BCB21-5FE2-4869-8EB7-55F994A8757D}" srcOrd="2" destOrd="0" parTransId="{81D7A73D-26E6-4FDC-A0BB-748E5B574C58}" sibTransId="{3ACC46FB-24C9-4C24-990F-D0D0990CAC82}"/>
    <dgm:cxn modelId="{208C0AE7-514D-4FE1-92F1-A6193DC67ED6}" type="presOf" srcId="{DA1C2BC0-48FD-43C8-B347-1C8A5F79DD22}" destId="{F5630A76-4194-419F-8D17-FCF232DD92B6}" srcOrd="0" destOrd="0" presId="urn:microsoft.com/office/officeart/2005/8/layout/vList2"/>
    <dgm:cxn modelId="{B27F84ED-2659-4704-A9E7-DB4C31B72390}" type="presOf" srcId="{DD6BCB21-5FE2-4869-8EB7-55F994A8757D}" destId="{023D3E85-B909-4B2B-BAD0-8923E929F209}" srcOrd="0" destOrd="0" presId="urn:microsoft.com/office/officeart/2005/8/layout/vList2"/>
    <dgm:cxn modelId="{688D7BF3-FCCD-41EF-B0AD-436C3FA78DC9}" srcId="{CF1E81DE-408E-4C2A-9506-D71D79D35122}" destId="{41A86F91-DFFA-4CE0-973B-62D5D211C560}" srcOrd="4" destOrd="0" parTransId="{2DFE07A1-F6B7-4593-95C6-E0EE63FEA974}" sibTransId="{3E7AA48E-64D4-48A4-85A0-0969FB7B0044}"/>
    <dgm:cxn modelId="{081104EF-11CE-4444-9044-5F62F1CEF3BA}" type="presParOf" srcId="{2FF0DEC9-B02A-4380-AF8C-4A0103857184}" destId="{F5630A76-4194-419F-8D17-FCF232DD92B6}" srcOrd="0" destOrd="0" presId="urn:microsoft.com/office/officeart/2005/8/layout/vList2"/>
    <dgm:cxn modelId="{1A9F07E3-DF4E-419C-99DE-5DBF421D9415}" type="presParOf" srcId="{2FF0DEC9-B02A-4380-AF8C-4A0103857184}" destId="{7B8F3E10-DC0E-4DC4-BF7F-1C62AFA912D9}" srcOrd="1" destOrd="0" presId="urn:microsoft.com/office/officeart/2005/8/layout/vList2"/>
    <dgm:cxn modelId="{613221B2-A60D-411C-8099-8AC0B6C09AB0}" type="presParOf" srcId="{2FF0DEC9-B02A-4380-AF8C-4A0103857184}" destId="{DE7DFC40-CD27-4E69-B16E-5749DF4A3F89}" srcOrd="2" destOrd="0" presId="urn:microsoft.com/office/officeart/2005/8/layout/vList2"/>
    <dgm:cxn modelId="{D6549BB7-D1FC-43EE-A350-A683E43AFD6C}" type="presParOf" srcId="{2FF0DEC9-B02A-4380-AF8C-4A0103857184}" destId="{8B9B198B-8B75-4FD9-B85C-2E0552A8D5F4}" srcOrd="3" destOrd="0" presId="urn:microsoft.com/office/officeart/2005/8/layout/vList2"/>
    <dgm:cxn modelId="{0477943C-4701-4EB9-80D0-3DF3E1383685}" type="presParOf" srcId="{2FF0DEC9-B02A-4380-AF8C-4A0103857184}" destId="{023D3E85-B909-4B2B-BAD0-8923E929F209}" srcOrd="4" destOrd="0" presId="urn:microsoft.com/office/officeart/2005/8/layout/vList2"/>
    <dgm:cxn modelId="{14AAC209-9EA7-40B3-A399-D2788C6794FA}" type="presParOf" srcId="{2FF0DEC9-B02A-4380-AF8C-4A0103857184}" destId="{A07BD2BC-8A5A-41F2-AA33-CAF0557632A3}" srcOrd="5" destOrd="0" presId="urn:microsoft.com/office/officeart/2005/8/layout/vList2"/>
    <dgm:cxn modelId="{D8F9241E-1271-4D07-B09D-7F178B066176}" type="presParOf" srcId="{2FF0DEC9-B02A-4380-AF8C-4A0103857184}" destId="{3A43AA42-D800-40A0-8170-AA76209338AF}" srcOrd="6" destOrd="0" presId="urn:microsoft.com/office/officeart/2005/8/layout/vList2"/>
    <dgm:cxn modelId="{6D96EDEF-6C7C-4F6F-8F62-BE394528B8BB}" type="presParOf" srcId="{2FF0DEC9-B02A-4380-AF8C-4A0103857184}" destId="{F7709C9F-2D22-447D-82EF-7BF6A0A27867}" srcOrd="7" destOrd="0" presId="urn:microsoft.com/office/officeart/2005/8/layout/vList2"/>
    <dgm:cxn modelId="{ADAB5040-8C9B-4C5D-A98E-5372261077A2}" type="presParOf" srcId="{2FF0DEC9-B02A-4380-AF8C-4A0103857184}" destId="{148DD135-6544-4EE4-BCFB-B10F750226B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F1E81DE-408E-4C2A-9506-D71D79D35122}" type="doc">
      <dgm:prSet loTypeId="urn:microsoft.com/office/officeart/2005/8/layout/vList2" loCatId="list" qsTypeId="urn:microsoft.com/office/officeart/2005/8/quickstyle/simple1" qsCatId="simple" csTypeId="urn:microsoft.com/office/officeart/2005/8/colors/accent4_1" csCatId="accent4" phldr="1"/>
      <dgm:spPr/>
      <dgm:t>
        <a:bodyPr/>
        <a:lstStyle/>
        <a:p>
          <a:endParaRPr lang="en-US"/>
        </a:p>
      </dgm:t>
    </dgm:pt>
    <dgm:pt modelId="{41A86F91-DFFA-4CE0-973B-62D5D211C560}">
      <dgm:prSet/>
      <dgm:spPr/>
      <dgm:t>
        <a:bodyPr/>
        <a:lstStyle/>
        <a:p>
          <a:pPr rtl="0"/>
          <a:r>
            <a:rPr lang="en-US" dirty="0"/>
            <a:t>Some conclusions…</a:t>
          </a:r>
        </a:p>
      </dgm:t>
    </dgm:pt>
    <dgm:pt modelId="{2DFE07A1-F6B7-4593-95C6-E0EE63FEA974}" type="parTrans" cxnId="{688D7BF3-FCCD-41EF-B0AD-436C3FA78DC9}">
      <dgm:prSet/>
      <dgm:spPr/>
      <dgm:t>
        <a:bodyPr/>
        <a:lstStyle/>
        <a:p>
          <a:endParaRPr lang="en-US"/>
        </a:p>
      </dgm:t>
    </dgm:pt>
    <dgm:pt modelId="{3E7AA48E-64D4-48A4-85A0-0969FB7B0044}" type="sibTrans" cxnId="{688D7BF3-FCCD-41EF-B0AD-436C3FA78DC9}">
      <dgm:prSet/>
      <dgm:spPr/>
      <dgm:t>
        <a:bodyPr/>
        <a:lstStyle/>
        <a:p>
          <a:endParaRPr lang="en-US"/>
        </a:p>
      </dgm:t>
    </dgm:pt>
    <dgm:pt modelId="{1E6619D9-CEAF-4138-B5DB-3E9D2DF538B0}">
      <dgm:prSet>
        <dgm:style>
          <a:lnRef idx="1">
            <a:schemeClr val="accent4"/>
          </a:lnRef>
          <a:fillRef idx="3">
            <a:schemeClr val="accent4"/>
          </a:fillRef>
          <a:effectRef idx="2">
            <a:schemeClr val="accent4"/>
          </a:effectRef>
          <a:fontRef idx="minor">
            <a:schemeClr val="lt1"/>
          </a:fontRef>
        </dgm:style>
      </dgm:prSet>
      <dgm:spPr/>
      <dgm:t>
        <a:bodyPr/>
        <a:lstStyle/>
        <a:p>
          <a:pPr rtl="0"/>
          <a:r>
            <a:rPr lang="en-US" dirty="0">
              <a:solidFill>
                <a:schemeClr val="bg1"/>
              </a:solidFill>
            </a:rPr>
            <a:t>What are the clinical strategies involved in CBT? </a:t>
          </a:r>
          <a:r>
            <a:rPr lang="en-US" dirty="0">
              <a:noFill/>
            </a:rPr>
            <a:t>_	__________________</a:t>
          </a:r>
        </a:p>
      </dgm:t>
    </dgm:pt>
    <dgm:pt modelId="{EB582FE1-F6F3-4207-8F7E-5DCD7C8F7675}" type="sibTrans" cxnId="{2D935F0D-D193-4B26-96F4-BD8A2664538F}">
      <dgm:prSet/>
      <dgm:spPr/>
      <dgm:t>
        <a:bodyPr/>
        <a:lstStyle/>
        <a:p>
          <a:endParaRPr lang="en-US"/>
        </a:p>
      </dgm:t>
    </dgm:pt>
    <dgm:pt modelId="{1A005253-7A8F-4150-BCC4-D4BD7346660D}" type="parTrans" cxnId="{2D935F0D-D193-4B26-96F4-BD8A2664538F}">
      <dgm:prSet/>
      <dgm:spPr/>
      <dgm:t>
        <a:bodyPr/>
        <a:lstStyle/>
        <a:p>
          <a:endParaRPr lang="en-US"/>
        </a:p>
      </dgm:t>
    </dgm:pt>
    <dgm:pt modelId="{DA1C2BC0-48FD-43C8-B347-1C8A5F79DD22}">
      <dgm:prSet/>
      <dgm:spPr/>
      <dgm:t>
        <a:bodyPr/>
        <a:lstStyle/>
        <a:p>
          <a:pPr rtl="0"/>
          <a:r>
            <a:rPr lang="en-US" dirty="0"/>
            <a:t>What is CBT and its assumptions?</a:t>
          </a:r>
        </a:p>
      </dgm:t>
    </dgm:pt>
    <dgm:pt modelId="{0C31CF68-BA63-474C-A365-BFFDFDB510EC}" type="sibTrans" cxnId="{5110B270-A7B6-4ABC-98C5-953281D5FFB1}">
      <dgm:prSet/>
      <dgm:spPr/>
      <dgm:t>
        <a:bodyPr/>
        <a:lstStyle/>
        <a:p>
          <a:endParaRPr lang="en-US"/>
        </a:p>
      </dgm:t>
    </dgm:pt>
    <dgm:pt modelId="{22B5CED9-0497-4BD1-AF4A-B4BD5D9D21E9}" type="parTrans" cxnId="{5110B270-A7B6-4ABC-98C5-953281D5FFB1}">
      <dgm:prSet/>
      <dgm:spPr/>
      <dgm:t>
        <a:bodyPr/>
        <a:lstStyle/>
        <a:p>
          <a:endParaRPr lang="en-US"/>
        </a:p>
      </dgm:t>
    </dgm:pt>
    <dgm:pt modelId="{DD6BCB21-5FE2-4869-8EB7-55F994A8757D}">
      <dgm:prSet/>
      <dgm:spPr/>
      <dgm:t>
        <a:bodyPr/>
        <a:lstStyle/>
        <a:p>
          <a:pPr rtl="0"/>
          <a:r>
            <a:rPr lang="en-US" dirty="0"/>
            <a:t>How effective is CBT as an intervention for SUD?</a:t>
          </a:r>
        </a:p>
      </dgm:t>
    </dgm:pt>
    <dgm:pt modelId="{3ACC46FB-24C9-4C24-990F-D0D0990CAC82}" type="sibTrans" cxnId="{34228095-213F-4CFF-B61D-74BC11230206}">
      <dgm:prSet/>
      <dgm:spPr/>
      <dgm:t>
        <a:bodyPr/>
        <a:lstStyle/>
        <a:p>
          <a:endParaRPr lang="en-US"/>
        </a:p>
      </dgm:t>
    </dgm:pt>
    <dgm:pt modelId="{81D7A73D-26E6-4FDC-A0BB-748E5B574C58}" type="parTrans" cxnId="{34228095-213F-4CFF-B61D-74BC11230206}">
      <dgm:prSet/>
      <dgm:spPr/>
      <dgm:t>
        <a:bodyPr/>
        <a:lstStyle/>
        <a:p>
          <a:endParaRPr lang="en-US"/>
        </a:p>
      </dgm:t>
    </dgm:pt>
    <dgm:pt modelId="{C25D25E9-4B64-434E-8C2E-CB914C822D03}">
      <dgm:prSet/>
      <dgm:spPr/>
      <dgm:t>
        <a:bodyPr/>
        <a:lstStyle/>
        <a:p>
          <a:pPr rtl="0"/>
          <a:r>
            <a:rPr lang="en-US" dirty="0"/>
            <a:t>Does it work the way we think it does?</a:t>
          </a:r>
        </a:p>
      </dgm:t>
    </dgm:pt>
    <dgm:pt modelId="{BB5CFBF9-CE74-4ED7-A366-96BCCE9F8756}" type="sibTrans" cxnId="{A5C2558C-E999-4450-9897-D594607CE382}">
      <dgm:prSet/>
      <dgm:spPr/>
      <dgm:t>
        <a:bodyPr/>
        <a:lstStyle/>
        <a:p>
          <a:endParaRPr lang="en-US"/>
        </a:p>
      </dgm:t>
    </dgm:pt>
    <dgm:pt modelId="{C110ABD3-282E-4317-9719-7F0082712D90}" type="parTrans" cxnId="{A5C2558C-E999-4450-9897-D594607CE382}">
      <dgm:prSet/>
      <dgm:spPr/>
      <dgm:t>
        <a:bodyPr/>
        <a:lstStyle/>
        <a:p>
          <a:endParaRPr lang="en-US"/>
        </a:p>
      </dgm:t>
    </dgm:pt>
    <dgm:pt modelId="{2FF0DEC9-B02A-4380-AF8C-4A0103857184}" type="pres">
      <dgm:prSet presAssocID="{CF1E81DE-408E-4C2A-9506-D71D79D35122}" presName="linear" presStyleCnt="0">
        <dgm:presLayoutVars>
          <dgm:animLvl val="lvl"/>
          <dgm:resizeHandles val="exact"/>
        </dgm:presLayoutVars>
      </dgm:prSet>
      <dgm:spPr/>
    </dgm:pt>
    <dgm:pt modelId="{F5630A76-4194-419F-8D17-FCF232DD92B6}" type="pres">
      <dgm:prSet presAssocID="{DA1C2BC0-48FD-43C8-B347-1C8A5F79DD22}" presName="parentText" presStyleLbl="node1" presStyleIdx="0" presStyleCnt="5">
        <dgm:presLayoutVars>
          <dgm:chMax val="0"/>
          <dgm:bulletEnabled val="1"/>
        </dgm:presLayoutVars>
      </dgm:prSet>
      <dgm:spPr/>
    </dgm:pt>
    <dgm:pt modelId="{7B8F3E10-DC0E-4DC4-BF7F-1C62AFA912D9}" type="pres">
      <dgm:prSet presAssocID="{0C31CF68-BA63-474C-A365-BFFDFDB510EC}" presName="spacer" presStyleCnt="0"/>
      <dgm:spPr/>
    </dgm:pt>
    <dgm:pt modelId="{DE7DFC40-CD27-4E69-B16E-5749DF4A3F89}" type="pres">
      <dgm:prSet presAssocID="{1E6619D9-CEAF-4138-B5DB-3E9D2DF538B0}" presName="parentText" presStyleLbl="node1" presStyleIdx="1" presStyleCnt="5">
        <dgm:presLayoutVars>
          <dgm:chMax val="0"/>
          <dgm:bulletEnabled val="1"/>
        </dgm:presLayoutVars>
      </dgm:prSet>
      <dgm:spPr/>
    </dgm:pt>
    <dgm:pt modelId="{8B9B198B-8B75-4FD9-B85C-2E0552A8D5F4}" type="pres">
      <dgm:prSet presAssocID="{EB582FE1-F6F3-4207-8F7E-5DCD7C8F7675}" presName="spacer" presStyleCnt="0"/>
      <dgm:spPr/>
    </dgm:pt>
    <dgm:pt modelId="{023D3E85-B909-4B2B-BAD0-8923E929F209}" type="pres">
      <dgm:prSet presAssocID="{DD6BCB21-5FE2-4869-8EB7-55F994A8757D}" presName="parentText" presStyleLbl="node1" presStyleIdx="2" presStyleCnt="5">
        <dgm:presLayoutVars>
          <dgm:chMax val="0"/>
          <dgm:bulletEnabled val="1"/>
        </dgm:presLayoutVars>
      </dgm:prSet>
      <dgm:spPr/>
    </dgm:pt>
    <dgm:pt modelId="{A07BD2BC-8A5A-41F2-AA33-CAF0557632A3}" type="pres">
      <dgm:prSet presAssocID="{3ACC46FB-24C9-4C24-990F-D0D0990CAC82}" presName="spacer" presStyleCnt="0"/>
      <dgm:spPr/>
    </dgm:pt>
    <dgm:pt modelId="{3A43AA42-D800-40A0-8170-AA76209338AF}" type="pres">
      <dgm:prSet presAssocID="{C25D25E9-4B64-434E-8C2E-CB914C822D03}" presName="parentText" presStyleLbl="node1" presStyleIdx="3" presStyleCnt="5">
        <dgm:presLayoutVars>
          <dgm:chMax val="0"/>
          <dgm:bulletEnabled val="1"/>
        </dgm:presLayoutVars>
      </dgm:prSet>
      <dgm:spPr/>
    </dgm:pt>
    <dgm:pt modelId="{F7709C9F-2D22-447D-82EF-7BF6A0A27867}" type="pres">
      <dgm:prSet presAssocID="{BB5CFBF9-CE74-4ED7-A366-96BCCE9F8756}" presName="spacer" presStyleCnt="0"/>
      <dgm:spPr/>
    </dgm:pt>
    <dgm:pt modelId="{148DD135-6544-4EE4-BCFB-B10F750226BB}" type="pres">
      <dgm:prSet presAssocID="{41A86F91-DFFA-4CE0-973B-62D5D211C560}" presName="parentText" presStyleLbl="node1" presStyleIdx="4" presStyleCnt="5">
        <dgm:presLayoutVars>
          <dgm:chMax val="0"/>
          <dgm:bulletEnabled val="1"/>
        </dgm:presLayoutVars>
      </dgm:prSet>
      <dgm:spPr/>
    </dgm:pt>
  </dgm:ptLst>
  <dgm:cxnLst>
    <dgm:cxn modelId="{CA41110D-6164-4203-93A6-CAFCB741B210}" type="presOf" srcId="{C25D25E9-4B64-434E-8C2E-CB914C822D03}" destId="{3A43AA42-D800-40A0-8170-AA76209338AF}" srcOrd="0" destOrd="0" presId="urn:microsoft.com/office/officeart/2005/8/layout/vList2"/>
    <dgm:cxn modelId="{2D935F0D-D193-4B26-96F4-BD8A2664538F}" srcId="{CF1E81DE-408E-4C2A-9506-D71D79D35122}" destId="{1E6619D9-CEAF-4138-B5DB-3E9D2DF538B0}" srcOrd="1" destOrd="0" parTransId="{1A005253-7A8F-4150-BCC4-D4BD7346660D}" sibTransId="{EB582FE1-F6F3-4207-8F7E-5DCD7C8F7675}"/>
    <dgm:cxn modelId="{89311F1C-B515-431C-8A5D-79F9B8708FA6}" type="presOf" srcId="{CF1E81DE-408E-4C2A-9506-D71D79D35122}" destId="{2FF0DEC9-B02A-4380-AF8C-4A0103857184}" srcOrd="0" destOrd="0" presId="urn:microsoft.com/office/officeart/2005/8/layout/vList2"/>
    <dgm:cxn modelId="{FAB58D6B-A41A-4F32-8BA5-A74D7ACF2479}" type="presOf" srcId="{41A86F91-DFFA-4CE0-973B-62D5D211C560}" destId="{148DD135-6544-4EE4-BCFB-B10F750226BB}" srcOrd="0" destOrd="0" presId="urn:microsoft.com/office/officeart/2005/8/layout/vList2"/>
    <dgm:cxn modelId="{21A0FB6D-3866-45D1-96B5-C341D8D9CBAF}" type="presOf" srcId="{DA1C2BC0-48FD-43C8-B347-1C8A5F79DD22}" destId="{F5630A76-4194-419F-8D17-FCF232DD92B6}" srcOrd="0" destOrd="0" presId="urn:microsoft.com/office/officeart/2005/8/layout/vList2"/>
    <dgm:cxn modelId="{5110B270-A7B6-4ABC-98C5-953281D5FFB1}" srcId="{CF1E81DE-408E-4C2A-9506-D71D79D35122}" destId="{DA1C2BC0-48FD-43C8-B347-1C8A5F79DD22}" srcOrd="0" destOrd="0" parTransId="{22B5CED9-0497-4BD1-AF4A-B4BD5D9D21E9}" sibTransId="{0C31CF68-BA63-474C-A365-BFFDFDB510EC}"/>
    <dgm:cxn modelId="{A5C2558C-E999-4450-9897-D594607CE382}" srcId="{CF1E81DE-408E-4C2A-9506-D71D79D35122}" destId="{C25D25E9-4B64-434E-8C2E-CB914C822D03}" srcOrd="3" destOrd="0" parTransId="{C110ABD3-282E-4317-9719-7F0082712D90}" sibTransId="{BB5CFBF9-CE74-4ED7-A366-96BCCE9F8756}"/>
    <dgm:cxn modelId="{34228095-213F-4CFF-B61D-74BC11230206}" srcId="{CF1E81DE-408E-4C2A-9506-D71D79D35122}" destId="{DD6BCB21-5FE2-4869-8EB7-55F994A8757D}" srcOrd="2" destOrd="0" parTransId="{81D7A73D-26E6-4FDC-A0BB-748E5B574C58}" sibTransId="{3ACC46FB-24C9-4C24-990F-D0D0990CAC82}"/>
    <dgm:cxn modelId="{810523A6-A398-4018-9BD3-4C57FE155989}" type="presOf" srcId="{1E6619D9-CEAF-4138-B5DB-3E9D2DF538B0}" destId="{DE7DFC40-CD27-4E69-B16E-5749DF4A3F89}" srcOrd="0" destOrd="0" presId="urn:microsoft.com/office/officeart/2005/8/layout/vList2"/>
    <dgm:cxn modelId="{37CECCAA-3DAA-4361-8B38-E8316E0437F9}" type="presOf" srcId="{DD6BCB21-5FE2-4869-8EB7-55F994A8757D}" destId="{023D3E85-B909-4B2B-BAD0-8923E929F209}" srcOrd="0" destOrd="0" presId="urn:microsoft.com/office/officeart/2005/8/layout/vList2"/>
    <dgm:cxn modelId="{688D7BF3-FCCD-41EF-B0AD-436C3FA78DC9}" srcId="{CF1E81DE-408E-4C2A-9506-D71D79D35122}" destId="{41A86F91-DFFA-4CE0-973B-62D5D211C560}" srcOrd="4" destOrd="0" parTransId="{2DFE07A1-F6B7-4593-95C6-E0EE63FEA974}" sibTransId="{3E7AA48E-64D4-48A4-85A0-0969FB7B0044}"/>
    <dgm:cxn modelId="{37B6F81D-59A3-4F63-8BAA-D8221AD56108}" type="presParOf" srcId="{2FF0DEC9-B02A-4380-AF8C-4A0103857184}" destId="{F5630A76-4194-419F-8D17-FCF232DD92B6}" srcOrd="0" destOrd="0" presId="urn:microsoft.com/office/officeart/2005/8/layout/vList2"/>
    <dgm:cxn modelId="{2F03E808-A8D9-438D-A0C1-3D8419DF5149}" type="presParOf" srcId="{2FF0DEC9-B02A-4380-AF8C-4A0103857184}" destId="{7B8F3E10-DC0E-4DC4-BF7F-1C62AFA912D9}" srcOrd="1" destOrd="0" presId="urn:microsoft.com/office/officeart/2005/8/layout/vList2"/>
    <dgm:cxn modelId="{6455399A-25C6-4D0B-8E62-A61F2042A063}" type="presParOf" srcId="{2FF0DEC9-B02A-4380-AF8C-4A0103857184}" destId="{DE7DFC40-CD27-4E69-B16E-5749DF4A3F89}" srcOrd="2" destOrd="0" presId="urn:microsoft.com/office/officeart/2005/8/layout/vList2"/>
    <dgm:cxn modelId="{BBF97C64-2A08-4F23-9431-A6DD0CD60E1B}" type="presParOf" srcId="{2FF0DEC9-B02A-4380-AF8C-4A0103857184}" destId="{8B9B198B-8B75-4FD9-B85C-2E0552A8D5F4}" srcOrd="3" destOrd="0" presId="urn:microsoft.com/office/officeart/2005/8/layout/vList2"/>
    <dgm:cxn modelId="{3F8D913F-42F6-4A7F-9C16-E60775E83CCB}" type="presParOf" srcId="{2FF0DEC9-B02A-4380-AF8C-4A0103857184}" destId="{023D3E85-B909-4B2B-BAD0-8923E929F209}" srcOrd="4" destOrd="0" presId="urn:microsoft.com/office/officeart/2005/8/layout/vList2"/>
    <dgm:cxn modelId="{396FE14C-C184-430E-AEF3-370F27F0A26C}" type="presParOf" srcId="{2FF0DEC9-B02A-4380-AF8C-4A0103857184}" destId="{A07BD2BC-8A5A-41F2-AA33-CAF0557632A3}" srcOrd="5" destOrd="0" presId="urn:microsoft.com/office/officeart/2005/8/layout/vList2"/>
    <dgm:cxn modelId="{4F55443E-6CF1-4243-BAD1-8BDA61D558BA}" type="presParOf" srcId="{2FF0DEC9-B02A-4380-AF8C-4A0103857184}" destId="{3A43AA42-D800-40A0-8170-AA76209338AF}" srcOrd="6" destOrd="0" presId="urn:microsoft.com/office/officeart/2005/8/layout/vList2"/>
    <dgm:cxn modelId="{A0B0C4A1-69C9-429B-B7A0-38131DD66D52}" type="presParOf" srcId="{2FF0DEC9-B02A-4380-AF8C-4A0103857184}" destId="{F7709C9F-2D22-447D-82EF-7BF6A0A27867}" srcOrd="7" destOrd="0" presId="urn:microsoft.com/office/officeart/2005/8/layout/vList2"/>
    <dgm:cxn modelId="{9B3DC9E9-84D2-4DF8-A789-F9DA5148E50A}" type="presParOf" srcId="{2FF0DEC9-B02A-4380-AF8C-4A0103857184}" destId="{148DD135-6544-4EE4-BCFB-B10F750226B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33B621E-AC89-4389-9E81-75ABA1EB9294}" type="doc">
      <dgm:prSet loTypeId="urn:microsoft.com/office/officeart/2005/8/layout/process1" loCatId="" qsTypeId="urn:microsoft.com/office/officeart/2005/8/quickstyle/simple3" qsCatId="simple" csTypeId="urn:microsoft.com/office/officeart/2005/8/colors/accent6_3" csCatId="accent6" phldr="1"/>
      <dgm:spPr/>
    </dgm:pt>
    <dgm:pt modelId="{49E8BB5F-11C4-48C6-85DE-E589471ABB9E}">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400" dirty="0"/>
            <a:t>Trigger</a:t>
          </a:r>
        </a:p>
      </dgm:t>
    </dgm:pt>
    <dgm:pt modelId="{F2B15F59-F2AA-432F-B6F2-842F1256B2BF}" type="parTrans" cxnId="{339E13B5-6708-4C52-947D-14DCD6A67283}">
      <dgm:prSet/>
      <dgm:spPr/>
      <dgm:t>
        <a:bodyPr/>
        <a:lstStyle/>
        <a:p>
          <a:endParaRPr lang="en-US"/>
        </a:p>
      </dgm:t>
    </dgm:pt>
    <dgm:pt modelId="{B97E42E4-C93E-447B-A5C2-2F42CA53DCA6}" type="sibTrans" cxnId="{339E13B5-6708-4C52-947D-14DCD6A67283}">
      <dgm:prSet>
        <dgm:style>
          <a:lnRef idx="2">
            <a:schemeClr val="accent6"/>
          </a:lnRef>
          <a:fillRef idx="1">
            <a:schemeClr val="lt1"/>
          </a:fillRef>
          <a:effectRef idx="0">
            <a:schemeClr val="accent6"/>
          </a:effectRef>
          <a:fontRef idx="minor">
            <a:schemeClr val="dk1"/>
          </a:fontRef>
        </dgm:style>
      </dgm:prSet>
      <dgm:spPr/>
      <dgm:t>
        <a:bodyPr/>
        <a:lstStyle/>
        <a:p>
          <a:endParaRPr lang="en-US"/>
        </a:p>
      </dgm:t>
    </dgm:pt>
    <dgm:pt modelId="{19777665-CB00-4FEC-80E3-06DDFF9D5504}">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000" dirty="0"/>
            <a:t>Thoughts</a:t>
          </a:r>
          <a:endParaRPr lang="en-US" sz="2400" dirty="0"/>
        </a:p>
      </dgm:t>
    </dgm:pt>
    <dgm:pt modelId="{D580F8A4-0764-4CD6-8E45-50F43247DB17}" type="parTrans" cxnId="{2378273E-E8A3-42BD-AF25-AA355ED35585}">
      <dgm:prSet/>
      <dgm:spPr/>
      <dgm:t>
        <a:bodyPr/>
        <a:lstStyle/>
        <a:p>
          <a:endParaRPr lang="en-US"/>
        </a:p>
      </dgm:t>
    </dgm:pt>
    <dgm:pt modelId="{7AB81EB2-28BF-478A-AFFD-698FEB241A28}" type="sibTrans" cxnId="{2378273E-E8A3-42BD-AF25-AA355ED35585}">
      <dgm:prSet>
        <dgm:style>
          <a:lnRef idx="2">
            <a:schemeClr val="accent6"/>
          </a:lnRef>
          <a:fillRef idx="1">
            <a:schemeClr val="lt1"/>
          </a:fillRef>
          <a:effectRef idx="0">
            <a:schemeClr val="accent6"/>
          </a:effectRef>
          <a:fontRef idx="minor">
            <a:schemeClr val="dk1"/>
          </a:fontRef>
        </dgm:style>
      </dgm:prSet>
      <dgm:spPr/>
      <dgm:t>
        <a:bodyPr/>
        <a:lstStyle/>
        <a:p>
          <a:endParaRPr lang="en-US"/>
        </a:p>
      </dgm:t>
    </dgm:pt>
    <dgm:pt modelId="{2D2A6B09-3C4F-41AE-8C2C-BFA26C190C9D}">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000" dirty="0"/>
            <a:t>Feelings</a:t>
          </a:r>
          <a:endParaRPr lang="en-US" sz="2400" dirty="0"/>
        </a:p>
      </dgm:t>
    </dgm:pt>
    <dgm:pt modelId="{60C4F66A-66A9-4199-A4E3-170AB1E5F8FD}" type="parTrans" cxnId="{4E7AE436-EFA4-418A-8E4C-17832DA86628}">
      <dgm:prSet/>
      <dgm:spPr/>
      <dgm:t>
        <a:bodyPr/>
        <a:lstStyle/>
        <a:p>
          <a:endParaRPr lang="en-US"/>
        </a:p>
      </dgm:t>
    </dgm:pt>
    <dgm:pt modelId="{878A38C9-2BF2-430C-B874-916766FD2720}" type="sibTrans" cxnId="{4E7AE436-EFA4-418A-8E4C-17832DA86628}">
      <dgm:prSet>
        <dgm:style>
          <a:lnRef idx="2">
            <a:schemeClr val="accent6"/>
          </a:lnRef>
          <a:fillRef idx="1">
            <a:schemeClr val="lt1"/>
          </a:fillRef>
          <a:effectRef idx="0">
            <a:schemeClr val="accent6"/>
          </a:effectRef>
          <a:fontRef idx="minor">
            <a:schemeClr val="dk1"/>
          </a:fontRef>
        </dgm:style>
      </dgm:prSet>
      <dgm:spPr/>
      <dgm:t>
        <a:bodyPr/>
        <a:lstStyle/>
        <a:p>
          <a:endParaRPr lang="en-US"/>
        </a:p>
      </dgm:t>
    </dgm:pt>
    <dgm:pt modelId="{E0AB6D5D-5D16-45B5-887B-A83FA343B7F1}">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000" dirty="0"/>
            <a:t>Behavior</a:t>
          </a:r>
          <a:endParaRPr lang="en-US" sz="2400" dirty="0"/>
        </a:p>
      </dgm:t>
    </dgm:pt>
    <dgm:pt modelId="{12DAEA2E-34D5-43FE-AA58-29FB99D9CF6F}" type="parTrans" cxnId="{FB2BA9E8-758B-42BF-82C9-7543D6FE887E}">
      <dgm:prSet/>
      <dgm:spPr/>
      <dgm:t>
        <a:bodyPr/>
        <a:lstStyle/>
        <a:p>
          <a:endParaRPr lang="en-US"/>
        </a:p>
      </dgm:t>
    </dgm:pt>
    <dgm:pt modelId="{1F2465D2-4B44-4E17-8B17-89CE281130CA}" type="sibTrans" cxnId="{FB2BA9E8-758B-42BF-82C9-7543D6FE887E}">
      <dgm:prSet>
        <dgm:style>
          <a:lnRef idx="2">
            <a:schemeClr val="accent6"/>
          </a:lnRef>
          <a:fillRef idx="1">
            <a:schemeClr val="lt1"/>
          </a:fillRef>
          <a:effectRef idx="0">
            <a:schemeClr val="accent6"/>
          </a:effectRef>
          <a:fontRef idx="minor">
            <a:schemeClr val="dk1"/>
          </a:fontRef>
        </dgm:style>
      </dgm:prSet>
      <dgm:spPr/>
      <dgm:t>
        <a:bodyPr/>
        <a:lstStyle/>
        <a:p>
          <a:endParaRPr lang="en-US"/>
        </a:p>
      </dgm:t>
    </dgm:pt>
    <dgm:pt modelId="{F4E778FA-A608-44DF-9C6F-D6A5E06FD5DF}">
      <dgm:prSet phldrT="[Text]" custT="1">
        <dgm:style>
          <a:lnRef idx="2">
            <a:schemeClr val="accent6"/>
          </a:lnRef>
          <a:fillRef idx="1">
            <a:schemeClr val="lt1"/>
          </a:fillRef>
          <a:effectRef idx="0">
            <a:schemeClr val="accent6"/>
          </a:effectRef>
          <a:fontRef idx="minor">
            <a:schemeClr val="dk1"/>
          </a:fontRef>
        </dgm:style>
      </dgm:prSet>
      <dgm:spPr/>
      <dgm:t>
        <a:bodyPr lIns="9144" tIns="73152" rIns="9144"/>
        <a:lstStyle/>
        <a:p>
          <a:r>
            <a:rPr lang="en-US" sz="2000" dirty="0"/>
            <a:t>Positive </a:t>
          </a:r>
          <a:r>
            <a:rPr lang="en-US" sz="1800" dirty="0"/>
            <a:t>Consequences</a:t>
          </a:r>
        </a:p>
      </dgm:t>
    </dgm:pt>
    <dgm:pt modelId="{878DDF3A-F6C8-4721-8ED3-4FB40037FF5A}" type="parTrans" cxnId="{9E42203C-98E6-4EC7-AE8A-8CEF31D40E40}">
      <dgm:prSet/>
      <dgm:spPr/>
      <dgm:t>
        <a:bodyPr/>
        <a:lstStyle/>
        <a:p>
          <a:endParaRPr lang="en-US"/>
        </a:p>
      </dgm:t>
    </dgm:pt>
    <dgm:pt modelId="{B19E0622-FCAE-44FD-BFAE-7DAD78AEBA70}" type="sibTrans" cxnId="{9E42203C-98E6-4EC7-AE8A-8CEF31D40E40}">
      <dgm:prSet>
        <dgm:style>
          <a:lnRef idx="2">
            <a:schemeClr val="accent6"/>
          </a:lnRef>
          <a:fillRef idx="1">
            <a:schemeClr val="lt1"/>
          </a:fillRef>
          <a:effectRef idx="0">
            <a:schemeClr val="accent6"/>
          </a:effectRef>
          <a:fontRef idx="minor">
            <a:schemeClr val="dk1"/>
          </a:fontRef>
        </dgm:style>
      </dgm:prSet>
      <dgm:spPr/>
      <dgm:t>
        <a:bodyPr/>
        <a:lstStyle/>
        <a:p>
          <a:endParaRPr lang="en-US"/>
        </a:p>
      </dgm:t>
    </dgm:pt>
    <dgm:pt modelId="{F94E6BAE-6363-4B8E-A5DF-F90FBA72FED6}">
      <dgm:prSet phldrT="[Text]" custT="1">
        <dgm:style>
          <a:lnRef idx="2">
            <a:schemeClr val="accent6"/>
          </a:lnRef>
          <a:fillRef idx="1">
            <a:schemeClr val="lt1"/>
          </a:fillRef>
          <a:effectRef idx="0">
            <a:schemeClr val="accent6"/>
          </a:effectRef>
          <a:fontRef idx="minor">
            <a:schemeClr val="dk1"/>
          </a:fontRef>
        </dgm:style>
      </dgm:prSet>
      <dgm:spPr/>
      <dgm:t>
        <a:bodyPr lIns="9144" tIns="73152" rIns="9144"/>
        <a:lstStyle/>
        <a:p>
          <a:r>
            <a:rPr lang="en-US" sz="2000" dirty="0"/>
            <a:t>Negative </a:t>
          </a:r>
          <a:r>
            <a:rPr lang="en-US" sz="1800" dirty="0"/>
            <a:t>Consequences</a:t>
          </a:r>
        </a:p>
      </dgm:t>
    </dgm:pt>
    <dgm:pt modelId="{AF741F64-D1CB-4A8F-92A3-6305E5CECCE9}" type="parTrans" cxnId="{131F7054-BF23-40D8-9DFE-9A8154179818}">
      <dgm:prSet/>
      <dgm:spPr/>
      <dgm:t>
        <a:bodyPr/>
        <a:lstStyle/>
        <a:p>
          <a:endParaRPr lang="en-US"/>
        </a:p>
      </dgm:t>
    </dgm:pt>
    <dgm:pt modelId="{620B8AA3-C47D-4708-AA25-101C1C78951F}" type="sibTrans" cxnId="{131F7054-BF23-40D8-9DFE-9A8154179818}">
      <dgm:prSet/>
      <dgm:spPr/>
      <dgm:t>
        <a:bodyPr/>
        <a:lstStyle/>
        <a:p>
          <a:endParaRPr lang="en-US"/>
        </a:p>
      </dgm:t>
    </dgm:pt>
    <dgm:pt modelId="{29000037-32F1-40B6-B61C-8ED1AB62028B}" type="pres">
      <dgm:prSet presAssocID="{F33B621E-AC89-4389-9E81-75ABA1EB9294}" presName="Name0" presStyleCnt="0">
        <dgm:presLayoutVars>
          <dgm:dir/>
          <dgm:resizeHandles val="exact"/>
        </dgm:presLayoutVars>
      </dgm:prSet>
      <dgm:spPr/>
    </dgm:pt>
    <dgm:pt modelId="{0F9BC6ED-5460-4841-A281-BCECB4820011}" type="pres">
      <dgm:prSet presAssocID="{49E8BB5F-11C4-48C6-85DE-E589471ABB9E}" presName="node" presStyleLbl="node1" presStyleIdx="0" presStyleCnt="6" custScaleX="163676" custScaleY="237215">
        <dgm:presLayoutVars>
          <dgm:bulletEnabled val="1"/>
        </dgm:presLayoutVars>
      </dgm:prSet>
      <dgm:spPr/>
    </dgm:pt>
    <dgm:pt modelId="{6FE40B83-A830-43B8-91BB-B4EF8F1841A9}" type="pres">
      <dgm:prSet presAssocID="{B97E42E4-C93E-447B-A5C2-2F42CA53DCA6}" presName="sibTrans" presStyleLbl="sibTrans2D1" presStyleIdx="0" presStyleCnt="5"/>
      <dgm:spPr/>
    </dgm:pt>
    <dgm:pt modelId="{C68E9E22-CED0-416A-876B-25C6DB79466D}" type="pres">
      <dgm:prSet presAssocID="{B97E42E4-C93E-447B-A5C2-2F42CA53DCA6}" presName="connectorText" presStyleLbl="sibTrans2D1" presStyleIdx="0" presStyleCnt="5"/>
      <dgm:spPr/>
    </dgm:pt>
    <dgm:pt modelId="{B2A16FCF-3692-438D-B122-12A76DB41195}" type="pres">
      <dgm:prSet presAssocID="{19777665-CB00-4FEC-80E3-06DDFF9D5504}" presName="node" presStyleLbl="node1" presStyleIdx="1" presStyleCnt="6" custScaleX="163676" custScaleY="237215">
        <dgm:presLayoutVars>
          <dgm:bulletEnabled val="1"/>
        </dgm:presLayoutVars>
      </dgm:prSet>
      <dgm:spPr/>
    </dgm:pt>
    <dgm:pt modelId="{975536FD-3B0D-48D2-B06B-2DEFB2B080AC}" type="pres">
      <dgm:prSet presAssocID="{7AB81EB2-28BF-478A-AFFD-698FEB241A28}" presName="sibTrans" presStyleLbl="sibTrans2D1" presStyleIdx="1" presStyleCnt="5"/>
      <dgm:spPr/>
    </dgm:pt>
    <dgm:pt modelId="{4E56EC1C-A25C-45EA-98D7-70AC97DF9B2F}" type="pres">
      <dgm:prSet presAssocID="{7AB81EB2-28BF-478A-AFFD-698FEB241A28}" presName="connectorText" presStyleLbl="sibTrans2D1" presStyleIdx="1" presStyleCnt="5"/>
      <dgm:spPr/>
    </dgm:pt>
    <dgm:pt modelId="{A8AFBC10-0736-44DD-A556-CB2A32611FB3}" type="pres">
      <dgm:prSet presAssocID="{2D2A6B09-3C4F-41AE-8C2C-BFA26C190C9D}" presName="node" presStyleLbl="node1" presStyleIdx="2" presStyleCnt="6" custScaleX="163676" custScaleY="237215">
        <dgm:presLayoutVars>
          <dgm:bulletEnabled val="1"/>
        </dgm:presLayoutVars>
      </dgm:prSet>
      <dgm:spPr/>
    </dgm:pt>
    <dgm:pt modelId="{03189860-3952-4C26-AFBC-BE2815D1024F}" type="pres">
      <dgm:prSet presAssocID="{878A38C9-2BF2-430C-B874-916766FD2720}" presName="sibTrans" presStyleLbl="sibTrans2D1" presStyleIdx="2" presStyleCnt="5"/>
      <dgm:spPr/>
    </dgm:pt>
    <dgm:pt modelId="{9184809F-D1C9-406F-BD41-A8DACEBAF2A4}" type="pres">
      <dgm:prSet presAssocID="{878A38C9-2BF2-430C-B874-916766FD2720}" presName="connectorText" presStyleLbl="sibTrans2D1" presStyleIdx="2" presStyleCnt="5"/>
      <dgm:spPr/>
    </dgm:pt>
    <dgm:pt modelId="{51DEDF2D-EC63-4EC7-AB7C-0E0C9E942226}" type="pres">
      <dgm:prSet presAssocID="{E0AB6D5D-5D16-45B5-887B-A83FA343B7F1}" presName="node" presStyleLbl="node1" presStyleIdx="3" presStyleCnt="6" custScaleX="163676" custScaleY="237215">
        <dgm:presLayoutVars>
          <dgm:bulletEnabled val="1"/>
        </dgm:presLayoutVars>
      </dgm:prSet>
      <dgm:spPr/>
    </dgm:pt>
    <dgm:pt modelId="{60FB4572-FFDB-43BD-A239-DEA8CCC6586A}" type="pres">
      <dgm:prSet presAssocID="{1F2465D2-4B44-4E17-8B17-89CE281130CA}" presName="sibTrans" presStyleLbl="sibTrans2D1" presStyleIdx="3" presStyleCnt="5"/>
      <dgm:spPr/>
    </dgm:pt>
    <dgm:pt modelId="{C3B905F0-97F8-4C77-9A2B-947154D682DE}" type="pres">
      <dgm:prSet presAssocID="{1F2465D2-4B44-4E17-8B17-89CE281130CA}" presName="connectorText" presStyleLbl="sibTrans2D1" presStyleIdx="3" presStyleCnt="5"/>
      <dgm:spPr/>
    </dgm:pt>
    <dgm:pt modelId="{07A43A47-CF82-4C37-A178-EACE6F87EA3D}" type="pres">
      <dgm:prSet presAssocID="{F4E778FA-A608-44DF-9C6F-D6A5E06FD5DF}" presName="node" presStyleLbl="node1" presStyleIdx="4" presStyleCnt="6" custScaleX="163676" custScaleY="237215">
        <dgm:presLayoutVars>
          <dgm:bulletEnabled val="1"/>
        </dgm:presLayoutVars>
      </dgm:prSet>
      <dgm:spPr/>
    </dgm:pt>
    <dgm:pt modelId="{D36015EC-67A9-45C4-BC9A-E34D1474CE29}" type="pres">
      <dgm:prSet presAssocID="{B19E0622-FCAE-44FD-BFAE-7DAD78AEBA70}" presName="sibTrans" presStyleLbl="sibTrans2D1" presStyleIdx="4" presStyleCnt="5"/>
      <dgm:spPr/>
    </dgm:pt>
    <dgm:pt modelId="{F8CB2580-5925-444F-8837-C3F724DB703D}" type="pres">
      <dgm:prSet presAssocID="{B19E0622-FCAE-44FD-BFAE-7DAD78AEBA70}" presName="connectorText" presStyleLbl="sibTrans2D1" presStyleIdx="4" presStyleCnt="5"/>
      <dgm:spPr/>
    </dgm:pt>
    <dgm:pt modelId="{977E75E1-A070-48A3-A7E8-64C8F54BB389}" type="pres">
      <dgm:prSet presAssocID="{F94E6BAE-6363-4B8E-A5DF-F90FBA72FED6}" presName="node" presStyleLbl="node1" presStyleIdx="5" presStyleCnt="6" custScaleX="163676" custScaleY="237215">
        <dgm:presLayoutVars>
          <dgm:bulletEnabled val="1"/>
        </dgm:presLayoutVars>
      </dgm:prSet>
      <dgm:spPr/>
    </dgm:pt>
  </dgm:ptLst>
  <dgm:cxnLst>
    <dgm:cxn modelId="{4AA7560C-2802-41B3-B700-1A39422DA3D3}" type="presOf" srcId="{1F2465D2-4B44-4E17-8B17-89CE281130CA}" destId="{C3B905F0-97F8-4C77-9A2B-947154D682DE}" srcOrd="1" destOrd="0" presId="urn:microsoft.com/office/officeart/2005/8/layout/process1"/>
    <dgm:cxn modelId="{53C1E921-577F-460D-A120-C4394FFD00D7}" type="presOf" srcId="{F4E778FA-A608-44DF-9C6F-D6A5E06FD5DF}" destId="{07A43A47-CF82-4C37-A178-EACE6F87EA3D}" srcOrd="0" destOrd="0" presId="urn:microsoft.com/office/officeart/2005/8/layout/process1"/>
    <dgm:cxn modelId="{CB21442E-7636-4FB1-8471-1451F9777207}" type="presOf" srcId="{E0AB6D5D-5D16-45B5-887B-A83FA343B7F1}" destId="{51DEDF2D-EC63-4EC7-AB7C-0E0C9E942226}" srcOrd="0" destOrd="0" presId="urn:microsoft.com/office/officeart/2005/8/layout/process1"/>
    <dgm:cxn modelId="{4E7AE436-EFA4-418A-8E4C-17832DA86628}" srcId="{F33B621E-AC89-4389-9E81-75ABA1EB9294}" destId="{2D2A6B09-3C4F-41AE-8C2C-BFA26C190C9D}" srcOrd="2" destOrd="0" parTransId="{60C4F66A-66A9-4199-A4E3-170AB1E5F8FD}" sibTransId="{878A38C9-2BF2-430C-B874-916766FD2720}"/>
    <dgm:cxn modelId="{9E42203C-98E6-4EC7-AE8A-8CEF31D40E40}" srcId="{F33B621E-AC89-4389-9E81-75ABA1EB9294}" destId="{F4E778FA-A608-44DF-9C6F-D6A5E06FD5DF}" srcOrd="4" destOrd="0" parTransId="{878DDF3A-F6C8-4721-8ED3-4FB40037FF5A}" sibTransId="{B19E0622-FCAE-44FD-BFAE-7DAD78AEBA70}"/>
    <dgm:cxn modelId="{2378273E-E8A3-42BD-AF25-AA355ED35585}" srcId="{F33B621E-AC89-4389-9E81-75ABA1EB9294}" destId="{19777665-CB00-4FEC-80E3-06DDFF9D5504}" srcOrd="1" destOrd="0" parTransId="{D580F8A4-0764-4CD6-8E45-50F43247DB17}" sibTransId="{7AB81EB2-28BF-478A-AFFD-698FEB241A28}"/>
    <dgm:cxn modelId="{83795251-339A-4383-82AC-AD4D4C9122F6}" type="presOf" srcId="{878A38C9-2BF2-430C-B874-916766FD2720}" destId="{03189860-3952-4C26-AFBC-BE2815D1024F}" srcOrd="0" destOrd="0" presId="urn:microsoft.com/office/officeart/2005/8/layout/process1"/>
    <dgm:cxn modelId="{CFE42A74-532E-4017-928B-273D37B1A84B}" type="presOf" srcId="{2D2A6B09-3C4F-41AE-8C2C-BFA26C190C9D}" destId="{A8AFBC10-0736-44DD-A556-CB2A32611FB3}" srcOrd="0" destOrd="0" presId="urn:microsoft.com/office/officeart/2005/8/layout/process1"/>
    <dgm:cxn modelId="{131F7054-BF23-40D8-9DFE-9A8154179818}" srcId="{F33B621E-AC89-4389-9E81-75ABA1EB9294}" destId="{F94E6BAE-6363-4B8E-A5DF-F90FBA72FED6}" srcOrd="5" destOrd="0" parTransId="{AF741F64-D1CB-4A8F-92A3-6305E5CECCE9}" sibTransId="{620B8AA3-C47D-4708-AA25-101C1C78951F}"/>
    <dgm:cxn modelId="{26F41C7E-44AF-4423-B652-5333380B00C6}" type="presOf" srcId="{F33B621E-AC89-4389-9E81-75ABA1EB9294}" destId="{29000037-32F1-40B6-B61C-8ED1AB62028B}" srcOrd="0" destOrd="0" presId="urn:microsoft.com/office/officeart/2005/8/layout/process1"/>
    <dgm:cxn modelId="{B267CA83-CD95-43F1-B6AB-D0F48371F302}" type="presOf" srcId="{F94E6BAE-6363-4B8E-A5DF-F90FBA72FED6}" destId="{977E75E1-A070-48A3-A7E8-64C8F54BB389}" srcOrd="0" destOrd="0" presId="urn:microsoft.com/office/officeart/2005/8/layout/process1"/>
    <dgm:cxn modelId="{6EF8E08B-0F46-47D3-A60B-976294E56088}" type="presOf" srcId="{19777665-CB00-4FEC-80E3-06DDFF9D5504}" destId="{B2A16FCF-3692-438D-B122-12A76DB41195}" srcOrd="0" destOrd="0" presId="urn:microsoft.com/office/officeart/2005/8/layout/process1"/>
    <dgm:cxn modelId="{F50837A2-E33D-4011-BE5F-0B0FB4A7A2AC}" type="presOf" srcId="{49E8BB5F-11C4-48C6-85DE-E589471ABB9E}" destId="{0F9BC6ED-5460-4841-A281-BCECB4820011}" srcOrd="0" destOrd="0" presId="urn:microsoft.com/office/officeart/2005/8/layout/process1"/>
    <dgm:cxn modelId="{C7DD4FA8-F498-4D52-A4A4-814F66B4A935}" type="presOf" srcId="{B19E0622-FCAE-44FD-BFAE-7DAD78AEBA70}" destId="{F8CB2580-5925-444F-8837-C3F724DB703D}" srcOrd="1" destOrd="0" presId="urn:microsoft.com/office/officeart/2005/8/layout/process1"/>
    <dgm:cxn modelId="{AB7757A8-6ED8-47FC-A191-F04FC8E24CF7}" type="presOf" srcId="{7AB81EB2-28BF-478A-AFFD-698FEB241A28}" destId="{4E56EC1C-A25C-45EA-98D7-70AC97DF9B2F}" srcOrd="1" destOrd="0" presId="urn:microsoft.com/office/officeart/2005/8/layout/process1"/>
    <dgm:cxn modelId="{F483B6A9-85DC-4572-8062-F4C76DAD4C00}" type="presOf" srcId="{B97E42E4-C93E-447B-A5C2-2F42CA53DCA6}" destId="{6FE40B83-A830-43B8-91BB-B4EF8F1841A9}" srcOrd="0" destOrd="0" presId="urn:microsoft.com/office/officeart/2005/8/layout/process1"/>
    <dgm:cxn modelId="{339E13B5-6708-4C52-947D-14DCD6A67283}" srcId="{F33B621E-AC89-4389-9E81-75ABA1EB9294}" destId="{49E8BB5F-11C4-48C6-85DE-E589471ABB9E}" srcOrd="0" destOrd="0" parTransId="{F2B15F59-F2AA-432F-B6F2-842F1256B2BF}" sibTransId="{B97E42E4-C93E-447B-A5C2-2F42CA53DCA6}"/>
    <dgm:cxn modelId="{185830C3-12A3-49B8-8773-FD14667A5DA4}" type="presOf" srcId="{B97E42E4-C93E-447B-A5C2-2F42CA53DCA6}" destId="{C68E9E22-CED0-416A-876B-25C6DB79466D}" srcOrd="1" destOrd="0" presId="urn:microsoft.com/office/officeart/2005/8/layout/process1"/>
    <dgm:cxn modelId="{67E149C4-496F-4535-8D08-1F4D4BF66E9B}" type="presOf" srcId="{1F2465D2-4B44-4E17-8B17-89CE281130CA}" destId="{60FB4572-FFDB-43BD-A239-DEA8CCC6586A}" srcOrd="0" destOrd="0" presId="urn:microsoft.com/office/officeart/2005/8/layout/process1"/>
    <dgm:cxn modelId="{903E65D3-86A2-411B-B9A1-FD8B72461AB3}" type="presOf" srcId="{B19E0622-FCAE-44FD-BFAE-7DAD78AEBA70}" destId="{D36015EC-67A9-45C4-BC9A-E34D1474CE29}" srcOrd="0" destOrd="0" presId="urn:microsoft.com/office/officeart/2005/8/layout/process1"/>
    <dgm:cxn modelId="{82D1E9DF-66E1-40A4-8C91-726B12AD5A19}" type="presOf" srcId="{878A38C9-2BF2-430C-B874-916766FD2720}" destId="{9184809F-D1C9-406F-BD41-A8DACEBAF2A4}" srcOrd="1" destOrd="0" presId="urn:microsoft.com/office/officeart/2005/8/layout/process1"/>
    <dgm:cxn modelId="{FB2BA9E8-758B-42BF-82C9-7543D6FE887E}" srcId="{F33B621E-AC89-4389-9E81-75ABA1EB9294}" destId="{E0AB6D5D-5D16-45B5-887B-A83FA343B7F1}" srcOrd="3" destOrd="0" parTransId="{12DAEA2E-34D5-43FE-AA58-29FB99D9CF6F}" sibTransId="{1F2465D2-4B44-4E17-8B17-89CE281130CA}"/>
    <dgm:cxn modelId="{89D4B2FF-2DE3-4E80-81BE-FB35644B645B}" type="presOf" srcId="{7AB81EB2-28BF-478A-AFFD-698FEB241A28}" destId="{975536FD-3B0D-48D2-B06B-2DEFB2B080AC}" srcOrd="0" destOrd="0" presId="urn:microsoft.com/office/officeart/2005/8/layout/process1"/>
    <dgm:cxn modelId="{4D283E12-6661-4A87-8656-D7E9BFDB9276}" type="presParOf" srcId="{29000037-32F1-40B6-B61C-8ED1AB62028B}" destId="{0F9BC6ED-5460-4841-A281-BCECB4820011}" srcOrd="0" destOrd="0" presId="urn:microsoft.com/office/officeart/2005/8/layout/process1"/>
    <dgm:cxn modelId="{324D59C0-8CDD-40EE-BDFC-2A64A76AFE4C}" type="presParOf" srcId="{29000037-32F1-40B6-B61C-8ED1AB62028B}" destId="{6FE40B83-A830-43B8-91BB-B4EF8F1841A9}" srcOrd="1" destOrd="0" presId="urn:microsoft.com/office/officeart/2005/8/layout/process1"/>
    <dgm:cxn modelId="{5E827F82-AD42-4E0A-9E39-AF88F39AC95A}" type="presParOf" srcId="{6FE40B83-A830-43B8-91BB-B4EF8F1841A9}" destId="{C68E9E22-CED0-416A-876B-25C6DB79466D}" srcOrd="0" destOrd="0" presId="urn:microsoft.com/office/officeart/2005/8/layout/process1"/>
    <dgm:cxn modelId="{3753AC53-AB02-4FB9-AFF6-54E0DFDED144}" type="presParOf" srcId="{29000037-32F1-40B6-B61C-8ED1AB62028B}" destId="{B2A16FCF-3692-438D-B122-12A76DB41195}" srcOrd="2" destOrd="0" presId="urn:microsoft.com/office/officeart/2005/8/layout/process1"/>
    <dgm:cxn modelId="{61CAAC3D-31E5-4133-B6C6-39DBE74DB629}" type="presParOf" srcId="{29000037-32F1-40B6-B61C-8ED1AB62028B}" destId="{975536FD-3B0D-48D2-B06B-2DEFB2B080AC}" srcOrd="3" destOrd="0" presId="urn:microsoft.com/office/officeart/2005/8/layout/process1"/>
    <dgm:cxn modelId="{2D47E3A6-F605-4064-BBB2-410918951ACB}" type="presParOf" srcId="{975536FD-3B0D-48D2-B06B-2DEFB2B080AC}" destId="{4E56EC1C-A25C-45EA-98D7-70AC97DF9B2F}" srcOrd="0" destOrd="0" presId="urn:microsoft.com/office/officeart/2005/8/layout/process1"/>
    <dgm:cxn modelId="{7A5B004E-88A0-474E-A7AB-94BE132097E9}" type="presParOf" srcId="{29000037-32F1-40B6-B61C-8ED1AB62028B}" destId="{A8AFBC10-0736-44DD-A556-CB2A32611FB3}" srcOrd="4" destOrd="0" presId="urn:microsoft.com/office/officeart/2005/8/layout/process1"/>
    <dgm:cxn modelId="{5B7151AC-61B9-45B1-B0D6-4C64E4AB6108}" type="presParOf" srcId="{29000037-32F1-40B6-B61C-8ED1AB62028B}" destId="{03189860-3952-4C26-AFBC-BE2815D1024F}" srcOrd="5" destOrd="0" presId="urn:microsoft.com/office/officeart/2005/8/layout/process1"/>
    <dgm:cxn modelId="{72FB2F0F-46EA-4A88-BF1B-6A9BD9EAC685}" type="presParOf" srcId="{03189860-3952-4C26-AFBC-BE2815D1024F}" destId="{9184809F-D1C9-406F-BD41-A8DACEBAF2A4}" srcOrd="0" destOrd="0" presId="urn:microsoft.com/office/officeart/2005/8/layout/process1"/>
    <dgm:cxn modelId="{CCA2C722-FF3E-41A7-B162-77B8D86FECAD}" type="presParOf" srcId="{29000037-32F1-40B6-B61C-8ED1AB62028B}" destId="{51DEDF2D-EC63-4EC7-AB7C-0E0C9E942226}" srcOrd="6" destOrd="0" presId="urn:microsoft.com/office/officeart/2005/8/layout/process1"/>
    <dgm:cxn modelId="{8627D279-E9D7-4B9D-825F-234EF1C609FB}" type="presParOf" srcId="{29000037-32F1-40B6-B61C-8ED1AB62028B}" destId="{60FB4572-FFDB-43BD-A239-DEA8CCC6586A}" srcOrd="7" destOrd="0" presId="urn:microsoft.com/office/officeart/2005/8/layout/process1"/>
    <dgm:cxn modelId="{D6CB57A9-717A-496F-BFDD-CDD45BF276D7}" type="presParOf" srcId="{60FB4572-FFDB-43BD-A239-DEA8CCC6586A}" destId="{C3B905F0-97F8-4C77-9A2B-947154D682DE}" srcOrd="0" destOrd="0" presId="urn:microsoft.com/office/officeart/2005/8/layout/process1"/>
    <dgm:cxn modelId="{3E7E02AD-1DC6-4682-A141-DFDBD162C035}" type="presParOf" srcId="{29000037-32F1-40B6-B61C-8ED1AB62028B}" destId="{07A43A47-CF82-4C37-A178-EACE6F87EA3D}" srcOrd="8" destOrd="0" presId="urn:microsoft.com/office/officeart/2005/8/layout/process1"/>
    <dgm:cxn modelId="{C66E1CDB-08A1-435E-88EF-1B2DCA0300A0}" type="presParOf" srcId="{29000037-32F1-40B6-B61C-8ED1AB62028B}" destId="{D36015EC-67A9-45C4-BC9A-E34D1474CE29}" srcOrd="9" destOrd="0" presId="urn:microsoft.com/office/officeart/2005/8/layout/process1"/>
    <dgm:cxn modelId="{09EB2A29-5300-4972-B507-DA76F028D90A}" type="presParOf" srcId="{D36015EC-67A9-45C4-BC9A-E34D1474CE29}" destId="{F8CB2580-5925-444F-8837-C3F724DB703D}" srcOrd="0" destOrd="0" presId="urn:microsoft.com/office/officeart/2005/8/layout/process1"/>
    <dgm:cxn modelId="{02EA78CC-5498-4FCD-8DDE-7AC15ED41010}" type="presParOf" srcId="{29000037-32F1-40B6-B61C-8ED1AB62028B}" destId="{977E75E1-A070-48A3-A7E8-64C8F54BB389}"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33B621E-AC89-4389-9E81-75ABA1EB9294}" type="doc">
      <dgm:prSet loTypeId="urn:microsoft.com/office/officeart/2005/8/layout/process1" loCatId="" qsTypeId="urn:microsoft.com/office/officeart/2005/8/quickstyle/simple3" qsCatId="simple" csTypeId="urn:microsoft.com/office/officeart/2005/8/colors/accent6_3" csCatId="accent6" phldr="1"/>
      <dgm:spPr/>
    </dgm:pt>
    <dgm:pt modelId="{49E8BB5F-11C4-48C6-85DE-E589471ABB9E}">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400" dirty="0"/>
            <a:t>Trigger</a:t>
          </a:r>
        </a:p>
      </dgm:t>
    </dgm:pt>
    <dgm:pt modelId="{F2B15F59-F2AA-432F-B6F2-842F1256B2BF}" type="parTrans" cxnId="{339E13B5-6708-4C52-947D-14DCD6A67283}">
      <dgm:prSet/>
      <dgm:spPr/>
      <dgm:t>
        <a:bodyPr/>
        <a:lstStyle/>
        <a:p>
          <a:endParaRPr lang="en-US"/>
        </a:p>
      </dgm:t>
    </dgm:pt>
    <dgm:pt modelId="{B97E42E4-C93E-447B-A5C2-2F42CA53DCA6}" type="sibTrans" cxnId="{339E13B5-6708-4C52-947D-14DCD6A67283}">
      <dgm:prSet>
        <dgm:style>
          <a:lnRef idx="2">
            <a:schemeClr val="accent6"/>
          </a:lnRef>
          <a:fillRef idx="1">
            <a:schemeClr val="lt1"/>
          </a:fillRef>
          <a:effectRef idx="0">
            <a:schemeClr val="accent6"/>
          </a:effectRef>
          <a:fontRef idx="minor">
            <a:schemeClr val="dk1"/>
          </a:fontRef>
        </dgm:style>
      </dgm:prSet>
      <dgm:spPr/>
      <dgm:t>
        <a:bodyPr/>
        <a:lstStyle/>
        <a:p>
          <a:endParaRPr lang="en-US"/>
        </a:p>
      </dgm:t>
    </dgm:pt>
    <dgm:pt modelId="{19777665-CB00-4FEC-80E3-06DDFF9D5504}">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000" dirty="0"/>
            <a:t>Thoughts</a:t>
          </a:r>
        </a:p>
      </dgm:t>
    </dgm:pt>
    <dgm:pt modelId="{D580F8A4-0764-4CD6-8E45-50F43247DB17}" type="parTrans" cxnId="{2378273E-E8A3-42BD-AF25-AA355ED35585}">
      <dgm:prSet/>
      <dgm:spPr/>
      <dgm:t>
        <a:bodyPr/>
        <a:lstStyle/>
        <a:p>
          <a:endParaRPr lang="en-US"/>
        </a:p>
      </dgm:t>
    </dgm:pt>
    <dgm:pt modelId="{7AB81EB2-28BF-478A-AFFD-698FEB241A28}" type="sibTrans" cxnId="{2378273E-E8A3-42BD-AF25-AA355ED35585}">
      <dgm:prSet>
        <dgm:style>
          <a:lnRef idx="2">
            <a:schemeClr val="accent6"/>
          </a:lnRef>
          <a:fillRef idx="1">
            <a:schemeClr val="lt1"/>
          </a:fillRef>
          <a:effectRef idx="0">
            <a:schemeClr val="accent6"/>
          </a:effectRef>
          <a:fontRef idx="minor">
            <a:schemeClr val="dk1"/>
          </a:fontRef>
        </dgm:style>
      </dgm:prSet>
      <dgm:spPr/>
      <dgm:t>
        <a:bodyPr/>
        <a:lstStyle/>
        <a:p>
          <a:endParaRPr lang="en-US"/>
        </a:p>
      </dgm:t>
    </dgm:pt>
    <dgm:pt modelId="{2D2A6B09-3C4F-41AE-8C2C-BFA26C190C9D}">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000" dirty="0"/>
            <a:t>Feelings</a:t>
          </a:r>
          <a:endParaRPr lang="en-US" sz="2400" dirty="0"/>
        </a:p>
      </dgm:t>
    </dgm:pt>
    <dgm:pt modelId="{60C4F66A-66A9-4199-A4E3-170AB1E5F8FD}" type="parTrans" cxnId="{4E7AE436-EFA4-418A-8E4C-17832DA86628}">
      <dgm:prSet/>
      <dgm:spPr/>
      <dgm:t>
        <a:bodyPr/>
        <a:lstStyle/>
        <a:p>
          <a:endParaRPr lang="en-US"/>
        </a:p>
      </dgm:t>
    </dgm:pt>
    <dgm:pt modelId="{878A38C9-2BF2-430C-B874-916766FD2720}" type="sibTrans" cxnId="{4E7AE436-EFA4-418A-8E4C-17832DA86628}">
      <dgm:prSet>
        <dgm:style>
          <a:lnRef idx="2">
            <a:schemeClr val="accent6"/>
          </a:lnRef>
          <a:fillRef idx="1">
            <a:schemeClr val="lt1"/>
          </a:fillRef>
          <a:effectRef idx="0">
            <a:schemeClr val="accent6"/>
          </a:effectRef>
          <a:fontRef idx="minor">
            <a:schemeClr val="dk1"/>
          </a:fontRef>
        </dgm:style>
      </dgm:prSet>
      <dgm:spPr/>
      <dgm:t>
        <a:bodyPr/>
        <a:lstStyle/>
        <a:p>
          <a:endParaRPr lang="en-US"/>
        </a:p>
      </dgm:t>
    </dgm:pt>
    <dgm:pt modelId="{E0AB6D5D-5D16-45B5-887B-A83FA343B7F1}">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000" dirty="0"/>
            <a:t>Behavior</a:t>
          </a:r>
          <a:endParaRPr lang="en-US" sz="2400" dirty="0"/>
        </a:p>
      </dgm:t>
    </dgm:pt>
    <dgm:pt modelId="{12DAEA2E-34D5-43FE-AA58-29FB99D9CF6F}" type="parTrans" cxnId="{FB2BA9E8-758B-42BF-82C9-7543D6FE887E}">
      <dgm:prSet/>
      <dgm:spPr/>
      <dgm:t>
        <a:bodyPr/>
        <a:lstStyle/>
        <a:p>
          <a:endParaRPr lang="en-US"/>
        </a:p>
      </dgm:t>
    </dgm:pt>
    <dgm:pt modelId="{1F2465D2-4B44-4E17-8B17-89CE281130CA}" type="sibTrans" cxnId="{FB2BA9E8-758B-42BF-82C9-7543D6FE887E}">
      <dgm:prSet>
        <dgm:style>
          <a:lnRef idx="2">
            <a:schemeClr val="accent6"/>
          </a:lnRef>
          <a:fillRef idx="1">
            <a:schemeClr val="lt1"/>
          </a:fillRef>
          <a:effectRef idx="0">
            <a:schemeClr val="accent6"/>
          </a:effectRef>
          <a:fontRef idx="minor">
            <a:schemeClr val="dk1"/>
          </a:fontRef>
        </dgm:style>
      </dgm:prSet>
      <dgm:spPr/>
      <dgm:t>
        <a:bodyPr/>
        <a:lstStyle/>
        <a:p>
          <a:endParaRPr lang="en-US"/>
        </a:p>
      </dgm:t>
    </dgm:pt>
    <dgm:pt modelId="{F4E778FA-A608-44DF-9C6F-D6A5E06FD5DF}">
      <dgm:prSet phldrT="[Text]" custT="1">
        <dgm:style>
          <a:lnRef idx="2">
            <a:schemeClr val="accent6"/>
          </a:lnRef>
          <a:fillRef idx="1">
            <a:schemeClr val="lt1"/>
          </a:fillRef>
          <a:effectRef idx="0">
            <a:schemeClr val="accent6"/>
          </a:effectRef>
          <a:fontRef idx="minor">
            <a:schemeClr val="dk1"/>
          </a:fontRef>
        </dgm:style>
      </dgm:prSet>
      <dgm:spPr/>
      <dgm:t>
        <a:bodyPr lIns="9144" tIns="73152" rIns="9144"/>
        <a:lstStyle/>
        <a:p>
          <a:r>
            <a:rPr lang="en-US" sz="2000" dirty="0"/>
            <a:t>Positive </a:t>
          </a:r>
          <a:r>
            <a:rPr lang="en-US" sz="1900" dirty="0"/>
            <a:t>Consequences</a:t>
          </a:r>
        </a:p>
      </dgm:t>
    </dgm:pt>
    <dgm:pt modelId="{878DDF3A-F6C8-4721-8ED3-4FB40037FF5A}" type="parTrans" cxnId="{9E42203C-98E6-4EC7-AE8A-8CEF31D40E40}">
      <dgm:prSet/>
      <dgm:spPr/>
      <dgm:t>
        <a:bodyPr/>
        <a:lstStyle/>
        <a:p>
          <a:endParaRPr lang="en-US"/>
        </a:p>
      </dgm:t>
    </dgm:pt>
    <dgm:pt modelId="{B19E0622-FCAE-44FD-BFAE-7DAD78AEBA70}" type="sibTrans" cxnId="{9E42203C-98E6-4EC7-AE8A-8CEF31D40E40}">
      <dgm:prSet>
        <dgm:style>
          <a:lnRef idx="2">
            <a:schemeClr val="accent6"/>
          </a:lnRef>
          <a:fillRef idx="1">
            <a:schemeClr val="lt1"/>
          </a:fillRef>
          <a:effectRef idx="0">
            <a:schemeClr val="accent6"/>
          </a:effectRef>
          <a:fontRef idx="minor">
            <a:schemeClr val="dk1"/>
          </a:fontRef>
        </dgm:style>
      </dgm:prSet>
      <dgm:spPr/>
      <dgm:t>
        <a:bodyPr/>
        <a:lstStyle/>
        <a:p>
          <a:endParaRPr lang="en-US"/>
        </a:p>
      </dgm:t>
    </dgm:pt>
    <dgm:pt modelId="{F94E6BAE-6363-4B8E-A5DF-F90FBA72FED6}">
      <dgm:prSet phldrT="[Text]" custT="1">
        <dgm:style>
          <a:lnRef idx="2">
            <a:schemeClr val="accent6"/>
          </a:lnRef>
          <a:fillRef idx="1">
            <a:schemeClr val="lt1"/>
          </a:fillRef>
          <a:effectRef idx="0">
            <a:schemeClr val="accent6"/>
          </a:effectRef>
          <a:fontRef idx="minor">
            <a:schemeClr val="dk1"/>
          </a:fontRef>
        </dgm:style>
      </dgm:prSet>
      <dgm:spPr/>
      <dgm:t>
        <a:bodyPr lIns="9144" tIns="73152" rIns="9144"/>
        <a:lstStyle/>
        <a:p>
          <a:r>
            <a:rPr lang="en-US" sz="2000" dirty="0"/>
            <a:t>Negative </a:t>
          </a:r>
          <a:r>
            <a:rPr lang="en-US" sz="1900" dirty="0"/>
            <a:t>Consequences</a:t>
          </a:r>
        </a:p>
      </dgm:t>
    </dgm:pt>
    <dgm:pt modelId="{AF741F64-D1CB-4A8F-92A3-6305E5CECCE9}" type="parTrans" cxnId="{131F7054-BF23-40D8-9DFE-9A8154179818}">
      <dgm:prSet/>
      <dgm:spPr/>
      <dgm:t>
        <a:bodyPr/>
        <a:lstStyle/>
        <a:p>
          <a:endParaRPr lang="en-US"/>
        </a:p>
      </dgm:t>
    </dgm:pt>
    <dgm:pt modelId="{620B8AA3-C47D-4708-AA25-101C1C78951F}" type="sibTrans" cxnId="{131F7054-BF23-40D8-9DFE-9A8154179818}">
      <dgm:prSet/>
      <dgm:spPr/>
      <dgm:t>
        <a:bodyPr/>
        <a:lstStyle/>
        <a:p>
          <a:endParaRPr lang="en-US"/>
        </a:p>
      </dgm:t>
    </dgm:pt>
    <dgm:pt modelId="{29000037-32F1-40B6-B61C-8ED1AB62028B}" type="pres">
      <dgm:prSet presAssocID="{F33B621E-AC89-4389-9E81-75ABA1EB9294}" presName="Name0" presStyleCnt="0">
        <dgm:presLayoutVars>
          <dgm:dir/>
          <dgm:resizeHandles val="exact"/>
        </dgm:presLayoutVars>
      </dgm:prSet>
      <dgm:spPr/>
    </dgm:pt>
    <dgm:pt modelId="{0F9BC6ED-5460-4841-A281-BCECB4820011}" type="pres">
      <dgm:prSet presAssocID="{49E8BB5F-11C4-48C6-85DE-E589471ABB9E}" presName="node" presStyleLbl="node1" presStyleIdx="0" presStyleCnt="6" custScaleX="163676" custScaleY="237215">
        <dgm:presLayoutVars>
          <dgm:bulletEnabled val="1"/>
        </dgm:presLayoutVars>
      </dgm:prSet>
      <dgm:spPr/>
    </dgm:pt>
    <dgm:pt modelId="{6FE40B83-A830-43B8-91BB-B4EF8F1841A9}" type="pres">
      <dgm:prSet presAssocID="{B97E42E4-C93E-447B-A5C2-2F42CA53DCA6}" presName="sibTrans" presStyleLbl="sibTrans2D1" presStyleIdx="0" presStyleCnt="5"/>
      <dgm:spPr/>
    </dgm:pt>
    <dgm:pt modelId="{C68E9E22-CED0-416A-876B-25C6DB79466D}" type="pres">
      <dgm:prSet presAssocID="{B97E42E4-C93E-447B-A5C2-2F42CA53DCA6}" presName="connectorText" presStyleLbl="sibTrans2D1" presStyleIdx="0" presStyleCnt="5"/>
      <dgm:spPr/>
    </dgm:pt>
    <dgm:pt modelId="{B2A16FCF-3692-438D-B122-12A76DB41195}" type="pres">
      <dgm:prSet presAssocID="{19777665-CB00-4FEC-80E3-06DDFF9D5504}" presName="node" presStyleLbl="node1" presStyleIdx="1" presStyleCnt="6" custScaleX="163676" custScaleY="237215">
        <dgm:presLayoutVars>
          <dgm:bulletEnabled val="1"/>
        </dgm:presLayoutVars>
      </dgm:prSet>
      <dgm:spPr/>
    </dgm:pt>
    <dgm:pt modelId="{975536FD-3B0D-48D2-B06B-2DEFB2B080AC}" type="pres">
      <dgm:prSet presAssocID="{7AB81EB2-28BF-478A-AFFD-698FEB241A28}" presName="sibTrans" presStyleLbl="sibTrans2D1" presStyleIdx="1" presStyleCnt="5"/>
      <dgm:spPr/>
    </dgm:pt>
    <dgm:pt modelId="{4E56EC1C-A25C-45EA-98D7-70AC97DF9B2F}" type="pres">
      <dgm:prSet presAssocID="{7AB81EB2-28BF-478A-AFFD-698FEB241A28}" presName="connectorText" presStyleLbl="sibTrans2D1" presStyleIdx="1" presStyleCnt="5"/>
      <dgm:spPr/>
    </dgm:pt>
    <dgm:pt modelId="{A8AFBC10-0736-44DD-A556-CB2A32611FB3}" type="pres">
      <dgm:prSet presAssocID="{2D2A6B09-3C4F-41AE-8C2C-BFA26C190C9D}" presName="node" presStyleLbl="node1" presStyleIdx="2" presStyleCnt="6" custScaleX="163676" custScaleY="237215">
        <dgm:presLayoutVars>
          <dgm:bulletEnabled val="1"/>
        </dgm:presLayoutVars>
      </dgm:prSet>
      <dgm:spPr/>
    </dgm:pt>
    <dgm:pt modelId="{03189860-3952-4C26-AFBC-BE2815D1024F}" type="pres">
      <dgm:prSet presAssocID="{878A38C9-2BF2-430C-B874-916766FD2720}" presName="sibTrans" presStyleLbl="sibTrans2D1" presStyleIdx="2" presStyleCnt="5"/>
      <dgm:spPr/>
    </dgm:pt>
    <dgm:pt modelId="{9184809F-D1C9-406F-BD41-A8DACEBAF2A4}" type="pres">
      <dgm:prSet presAssocID="{878A38C9-2BF2-430C-B874-916766FD2720}" presName="connectorText" presStyleLbl="sibTrans2D1" presStyleIdx="2" presStyleCnt="5"/>
      <dgm:spPr/>
    </dgm:pt>
    <dgm:pt modelId="{51DEDF2D-EC63-4EC7-AB7C-0E0C9E942226}" type="pres">
      <dgm:prSet presAssocID="{E0AB6D5D-5D16-45B5-887B-A83FA343B7F1}" presName="node" presStyleLbl="node1" presStyleIdx="3" presStyleCnt="6" custScaleX="163676" custScaleY="237215">
        <dgm:presLayoutVars>
          <dgm:bulletEnabled val="1"/>
        </dgm:presLayoutVars>
      </dgm:prSet>
      <dgm:spPr/>
    </dgm:pt>
    <dgm:pt modelId="{60FB4572-FFDB-43BD-A239-DEA8CCC6586A}" type="pres">
      <dgm:prSet presAssocID="{1F2465D2-4B44-4E17-8B17-89CE281130CA}" presName="sibTrans" presStyleLbl="sibTrans2D1" presStyleIdx="3" presStyleCnt="5"/>
      <dgm:spPr/>
    </dgm:pt>
    <dgm:pt modelId="{C3B905F0-97F8-4C77-9A2B-947154D682DE}" type="pres">
      <dgm:prSet presAssocID="{1F2465D2-4B44-4E17-8B17-89CE281130CA}" presName="connectorText" presStyleLbl="sibTrans2D1" presStyleIdx="3" presStyleCnt="5"/>
      <dgm:spPr/>
    </dgm:pt>
    <dgm:pt modelId="{07A43A47-CF82-4C37-A178-EACE6F87EA3D}" type="pres">
      <dgm:prSet presAssocID="{F4E778FA-A608-44DF-9C6F-D6A5E06FD5DF}" presName="node" presStyleLbl="node1" presStyleIdx="4" presStyleCnt="6" custScaleX="163676" custScaleY="237215">
        <dgm:presLayoutVars>
          <dgm:bulletEnabled val="1"/>
        </dgm:presLayoutVars>
      </dgm:prSet>
      <dgm:spPr/>
    </dgm:pt>
    <dgm:pt modelId="{D36015EC-67A9-45C4-BC9A-E34D1474CE29}" type="pres">
      <dgm:prSet presAssocID="{B19E0622-FCAE-44FD-BFAE-7DAD78AEBA70}" presName="sibTrans" presStyleLbl="sibTrans2D1" presStyleIdx="4" presStyleCnt="5"/>
      <dgm:spPr/>
    </dgm:pt>
    <dgm:pt modelId="{F8CB2580-5925-444F-8837-C3F724DB703D}" type="pres">
      <dgm:prSet presAssocID="{B19E0622-FCAE-44FD-BFAE-7DAD78AEBA70}" presName="connectorText" presStyleLbl="sibTrans2D1" presStyleIdx="4" presStyleCnt="5"/>
      <dgm:spPr/>
    </dgm:pt>
    <dgm:pt modelId="{977E75E1-A070-48A3-A7E8-64C8F54BB389}" type="pres">
      <dgm:prSet presAssocID="{F94E6BAE-6363-4B8E-A5DF-F90FBA72FED6}" presName="node" presStyleLbl="node1" presStyleIdx="5" presStyleCnt="6" custScaleX="163676" custScaleY="237215">
        <dgm:presLayoutVars>
          <dgm:bulletEnabled val="1"/>
        </dgm:presLayoutVars>
      </dgm:prSet>
      <dgm:spPr/>
    </dgm:pt>
  </dgm:ptLst>
  <dgm:cxnLst>
    <dgm:cxn modelId="{B0085307-2FD4-4D11-866E-6647B80260F5}" type="presOf" srcId="{19777665-CB00-4FEC-80E3-06DDFF9D5504}" destId="{B2A16FCF-3692-438D-B122-12A76DB41195}" srcOrd="0" destOrd="0" presId="urn:microsoft.com/office/officeart/2005/8/layout/process1"/>
    <dgm:cxn modelId="{CBD7B308-A72A-4A92-B1D7-63295CE8C56D}" type="presOf" srcId="{B19E0622-FCAE-44FD-BFAE-7DAD78AEBA70}" destId="{D36015EC-67A9-45C4-BC9A-E34D1474CE29}" srcOrd="0" destOrd="0" presId="urn:microsoft.com/office/officeart/2005/8/layout/process1"/>
    <dgm:cxn modelId="{AA4A1717-3CE1-42DD-AF6E-194A941FEFA8}" type="presOf" srcId="{F4E778FA-A608-44DF-9C6F-D6A5E06FD5DF}" destId="{07A43A47-CF82-4C37-A178-EACE6F87EA3D}" srcOrd="0" destOrd="0" presId="urn:microsoft.com/office/officeart/2005/8/layout/process1"/>
    <dgm:cxn modelId="{420C6630-5312-4A26-843B-69373BED65F9}" type="presOf" srcId="{878A38C9-2BF2-430C-B874-916766FD2720}" destId="{9184809F-D1C9-406F-BD41-A8DACEBAF2A4}" srcOrd="1" destOrd="0" presId="urn:microsoft.com/office/officeart/2005/8/layout/process1"/>
    <dgm:cxn modelId="{970DF530-9B71-497D-B346-DEB84B7D8F74}" type="presOf" srcId="{7AB81EB2-28BF-478A-AFFD-698FEB241A28}" destId="{975536FD-3B0D-48D2-B06B-2DEFB2B080AC}" srcOrd="0" destOrd="0" presId="urn:microsoft.com/office/officeart/2005/8/layout/process1"/>
    <dgm:cxn modelId="{4E7AE436-EFA4-418A-8E4C-17832DA86628}" srcId="{F33B621E-AC89-4389-9E81-75ABA1EB9294}" destId="{2D2A6B09-3C4F-41AE-8C2C-BFA26C190C9D}" srcOrd="2" destOrd="0" parTransId="{60C4F66A-66A9-4199-A4E3-170AB1E5F8FD}" sibTransId="{878A38C9-2BF2-430C-B874-916766FD2720}"/>
    <dgm:cxn modelId="{EB61C437-C7E8-4924-818E-BA51B3B352E6}" type="presOf" srcId="{2D2A6B09-3C4F-41AE-8C2C-BFA26C190C9D}" destId="{A8AFBC10-0736-44DD-A556-CB2A32611FB3}" srcOrd="0" destOrd="0" presId="urn:microsoft.com/office/officeart/2005/8/layout/process1"/>
    <dgm:cxn modelId="{9E42203C-98E6-4EC7-AE8A-8CEF31D40E40}" srcId="{F33B621E-AC89-4389-9E81-75ABA1EB9294}" destId="{F4E778FA-A608-44DF-9C6F-D6A5E06FD5DF}" srcOrd="4" destOrd="0" parTransId="{878DDF3A-F6C8-4721-8ED3-4FB40037FF5A}" sibTransId="{B19E0622-FCAE-44FD-BFAE-7DAD78AEBA70}"/>
    <dgm:cxn modelId="{2378273E-E8A3-42BD-AF25-AA355ED35585}" srcId="{F33B621E-AC89-4389-9E81-75ABA1EB9294}" destId="{19777665-CB00-4FEC-80E3-06DDFF9D5504}" srcOrd="1" destOrd="0" parTransId="{D580F8A4-0764-4CD6-8E45-50F43247DB17}" sibTransId="{7AB81EB2-28BF-478A-AFFD-698FEB241A28}"/>
    <dgm:cxn modelId="{CBF89F40-CF82-4BFD-86EE-6E825A223B9E}" type="presOf" srcId="{49E8BB5F-11C4-48C6-85DE-E589471ABB9E}" destId="{0F9BC6ED-5460-4841-A281-BCECB4820011}" srcOrd="0" destOrd="0" presId="urn:microsoft.com/office/officeart/2005/8/layout/process1"/>
    <dgm:cxn modelId="{511DB371-C422-42C5-B997-FFD8A88C20EA}" type="presOf" srcId="{F33B621E-AC89-4389-9E81-75ABA1EB9294}" destId="{29000037-32F1-40B6-B61C-8ED1AB62028B}" srcOrd="0" destOrd="0" presId="urn:microsoft.com/office/officeart/2005/8/layout/process1"/>
    <dgm:cxn modelId="{131F7054-BF23-40D8-9DFE-9A8154179818}" srcId="{F33B621E-AC89-4389-9E81-75ABA1EB9294}" destId="{F94E6BAE-6363-4B8E-A5DF-F90FBA72FED6}" srcOrd="5" destOrd="0" parTransId="{AF741F64-D1CB-4A8F-92A3-6305E5CECCE9}" sibTransId="{620B8AA3-C47D-4708-AA25-101C1C78951F}"/>
    <dgm:cxn modelId="{41D2157E-4A32-4765-8806-5099CC53D15F}" type="presOf" srcId="{B97E42E4-C93E-447B-A5C2-2F42CA53DCA6}" destId="{C68E9E22-CED0-416A-876B-25C6DB79466D}" srcOrd="1" destOrd="0" presId="urn:microsoft.com/office/officeart/2005/8/layout/process1"/>
    <dgm:cxn modelId="{A5829584-1535-4E47-8AA0-EE7A1CCEC6F5}" type="presOf" srcId="{F94E6BAE-6363-4B8E-A5DF-F90FBA72FED6}" destId="{977E75E1-A070-48A3-A7E8-64C8F54BB389}" srcOrd="0" destOrd="0" presId="urn:microsoft.com/office/officeart/2005/8/layout/process1"/>
    <dgm:cxn modelId="{D63662B2-BCF8-473D-96BE-70F91C2DBDA5}" type="presOf" srcId="{1F2465D2-4B44-4E17-8B17-89CE281130CA}" destId="{C3B905F0-97F8-4C77-9A2B-947154D682DE}" srcOrd="1" destOrd="0" presId="urn:microsoft.com/office/officeart/2005/8/layout/process1"/>
    <dgm:cxn modelId="{339E13B5-6708-4C52-947D-14DCD6A67283}" srcId="{F33B621E-AC89-4389-9E81-75ABA1EB9294}" destId="{49E8BB5F-11C4-48C6-85DE-E589471ABB9E}" srcOrd="0" destOrd="0" parTransId="{F2B15F59-F2AA-432F-B6F2-842F1256B2BF}" sibTransId="{B97E42E4-C93E-447B-A5C2-2F42CA53DCA6}"/>
    <dgm:cxn modelId="{BAA795B6-D602-4A0B-A23D-5EA7F64E3717}" type="presOf" srcId="{878A38C9-2BF2-430C-B874-916766FD2720}" destId="{03189860-3952-4C26-AFBC-BE2815D1024F}" srcOrd="0" destOrd="0" presId="urn:microsoft.com/office/officeart/2005/8/layout/process1"/>
    <dgm:cxn modelId="{70F875BD-3621-4C7E-8AC8-8870810F305D}" type="presOf" srcId="{B19E0622-FCAE-44FD-BFAE-7DAD78AEBA70}" destId="{F8CB2580-5925-444F-8837-C3F724DB703D}" srcOrd="1" destOrd="0" presId="urn:microsoft.com/office/officeart/2005/8/layout/process1"/>
    <dgm:cxn modelId="{4F8D22BF-782C-41AD-99EA-78AD9BA623A9}" type="presOf" srcId="{E0AB6D5D-5D16-45B5-887B-A83FA343B7F1}" destId="{51DEDF2D-EC63-4EC7-AB7C-0E0C9E942226}" srcOrd="0" destOrd="0" presId="urn:microsoft.com/office/officeart/2005/8/layout/process1"/>
    <dgm:cxn modelId="{FE5729D3-5A52-4AE8-8420-A2CE3CAE5873}" type="presOf" srcId="{B97E42E4-C93E-447B-A5C2-2F42CA53DCA6}" destId="{6FE40B83-A830-43B8-91BB-B4EF8F1841A9}" srcOrd="0" destOrd="0" presId="urn:microsoft.com/office/officeart/2005/8/layout/process1"/>
    <dgm:cxn modelId="{FB2BA9E8-758B-42BF-82C9-7543D6FE887E}" srcId="{F33B621E-AC89-4389-9E81-75ABA1EB9294}" destId="{E0AB6D5D-5D16-45B5-887B-A83FA343B7F1}" srcOrd="3" destOrd="0" parTransId="{12DAEA2E-34D5-43FE-AA58-29FB99D9CF6F}" sibTransId="{1F2465D2-4B44-4E17-8B17-89CE281130CA}"/>
    <dgm:cxn modelId="{72EDE7FA-E165-4563-B964-F70EB032C7A7}" type="presOf" srcId="{1F2465D2-4B44-4E17-8B17-89CE281130CA}" destId="{60FB4572-FFDB-43BD-A239-DEA8CCC6586A}" srcOrd="0" destOrd="0" presId="urn:microsoft.com/office/officeart/2005/8/layout/process1"/>
    <dgm:cxn modelId="{D112B8FE-1E10-4A86-A9C2-CB8945FEEB5A}" type="presOf" srcId="{7AB81EB2-28BF-478A-AFFD-698FEB241A28}" destId="{4E56EC1C-A25C-45EA-98D7-70AC97DF9B2F}" srcOrd="1" destOrd="0" presId="urn:microsoft.com/office/officeart/2005/8/layout/process1"/>
    <dgm:cxn modelId="{48D64DAD-4816-4EB6-B9B9-C72298B0C16C}" type="presParOf" srcId="{29000037-32F1-40B6-B61C-8ED1AB62028B}" destId="{0F9BC6ED-5460-4841-A281-BCECB4820011}" srcOrd="0" destOrd="0" presId="urn:microsoft.com/office/officeart/2005/8/layout/process1"/>
    <dgm:cxn modelId="{C74BC8FF-3ABB-41AD-B7BE-3784786C7831}" type="presParOf" srcId="{29000037-32F1-40B6-B61C-8ED1AB62028B}" destId="{6FE40B83-A830-43B8-91BB-B4EF8F1841A9}" srcOrd="1" destOrd="0" presId="urn:microsoft.com/office/officeart/2005/8/layout/process1"/>
    <dgm:cxn modelId="{5DE3AFE3-9D6E-4444-AF12-8333CDE43730}" type="presParOf" srcId="{6FE40B83-A830-43B8-91BB-B4EF8F1841A9}" destId="{C68E9E22-CED0-416A-876B-25C6DB79466D}" srcOrd="0" destOrd="0" presId="urn:microsoft.com/office/officeart/2005/8/layout/process1"/>
    <dgm:cxn modelId="{C050BA94-2408-41B9-A49D-F752F3FC9126}" type="presParOf" srcId="{29000037-32F1-40B6-B61C-8ED1AB62028B}" destId="{B2A16FCF-3692-438D-B122-12A76DB41195}" srcOrd="2" destOrd="0" presId="urn:microsoft.com/office/officeart/2005/8/layout/process1"/>
    <dgm:cxn modelId="{3273F8FF-8A2A-4041-96ED-72F097CE5905}" type="presParOf" srcId="{29000037-32F1-40B6-B61C-8ED1AB62028B}" destId="{975536FD-3B0D-48D2-B06B-2DEFB2B080AC}" srcOrd="3" destOrd="0" presId="urn:microsoft.com/office/officeart/2005/8/layout/process1"/>
    <dgm:cxn modelId="{EF26AD6A-DB43-4F11-9315-150F472F50B4}" type="presParOf" srcId="{975536FD-3B0D-48D2-B06B-2DEFB2B080AC}" destId="{4E56EC1C-A25C-45EA-98D7-70AC97DF9B2F}" srcOrd="0" destOrd="0" presId="urn:microsoft.com/office/officeart/2005/8/layout/process1"/>
    <dgm:cxn modelId="{49BBD9DD-FDA1-4580-A2D0-78F2034C71CA}" type="presParOf" srcId="{29000037-32F1-40B6-B61C-8ED1AB62028B}" destId="{A8AFBC10-0736-44DD-A556-CB2A32611FB3}" srcOrd="4" destOrd="0" presId="urn:microsoft.com/office/officeart/2005/8/layout/process1"/>
    <dgm:cxn modelId="{996C1E1C-12EF-4D02-B14B-0A5B85AAA3B2}" type="presParOf" srcId="{29000037-32F1-40B6-B61C-8ED1AB62028B}" destId="{03189860-3952-4C26-AFBC-BE2815D1024F}" srcOrd="5" destOrd="0" presId="urn:microsoft.com/office/officeart/2005/8/layout/process1"/>
    <dgm:cxn modelId="{B7F85C81-511F-4AB6-BAFB-A4E051A3A3DC}" type="presParOf" srcId="{03189860-3952-4C26-AFBC-BE2815D1024F}" destId="{9184809F-D1C9-406F-BD41-A8DACEBAF2A4}" srcOrd="0" destOrd="0" presId="urn:microsoft.com/office/officeart/2005/8/layout/process1"/>
    <dgm:cxn modelId="{F597C4EB-D1AB-4E4E-A425-BFD6674E24FB}" type="presParOf" srcId="{29000037-32F1-40B6-B61C-8ED1AB62028B}" destId="{51DEDF2D-EC63-4EC7-AB7C-0E0C9E942226}" srcOrd="6" destOrd="0" presId="urn:microsoft.com/office/officeart/2005/8/layout/process1"/>
    <dgm:cxn modelId="{59CFB840-6B77-4C07-9D52-0E59CC1F06CC}" type="presParOf" srcId="{29000037-32F1-40B6-B61C-8ED1AB62028B}" destId="{60FB4572-FFDB-43BD-A239-DEA8CCC6586A}" srcOrd="7" destOrd="0" presId="urn:microsoft.com/office/officeart/2005/8/layout/process1"/>
    <dgm:cxn modelId="{23CE5D7E-38D5-4734-A3D4-4BC366AA904A}" type="presParOf" srcId="{60FB4572-FFDB-43BD-A239-DEA8CCC6586A}" destId="{C3B905F0-97F8-4C77-9A2B-947154D682DE}" srcOrd="0" destOrd="0" presId="urn:microsoft.com/office/officeart/2005/8/layout/process1"/>
    <dgm:cxn modelId="{E08BD624-FE38-4AD5-9DDB-45FFEEB37FBA}" type="presParOf" srcId="{29000037-32F1-40B6-B61C-8ED1AB62028B}" destId="{07A43A47-CF82-4C37-A178-EACE6F87EA3D}" srcOrd="8" destOrd="0" presId="urn:microsoft.com/office/officeart/2005/8/layout/process1"/>
    <dgm:cxn modelId="{DC1805DC-17FA-4826-A591-CBB9B63F13E2}" type="presParOf" srcId="{29000037-32F1-40B6-B61C-8ED1AB62028B}" destId="{D36015EC-67A9-45C4-BC9A-E34D1474CE29}" srcOrd="9" destOrd="0" presId="urn:microsoft.com/office/officeart/2005/8/layout/process1"/>
    <dgm:cxn modelId="{9265D686-CC03-484F-8B78-3E690DC84153}" type="presParOf" srcId="{D36015EC-67A9-45C4-BC9A-E34D1474CE29}" destId="{F8CB2580-5925-444F-8837-C3F724DB703D}" srcOrd="0" destOrd="0" presId="urn:microsoft.com/office/officeart/2005/8/layout/process1"/>
    <dgm:cxn modelId="{31208E49-A4AD-42D1-9629-AFABFD35BE15}" type="presParOf" srcId="{29000037-32F1-40B6-B61C-8ED1AB62028B}" destId="{977E75E1-A070-48A3-A7E8-64C8F54BB389}"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F1E81DE-408E-4C2A-9506-D71D79D35122}" type="doc">
      <dgm:prSet loTypeId="urn:microsoft.com/office/officeart/2005/8/layout/vList2" loCatId="list" qsTypeId="urn:microsoft.com/office/officeart/2005/8/quickstyle/simple1" qsCatId="simple" csTypeId="urn:microsoft.com/office/officeart/2005/8/colors/accent4_1" csCatId="accent4" phldr="1"/>
      <dgm:spPr/>
      <dgm:t>
        <a:bodyPr/>
        <a:lstStyle/>
        <a:p>
          <a:endParaRPr lang="en-US"/>
        </a:p>
      </dgm:t>
    </dgm:pt>
    <dgm:pt modelId="{41A86F91-DFFA-4CE0-973B-62D5D211C560}">
      <dgm:prSet/>
      <dgm:spPr/>
      <dgm:t>
        <a:bodyPr/>
        <a:lstStyle/>
        <a:p>
          <a:pPr rtl="0"/>
          <a:r>
            <a:rPr lang="en-US" dirty="0"/>
            <a:t>Some conclusions…</a:t>
          </a:r>
        </a:p>
      </dgm:t>
    </dgm:pt>
    <dgm:pt modelId="{2DFE07A1-F6B7-4593-95C6-E0EE63FEA974}" type="parTrans" cxnId="{688D7BF3-FCCD-41EF-B0AD-436C3FA78DC9}">
      <dgm:prSet/>
      <dgm:spPr/>
      <dgm:t>
        <a:bodyPr/>
        <a:lstStyle/>
        <a:p>
          <a:endParaRPr lang="en-US"/>
        </a:p>
      </dgm:t>
    </dgm:pt>
    <dgm:pt modelId="{3E7AA48E-64D4-48A4-85A0-0969FB7B0044}" type="sibTrans" cxnId="{688D7BF3-FCCD-41EF-B0AD-436C3FA78DC9}">
      <dgm:prSet/>
      <dgm:spPr/>
      <dgm:t>
        <a:bodyPr/>
        <a:lstStyle/>
        <a:p>
          <a:endParaRPr lang="en-US"/>
        </a:p>
      </dgm:t>
    </dgm:pt>
    <dgm:pt modelId="{1E6619D9-CEAF-4138-B5DB-3E9D2DF538B0}">
      <dgm:prSet/>
      <dgm:spPr/>
      <dgm:t>
        <a:bodyPr/>
        <a:lstStyle/>
        <a:p>
          <a:pPr rtl="0"/>
          <a:r>
            <a:rPr lang="en-US" dirty="0"/>
            <a:t>What are the clinical strategies involved in CBT? </a:t>
          </a:r>
          <a:r>
            <a:rPr lang="en-US" dirty="0">
              <a:noFill/>
            </a:rPr>
            <a:t>_	__________________</a:t>
          </a:r>
        </a:p>
      </dgm:t>
    </dgm:pt>
    <dgm:pt modelId="{EB582FE1-F6F3-4207-8F7E-5DCD7C8F7675}" type="sibTrans" cxnId="{2D935F0D-D193-4B26-96F4-BD8A2664538F}">
      <dgm:prSet/>
      <dgm:spPr/>
      <dgm:t>
        <a:bodyPr/>
        <a:lstStyle/>
        <a:p>
          <a:endParaRPr lang="en-US"/>
        </a:p>
      </dgm:t>
    </dgm:pt>
    <dgm:pt modelId="{1A005253-7A8F-4150-BCC4-D4BD7346660D}" type="parTrans" cxnId="{2D935F0D-D193-4B26-96F4-BD8A2664538F}">
      <dgm:prSet/>
      <dgm:spPr/>
      <dgm:t>
        <a:bodyPr/>
        <a:lstStyle/>
        <a:p>
          <a:endParaRPr lang="en-US"/>
        </a:p>
      </dgm:t>
    </dgm:pt>
    <dgm:pt modelId="{DA1C2BC0-48FD-43C8-B347-1C8A5F79DD22}">
      <dgm:prSet/>
      <dgm:spPr/>
      <dgm:t>
        <a:bodyPr/>
        <a:lstStyle/>
        <a:p>
          <a:pPr rtl="0"/>
          <a:r>
            <a:rPr lang="en-US" dirty="0"/>
            <a:t>What is CBT and its assumptions?</a:t>
          </a:r>
        </a:p>
      </dgm:t>
    </dgm:pt>
    <dgm:pt modelId="{0C31CF68-BA63-474C-A365-BFFDFDB510EC}" type="sibTrans" cxnId="{5110B270-A7B6-4ABC-98C5-953281D5FFB1}">
      <dgm:prSet/>
      <dgm:spPr/>
      <dgm:t>
        <a:bodyPr/>
        <a:lstStyle/>
        <a:p>
          <a:endParaRPr lang="en-US"/>
        </a:p>
      </dgm:t>
    </dgm:pt>
    <dgm:pt modelId="{22B5CED9-0497-4BD1-AF4A-B4BD5D9D21E9}" type="parTrans" cxnId="{5110B270-A7B6-4ABC-98C5-953281D5FFB1}">
      <dgm:prSet/>
      <dgm:spPr/>
      <dgm:t>
        <a:bodyPr/>
        <a:lstStyle/>
        <a:p>
          <a:endParaRPr lang="en-US"/>
        </a:p>
      </dgm:t>
    </dgm:pt>
    <dgm:pt modelId="{DD6BCB21-5FE2-4869-8EB7-55F994A8757D}">
      <dgm:prSet>
        <dgm:style>
          <a:lnRef idx="1">
            <a:schemeClr val="accent4"/>
          </a:lnRef>
          <a:fillRef idx="3">
            <a:schemeClr val="accent4"/>
          </a:fillRef>
          <a:effectRef idx="2">
            <a:schemeClr val="accent4"/>
          </a:effectRef>
          <a:fontRef idx="minor">
            <a:schemeClr val="lt1"/>
          </a:fontRef>
        </dgm:style>
      </dgm:prSet>
      <dgm:spPr/>
      <dgm:t>
        <a:bodyPr/>
        <a:lstStyle/>
        <a:p>
          <a:pPr rtl="0"/>
          <a:r>
            <a:rPr lang="en-US" dirty="0">
              <a:solidFill>
                <a:schemeClr val="bg1"/>
              </a:solidFill>
            </a:rPr>
            <a:t>How effective is CBT as an intervention for SUD?</a:t>
          </a:r>
        </a:p>
      </dgm:t>
    </dgm:pt>
    <dgm:pt modelId="{3ACC46FB-24C9-4C24-990F-D0D0990CAC82}" type="sibTrans" cxnId="{34228095-213F-4CFF-B61D-74BC11230206}">
      <dgm:prSet/>
      <dgm:spPr/>
      <dgm:t>
        <a:bodyPr/>
        <a:lstStyle/>
        <a:p>
          <a:endParaRPr lang="en-US"/>
        </a:p>
      </dgm:t>
    </dgm:pt>
    <dgm:pt modelId="{81D7A73D-26E6-4FDC-A0BB-748E5B574C58}" type="parTrans" cxnId="{34228095-213F-4CFF-B61D-74BC11230206}">
      <dgm:prSet/>
      <dgm:spPr/>
      <dgm:t>
        <a:bodyPr/>
        <a:lstStyle/>
        <a:p>
          <a:endParaRPr lang="en-US"/>
        </a:p>
      </dgm:t>
    </dgm:pt>
    <dgm:pt modelId="{C25D25E9-4B64-434E-8C2E-CB914C822D03}">
      <dgm:prSet/>
      <dgm:spPr/>
      <dgm:t>
        <a:bodyPr/>
        <a:lstStyle/>
        <a:p>
          <a:pPr rtl="0"/>
          <a:r>
            <a:rPr lang="en-US" dirty="0"/>
            <a:t>Does it work the way we think it does?</a:t>
          </a:r>
        </a:p>
      </dgm:t>
    </dgm:pt>
    <dgm:pt modelId="{BB5CFBF9-CE74-4ED7-A366-96BCCE9F8756}" type="sibTrans" cxnId="{A5C2558C-E999-4450-9897-D594607CE382}">
      <dgm:prSet/>
      <dgm:spPr/>
      <dgm:t>
        <a:bodyPr/>
        <a:lstStyle/>
        <a:p>
          <a:endParaRPr lang="en-US"/>
        </a:p>
      </dgm:t>
    </dgm:pt>
    <dgm:pt modelId="{C110ABD3-282E-4317-9719-7F0082712D90}" type="parTrans" cxnId="{A5C2558C-E999-4450-9897-D594607CE382}">
      <dgm:prSet/>
      <dgm:spPr/>
      <dgm:t>
        <a:bodyPr/>
        <a:lstStyle/>
        <a:p>
          <a:endParaRPr lang="en-US"/>
        </a:p>
      </dgm:t>
    </dgm:pt>
    <dgm:pt modelId="{2FF0DEC9-B02A-4380-AF8C-4A0103857184}" type="pres">
      <dgm:prSet presAssocID="{CF1E81DE-408E-4C2A-9506-D71D79D35122}" presName="linear" presStyleCnt="0">
        <dgm:presLayoutVars>
          <dgm:animLvl val="lvl"/>
          <dgm:resizeHandles val="exact"/>
        </dgm:presLayoutVars>
      </dgm:prSet>
      <dgm:spPr/>
    </dgm:pt>
    <dgm:pt modelId="{F5630A76-4194-419F-8D17-FCF232DD92B6}" type="pres">
      <dgm:prSet presAssocID="{DA1C2BC0-48FD-43C8-B347-1C8A5F79DD22}" presName="parentText" presStyleLbl="node1" presStyleIdx="0" presStyleCnt="5">
        <dgm:presLayoutVars>
          <dgm:chMax val="0"/>
          <dgm:bulletEnabled val="1"/>
        </dgm:presLayoutVars>
      </dgm:prSet>
      <dgm:spPr/>
    </dgm:pt>
    <dgm:pt modelId="{7B8F3E10-DC0E-4DC4-BF7F-1C62AFA912D9}" type="pres">
      <dgm:prSet presAssocID="{0C31CF68-BA63-474C-A365-BFFDFDB510EC}" presName="spacer" presStyleCnt="0"/>
      <dgm:spPr/>
    </dgm:pt>
    <dgm:pt modelId="{DE7DFC40-CD27-4E69-B16E-5749DF4A3F89}" type="pres">
      <dgm:prSet presAssocID="{1E6619D9-CEAF-4138-B5DB-3E9D2DF538B0}" presName="parentText" presStyleLbl="node1" presStyleIdx="1" presStyleCnt="5">
        <dgm:presLayoutVars>
          <dgm:chMax val="0"/>
          <dgm:bulletEnabled val="1"/>
        </dgm:presLayoutVars>
      </dgm:prSet>
      <dgm:spPr/>
    </dgm:pt>
    <dgm:pt modelId="{8B9B198B-8B75-4FD9-B85C-2E0552A8D5F4}" type="pres">
      <dgm:prSet presAssocID="{EB582FE1-F6F3-4207-8F7E-5DCD7C8F7675}" presName="spacer" presStyleCnt="0"/>
      <dgm:spPr/>
    </dgm:pt>
    <dgm:pt modelId="{023D3E85-B909-4B2B-BAD0-8923E929F209}" type="pres">
      <dgm:prSet presAssocID="{DD6BCB21-5FE2-4869-8EB7-55F994A8757D}" presName="parentText" presStyleLbl="node1" presStyleIdx="2" presStyleCnt="5">
        <dgm:presLayoutVars>
          <dgm:chMax val="0"/>
          <dgm:bulletEnabled val="1"/>
        </dgm:presLayoutVars>
      </dgm:prSet>
      <dgm:spPr/>
    </dgm:pt>
    <dgm:pt modelId="{A07BD2BC-8A5A-41F2-AA33-CAF0557632A3}" type="pres">
      <dgm:prSet presAssocID="{3ACC46FB-24C9-4C24-990F-D0D0990CAC82}" presName="spacer" presStyleCnt="0"/>
      <dgm:spPr/>
    </dgm:pt>
    <dgm:pt modelId="{3A43AA42-D800-40A0-8170-AA76209338AF}" type="pres">
      <dgm:prSet presAssocID="{C25D25E9-4B64-434E-8C2E-CB914C822D03}" presName="parentText" presStyleLbl="node1" presStyleIdx="3" presStyleCnt="5">
        <dgm:presLayoutVars>
          <dgm:chMax val="0"/>
          <dgm:bulletEnabled val="1"/>
        </dgm:presLayoutVars>
      </dgm:prSet>
      <dgm:spPr/>
    </dgm:pt>
    <dgm:pt modelId="{F7709C9F-2D22-447D-82EF-7BF6A0A27867}" type="pres">
      <dgm:prSet presAssocID="{BB5CFBF9-CE74-4ED7-A366-96BCCE9F8756}" presName="spacer" presStyleCnt="0"/>
      <dgm:spPr/>
    </dgm:pt>
    <dgm:pt modelId="{148DD135-6544-4EE4-BCFB-B10F750226BB}" type="pres">
      <dgm:prSet presAssocID="{41A86F91-DFFA-4CE0-973B-62D5D211C560}" presName="parentText" presStyleLbl="node1" presStyleIdx="4" presStyleCnt="5">
        <dgm:presLayoutVars>
          <dgm:chMax val="0"/>
          <dgm:bulletEnabled val="1"/>
        </dgm:presLayoutVars>
      </dgm:prSet>
      <dgm:spPr/>
    </dgm:pt>
  </dgm:ptLst>
  <dgm:cxnLst>
    <dgm:cxn modelId="{2D935F0D-D193-4B26-96F4-BD8A2664538F}" srcId="{CF1E81DE-408E-4C2A-9506-D71D79D35122}" destId="{1E6619D9-CEAF-4138-B5DB-3E9D2DF538B0}" srcOrd="1" destOrd="0" parTransId="{1A005253-7A8F-4150-BCC4-D4BD7346660D}" sibTransId="{EB582FE1-F6F3-4207-8F7E-5DCD7C8F7675}"/>
    <dgm:cxn modelId="{B760E34F-B9D8-4EF9-9B65-974865ADC330}" type="presOf" srcId="{DD6BCB21-5FE2-4869-8EB7-55F994A8757D}" destId="{023D3E85-B909-4B2B-BAD0-8923E929F209}" srcOrd="0" destOrd="0" presId="urn:microsoft.com/office/officeart/2005/8/layout/vList2"/>
    <dgm:cxn modelId="{5110B270-A7B6-4ABC-98C5-953281D5FFB1}" srcId="{CF1E81DE-408E-4C2A-9506-D71D79D35122}" destId="{DA1C2BC0-48FD-43C8-B347-1C8A5F79DD22}" srcOrd="0" destOrd="0" parTransId="{22B5CED9-0497-4BD1-AF4A-B4BD5D9D21E9}" sibTransId="{0C31CF68-BA63-474C-A365-BFFDFDB510EC}"/>
    <dgm:cxn modelId="{A5C2558C-E999-4450-9897-D594607CE382}" srcId="{CF1E81DE-408E-4C2A-9506-D71D79D35122}" destId="{C25D25E9-4B64-434E-8C2E-CB914C822D03}" srcOrd="3" destOrd="0" parTransId="{C110ABD3-282E-4317-9719-7F0082712D90}" sibTransId="{BB5CFBF9-CE74-4ED7-A366-96BCCE9F8756}"/>
    <dgm:cxn modelId="{34228095-213F-4CFF-B61D-74BC11230206}" srcId="{CF1E81DE-408E-4C2A-9506-D71D79D35122}" destId="{DD6BCB21-5FE2-4869-8EB7-55F994A8757D}" srcOrd="2" destOrd="0" parTransId="{81D7A73D-26E6-4FDC-A0BB-748E5B574C58}" sibTransId="{3ACC46FB-24C9-4C24-990F-D0D0990CAC82}"/>
    <dgm:cxn modelId="{02D2AAAD-EEF6-41FB-AD97-98C2EC170F79}" type="presOf" srcId="{41A86F91-DFFA-4CE0-973B-62D5D211C560}" destId="{148DD135-6544-4EE4-BCFB-B10F750226BB}" srcOrd="0" destOrd="0" presId="urn:microsoft.com/office/officeart/2005/8/layout/vList2"/>
    <dgm:cxn modelId="{50D7FEB8-D17D-4BEE-937F-405E26A40541}" type="presOf" srcId="{CF1E81DE-408E-4C2A-9506-D71D79D35122}" destId="{2FF0DEC9-B02A-4380-AF8C-4A0103857184}" srcOrd="0" destOrd="0" presId="urn:microsoft.com/office/officeart/2005/8/layout/vList2"/>
    <dgm:cxn modelId="{3055B1CD-9C99-4188-B0D1-AAAFC08D2555}" type="presOf" srcId="{DA1C2BC0-48FD-43C8-B347-1C8A5F79DD22}" destId="{F5630A76-4194-419F-8D17-FCF232DD92B6}" srcOrd="0" destOrd="0" presId="urn:microsoft.com/office/officeart/2005/8/layout/vList2"/>
    <dgm:cxn modelId="{610F86E8-96B1-478D-9E09-523380413206}" type="presOf" srcId="{C25D25E9-4B64-434E-8C2E-CB914C822D03}" destId="{3A43AA42-D800-40A0-8170-AA76209338AF}" srcOrd="0" destOrd="0" presId="urn:microsoft.com/office/officeart/2005/8/layout/vList2"/>
    <dgm:cxn modelId="{DBD6C8F0-F1BC-41DC-BBFB-FC2A3891F127}" type="presOf" srcId="{1E6619D9-CEAF-4138-B5DB-3E9D2DF538B0}" destId="{DE7DFC40-CD27-4E69-B16E-5749DF4A3F89}" srcOrd="0" destOrd="0" presId="urn:microsoft.com/office/officeart/2005/8/layout/vList2"/>
    <dgm:cxn modelId="{688D7BF3-FCCD-41EF-B0AD-436C3FA78DC9}" srcId="{CF1E81DE-408E-4C2A-9506-D71D79D35122}" destId="{41A86F91-DFFA-4CE0-973B-62D5D211C560}" srcOrd="4" destOrd="0" parTransId="{2DFE07A1-F6B7-4593-95C6-E0EE63FEA974}" sibTransId="{3E7AA48E-64D4-48A4-85A0-0969FB7B0044}"/>
    <dgm:cxn modelId="{4E83BDB1-907A-4EDB-979B-CE47671CDB71}" type="presParOf" srcId="{2FF0DEC9-B02A-4380-AF8C-4A0103857184}" destId="{F5630A76-4194-419F-8D17-FCF232DD92B6}" srcOrd="0" destOrd="0" presId="urn:microsoft.com/office/officeart/2005/8/layout/vList2"/>
    <dgm:cxn modelId="{232EBD0A-7E90-4F37-97D1-AC25C0D33539}" type="presParOf" srcId="{2FF0DEC9-B02A-4380-AF8C-4A0103857184}" destId="{7B8F3E10-DC0E-4DC4-BF7F-1C62AFA912D9}" srcOrd="1" destOrd="0" presId="urn:microsoft.com/office/officeart/2005/8/layout/vList2"/>
    <dgm:cxn modelId="{53EF479D-52DE-4735-813D-101F74863824}" type="presParOf" srcId="{2FF0DEC9-B02A-4380-AF8C-4A0103857184}" destId="{DE7DFC40-CD27-4E69-B16E-5749DF4A3F89}" srcOrd="2" destOrd="0" presId="urn:microsoft.com/office/officeart/2005/8/layout/vList2"/>
    <dgm:cxn modelId="{F5320AAB-61DF-4326-935D-558440DB16B1}" type="presParOf" srcId="{2FF0DEC9-B02A-4380-AF8C-4A0103857184}" destId="{8B9B198B-8B75-4FD9-B85C-2E0552A8D5F4}" srcOrd="3" destOrd="0" presId="urn:microsoft.com/office/officeart/2005/8/layout/vList2"/>
    <dgm:cxn modelId="{96C1B7E2-51DA-40D2-B787-BB3C0F8117FB}" type="presParOf" srcId="{2FF0DEC9-B02A-4380-AF8C-4A0103857184}" destId="{023D3E85-B909-4B2B-BAD0-8923E929F209}" srcOrd="4" destOrd="0" presId="urn:microsoft.com/office/officeart/2005/8/layout/vList2"/>
    <dgm:cxn modelId="{3E3FB33C-8202-4DCC-8C0B-0BC7297F2D2D}" type="presParOf" srcId="{2FF0DEC9-B02A-4380-AF8C-4A0103857184}" destId="{A07BD2BC-8A5A-41F2-AA33-CAF0557632A3}" srcOrd="5" destOrd="0" presId="urn:microsoft.com/office/officeart/2005/8/layout/vList2"/>
    <dgm:cxn modelId="{EFF79983-0914-47B3-879C-F8F6DB2A94AF}" type="presParOf" srcId="{2FF0DEC9-B02A-4380-AF8C-4A0103857184}" destId="{3A43AA42-D800-40A0-8170-AA76209338AF}" srcOrd="6" destOrd="0" presId="urn:microsoft.com/office/officeart/2005/8/layout/vList2"/>
    <dgm:cxn modelId="{975817B3-C083-4EDE-BE7D-69A70833B29C}" type="presParOf" srcId="{2FF0DEC9-B02A-4380-AF8C-4A0103857184}" destId="{F7709C9F-2D22-447D-82EF-7BF6A0A27867}" srcOrd="7" destOrd="0" presId="urn:microsoft.com/office/officeart/2005/8/layout/vList2"/>
    <dgm:cxn modelId="{AA2FA829-BBE1-4699-94BA-9CBECA80B20E}" type="presParOf" srcId="{2FF0DEC9-B02A-4380-AF8C-4A0103857184}" destId="{148DD135-6544-4EE4-BCFB-B10F750226B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5047174-96AD-4748-BD5D-0ECC75CF9ACA}"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A92BEF4-39E4-40D7-AC13-47693E0B9C7F}">
      <dgm:prSet/>
      <dgm:spPr/>
      <dgm:t>
        <a:bodyPr/>
        <a:lstStyle/>
        <a:p>
          <a:pPr rtl="0"/>
          <a:r>
            <a:rPr lang="en-US" dirty="0"/>
            <a:t>Main Treatment Effect</a:t>
          </a:r>
        </a:p>
      </dgm:t>
    </dgm:pt>
    <dgm:pt modelId="{F74576E9-C3E9-4218-A101-0A0FED2D18D2}" type="parTrans" cxnId="{33E7D04C-13B3-41D8-8005-7B4647FC3AB3}">
      <dgm:prSet/>
      <dgm:spPr/>
      <dgm:t>
        <a:bodyPr/>
        <a:lstStyle/>
        <a:p>
          <a:endParaRPr lang="en-US"/>
        </a:p>
      </dgm:t>
    </dgm:pt>
    <dgm:pt modelId="{10AB7DF5-77B1-4375-A887-3C803DDC41AB}" type="sibTrans" cxnId="{33E7D04C-13B3-41D8-8005-7B4647FC3AB3}">
      <dgm:prSet/>
      <dgm:spPr/>
      <dgm:t>
        <a:bodyPr/>
        <a:lstStyle/>
        <a:p>
          <a:endParaRPr lang="en-US"/>
        </a:p>
      </dgm:t>
    </dgm:pt>
    <dgm:pt modelId="{15AFCBDD-562C-41B7-9169-F5A46E4F5A98}">
      <dgm:prSet/>
      <dgm:spPr/>
      <dgm:t>
        <a:bodyPr tIns="91440"/>
        <a:lstStyle/>
        <a:p>
          <a:pPr rtl="0">
            <a:spcBef>
              <a:spcPts val="200"/>
            </a:spcBef>
          </a:pPr>
          <a:r>
            <a:rPr lang="en-US" dirty="0"/>
            <a:t>Small but statistically significant treatment effect 	(g = 0.154, p &lt; .005) </a:t>
          </a:r>
        </a:p>
      </dgm:t>
    </dgm:pt>
    <dgm:pt modelId="{61FF8817-E037-410E-B15C-F14A391E9904}" type="parTrans" cxnId="{2F5CF01B-0BFB-49C6-8395-3BADA626AF7B}">
      <dgm:prSet/>
      <dgm:spPr/>
      <dgm:t>
        <a:bodyPr/>
        <a:lstStyle/>
        <a:p>
          <a:endParaRPr lang="en-US"/>
        </a:p>
      </dgm:t>
    </dgm:pt>
    <dgm:pt modelId="{A89AB7E6-3DDD-4538-B5A1-49D378D223A0}" type="sibTrans" cxnId="{2F5CF01B-0BFB-49C6-8395-3BADA626AF7B}">
      <dgm:prSet/>
      <dgm:spPr/>
      <dgm:t>
        <a:bodyPr/>
        <a:lstStyle/>
        <a:p>
          <a:endParaRPr lang="en-US"/>
        </a:p>
      </dgm:t>
    </dgm:pt>
    <dgm:pt modelId="{F7167B21-4DDC-4B10-B4C6-65908A81CA82}">
      <dgm:prSet/>
      <dgm:spPr/>
      <dgm:t>
        <a:bodyPr tIns="91440"/>
        <a:lstStyle/>
        <a:p>
          <a:pPr rtl="0">
            <a:spcBef>
              <a:spcPts val="200"/>
            </a:spcBef>
          </a:pPr>
          <a:r>
            <a:rPr lang="en-US" dirty="0"/>
            <a:t>Effects diminished over time:		6- to 9-months 	(g = 0.115, p &lt; .005)</a:t>
          </a:r>
          <a:br>
            <a:rPr lang="en-US" dirty="0"/>
          </a:br>
          <a:r>
            <a:rPr lang="en-US" dirty="0"/>
            <a:t>					12 months 	(g = 0.096, p &lt; .05)</a:t>
          </a:r>
          <a:br>
            <a:rPr lang="en-US" dirty="0"/>
          </a:br>
          <a:endParaRPr lang="en-US" dirty="0"/>
        </a:p>
      </dgm:t>
    </dgm:pt>
    <dgm:pt modelId="{2C4459C6-BC84-48E4-9319-3D643F4E7CB5}" type="parTrans" cxnId="{DE8EBCE8-2765-4EB4-88FE-3632BDBE6647}">
      <dgm:prSet/>
      <dgm:spPr/>
      <dgm:t>
        <a:bodyPr/>
        <a:lstStyle/>
        <a:p>
          <a:endParaRPr lang="en-US"/>
        </a:p>
      </dgm:t>
    </dgm:pt>
    <dgm:pt modelId="{FC79FC85-CD62-4CCE-A050-B03C18569454}" type="sibTrans" cxnId="{DE8EBCE8-2765-4EB4-88FE-3632BDBE6647}">
      <dgm:prSet/>
      <dgm:spPr/>
      <dgm:t>
        <a:bodyPr/>
        <a:lstStyle/>
        <a:p>
          <a:endParaRPr lang="en-US"/>
        </a:p>
      </dgm:t>
    </dgm:pt>
    <dgm:pt modelId="{5F853B82-D05D-43FC-8B38-1D65EE3C72D1}">
      <dgm:prSet/>
      <dgm:spPr/>
      <dgm:t>
        <a:bodyPr/>
        <a:lstStyle/>
        <a:p>
          <a:pPr rtl="0"/>
          <a:r>
            <a:rPr lang="en-US" dirty="0"/>
            <a:t>Subgroup Moderators</a:t>
          </a:r>
        </a:p>
      </dgm:t>
    </dgm:pt>
    <dgm:pt modelId="{8582C135-84E3-44CF-A1FF-CB38E6D8D9D4}" type="parTrans" cxnId="{EA6243BC-0E4F-4C59-BAF4-4150480B1622}">
      <dgm:prSet/>
      <dgm:spPr/>
      <dgm:t>
        <a:bodyPr/>
        <a:lstStyle/>
        <a:p>
          <a:endParaRPr lang="en-US"/>
        </a:p>
      </dgm:t>
    </dgm:pt>
    <dgm:pt modelId="{B1104C41-DEAD-475E-B40B-524C1BE959EE}" type="sibTrans" cxnId="{EA6243BC-0E4F-4C59-BAF4-4150480B1622}">
      <dgm:prSet/>
      <dgm:spPr/>
      <dgm:t>
        <a:bodyPr/>
        <a:lstStyle/>
        <a:p>
          <a:endParaRPr lang="en-US"/>
        </a:p>
      </dgm:t>
    </dgm:pt>
    <dgm:pt modelId="{3E918933-4A6B-458C-8EFC-26E75CAF62C6}">
      <dgm:prSet/>
      <dgm:spPr/>
      <dgm:t>
        <a:bodyPr tIns="91440"/>
        <a:lstStyle/>
        <a:p>
          <a:pPr rtl="0">
            <a:spcBef>
              <a:spcPts val="200"/>
            </a:spcBef>
          </a:pPr>
          <a:r>
            <a:rPr lang="en-US"/>
            <a:t>Across substances, strongest among </a:t>
          </a:r>
          <a:r>
            <a:rPr lang="en-US" b="1"/>
            <a:t>marijuana users</a:t>
          </a:r>
          <a:r>
            <a:rPr lang="en-US"/>
            <a:t> (g = 0.513, p &lt; .005)</a:t>
          </a:r>
          <a:endParaRPr lang="en-US" dirty="0"/>
        </a:p>
      </dgm:t>
    </dgm:pt>
    <dgm:pt modelId="{93A6CAC9-1EB3-44AB-BB48-F7F36EC7C5B2}" type="parTrans" cxnId="{329F2EB4-9933-4F15-A5E4-D5FB0BA34C1C}">
      <dgm:prSet/>
      <dgm:spPr/>
      <dgm:t>
        <a:bodyPr/>
        <a:lstStyle/>
        <a:p>
          <a:endParaRPr lang="en-US"/>
        </a:p>
      </dgm:t>
    </dgm:pt>
    <dgm:pt modelId="{6FD1EC51-FF9A-4304-A489-06E264EE9A0D}" type="sibTrans" cxnId="{329F2EB4-9933-4F15-A5E4-D5FB0BA34C1C}">
      <dgm:prSet/>
      <dgm:spPr/>
      <dgm:t>
        <a:bodyPr/>
        <a:lstStyle/>
        <a:p>
          <a:endParaRPr lang="en-US"/>
        </a:p>
      </dgm:t>
    </dgm:pt>
    <dgm:pt modelId="{4FC2D757-B9FB-4FBC-A3A8-484D742FEAD5}">
      <dgm:prSet/>
      <dgm:spPr/>
      <dgm:t>
        <a:bodyPr tIns="91440"/>
        <a:lstStyle/>
        <a:p>
          <a:pPr rtl="0">
            <a:spcBef>
              <a:spcPts val="200"/>
            </a:spcBef>
          </a:pPr>
          <a:r>
            <a:rPr lang="en-US" b="1"/>
            <a:t>CBT combined with additional psychosocial treatment </a:t>
          </a:r>
          <a:r>
            <a:rPr lang="en-US"/>
            <a:t>(</a:t>
          </a:r>
          <a:r>
            <a:rPr lang="pt-BR"/>
            <a:t>g = 0.305, p &lt; .005; n = 19)</a:t>
          </a:r>
          <a:r>
            <a:rPr lang="en-US"/>
            <a:t> had a larger effect size than CBT combined with pharmacological treatment (g = 0.208, p &lt; .005; n =13) and CBT alone (g = 0.172, p &lt; .05; n = 21)</a:t>
          </a:r>
          <a:endParaRPr lang="en-US" dirty="0"/>
        </a:p>
      </dgm:t>
    </dgm:pt>
    <dgm:pt modelId="{24CCBB41-3A89-443E-ABC4-6EDB628C2360}" type="parTrans" cxnId="{A1AA40F6-5D48-40DA-8234-42C6210B059A}">
      <dgm:prSet/>
      <dgm:spPr/>
      <dgm:t>
        <a:bodyPr/>
        <a:lstStyle/>
        <a:p>
          <a:endParaRPr lang="en-US"/>
        </a:p>
      </dgm:t>
    </dgm:pt>
    <dgm:pt modelId="{4E9F8D63-B6DF-4BDA-BEEC-9A028D8EA0B1}" type="sibTrans" cxnId="{A1AA40F6-5D48-40DA-8234-42C6210B059A}">
      <dgm:prSet/>
      <dgm:spPr/>
      <dgm:t>
        <a:bodyPr/>
        <a:lstStyle/>
        <a:p>
          <a:endParaRPr lang="en-US"/>
        </a:p>
      </dgm:t>
    </dgm:pt>
    <dgm:pt modelId="{A5720BC7-CC57-41EE-8DA8-B67A0A72AD96}">
      <dgm:prSet/>
      <dgm:spPr/>
      <dgm:t>
        <a:bodyPr tIns="91440"/>
        <a:lstStyle/>
        <a:p>
          <a:pPr rtl="0">
            <a:spcBef>
              <a:spcPts val="200"/>
            </a:spcBef>
          </a:pPr>
          <a:r>
            <a:rPr lang="en-US" dirty="0"/>
            <a:t>Large effect size for CBT </a:t>
          </a:r>
          <a:r>
            <a:rPr lang="en-US" b="1" dirty="0"/>
            <a:t>compared to no treatment </a:t>
          </a:r>
          <a:r>
            <a:rPr lang="en-US" dirty="0"/>
            <a:t>(g = 0.796, p &lt; .005; n = 6)</a:t>
          </a:r>
          <a:br>
            <a:rPr lang="en-US" dirty="0"/>
          </a:br>
          <a:endParaRPr lang="en-US" dirty="0"/>
        </a:p>
      </dgm:t>
    </dgm:pt>
    <dgm:pt modelId="{2FA4B4C6-026E-4200-B230-ED57A3CB78E8}" type="parTrans" cxnId="{056DEC27-70A3-46DD-B7EC-5CFD5F28B4D5}">
      <dgm:prSet/>
      <dgm:spPr/>
      <dgm:t>
        <a:bodyPr/>
        <a:lstStyle/>
        <a:p>
          <a:endParaRPr lang="en-US"/>
        </a:p>
      </dgm:t>
    </dgm:pt>
    <dgm:pt modelId="{9F720079-1D11-4164-AE56-0BB9DD3BE614}" type="sibTrans" cxnId="{056DEC27-70A3-46DD-B7EC-5CFD5F28B4D5}">
      <dgm:prSet/>
      <dgm:spPr/>
      <dgm:t>
        <a:bodyPr/>
        <a:lstStyle/>
        <a:p>
          <a:endParaRPr lang="en-US"/>
        </a:p>
      </dgm:t>
    </dgm:pt>
    <dgm:pt modelId="{3F7918DC-D798-4F3B-A80F-C7C5E2ABD200}">
      <dgm:prSet/>
      <dgm:spPr/>
      <dgm:t>
        <a:bodyPr/>
        <a:lstStyle/>
        <a:p>
          <a:pPr rtl="0"/>
          <a:r>
            <a:rPr lang="en-US" dirty="0"/>
            <a:t>Regression Moderators</a:t>
          </a:r>
        </a:p>
      </dgm:t>
    </dgm:pt>
    <dgm:pt modelId="{EADE61A1-6399-43DB-9927-BB0ED7AE29A8}" type="parTrans" cxnId="{554AE3CD-6470-48CF-B26E-BCB2798C8ABA}">
      <dgm:prSet/>
      <dgm:spPr/>
      <dgm:t>
        <a:bodyPr/>
        <a:lstStyle/>
        <a:p>
          <a:endParaRPr lang="en-US"/>
        </a:p>
      </dgm:t>
    </dgm:pt>
    <dgm:pt modelId="{259A899B-687F-4155-9FF9-6A90F93CF6F0}" type="sibTrans" cxnId="{554AE3CD-6470-48CF-B26E-BCB2798C8ABA}">
      <dgm:prSet/>
      <dgm:spPr/>
      <dgm:t>
        <a:bodyPr/>
        <a:lstStyle/>
        <a:p>
          <a:endParaRPr lang="en-US"/>
        </a:p>
      </dgm:t>
    </dgm:pt>
    <dgm:pt modelId="{E9E3BFC3-5DEB-4EC2-8DD1-5EB3D2A41743}">
      <dgm:prSet/>
      <dgm:spPr/>
      <dgm:t>
        <a:bodyPr tIns="91440"/>
        <a:lstStyle/>
        <a:p>
          <a:pPr rtl="0">
            <a:spcBef>
              <a:spcPts val="200"/>
            </a:spcBef>
          </a:pPr>
          <a:r>
            <a:rPr lang="en-US" b="1"/>
            <a:t>Women </a:t>
          </a:r>
          <a:r>
            <a:rPr lang="en-US"/>
            <a:t>appeared to benefit more from CBT than men (b = .005, p &lt; .05) </a:t>
          </a:r>
          <a:endParaRPr lang="en-US" dirty="0"/>
        </a:p>
      </dgm:t>
    </dgm:pt>
    <dgm:pt modelId="{CF977ADB-7634-405F-8268-EAA61AFCBEFF}" type="parTrans" cxnId="{E8F7F80A-2F28-4C42-9BAA-E1619CFFC0E5}">
      <dgm:prSet/>
      <dgm:spPr/>
      <dgm:t>
        <a:bodyPr/>
        <a:lstStyle/>
        <a:p>
          <a:endParaRPr lang="en-US"/>
        </a:p>
      </dgm:t>
    </dgm:pt>
    <dgm:pt modelId="{89AC3EE8-2F88-48B1-808E-82B8382BD361}" type="sibTrans" cxnId="{E8F7F80A-2F28-4C42-9BAA-E1619CFFC0E5}">
      <dgm:prSet/>
      <dgm:spPr/>
      <dgm:t>
        <a:bodyPr/>
        <a:lstStyle/>
        <a:p>
          <a:endParaRPr lang="en-US"/>
        </a:p>
      </dgm:t>
    </dgm:pt>
    <dgm:pt modelId="{F980D9F1-A9D3-4C03-809E-FE7763D497A9}">
      <dgm:prSet/>
      <dgm:spPr/>
      <dgm:t>
        <a:bodyPr tIns="91440"/>
        <a:lstStyle/>
        <a:p>
          <a:pPr rtl="0">
            <a:spcBef>
              <a:spcPts val="200"/>
            </a:spcBef>
          </a:pPr>
          <a:r>
            <a:rPr lang="en-US"/>
            <a:t>Benefit of </a:t>
          </a:r>
          <a:r>
            <a:rPr lang="en-US" b="1"/>
            <a:t>shorter duration interventions</a:t>
          </a:r>
          <a:r>
            <a:rPr lang="en-US"/>
            <a:t>: length of treatment had a negative association (b = -.008, p &lt; .005) with effect size</a:t>
          </a:r>
          <a:endParaRPr lang="en-US" dirty="0"/>
        </a:p>
      </dgm:t>
    </dgm:pt>
    <dgm:pt modelId="{EC719673-D0F1-49AC-ACC2-074ECFD5B38A}" type="parTrans" cxnId="{229E3E5A-C0B3-4716-8396-CC16190A3EE6}">
      <dgm:prSet/>
      <dgm:spPr/>
      <dgm:t>
        <a:bodyPr/>
        <a:lstStyle/>
        <a:p>
          <a:endParaRPr lang="en-US"/>
        </a:p>
      </dgm:t>
    </dgm:pt>
    <dgm:pt modelId="{332B7172-C7D7-47FB-8B1D-08980E8C920C}" type="sibTrans" cxnId="{229E3E5A-C0B3-4716-8396-CC16190A3EE6}">
      <dgm:prSet/>
      <dgm:spPr/>
      <dgm:t>
        <a:bodyPr/>
        <a:lstStyle/>
        <a:p>
          <a:endParaRPr lang="en-US"/>
        </a:p>
      </dgm:t>
    </dgm:pt>
    <dgm:pt modelId="{41529894-20FD-4B48-9034-FFE09A811C2F}">
      <dgm:prSet/>
      <dgm:spPr/>
      <dgm:t>
        <a:bodyPr tIns="91440"/>
        <a:lstStyle/>
        <a:p>
          <a:pPr rtl="0">
            <a:spcBef>
              <a:spcPts val="200"/>
            </a:spcBef>
          </a:pPr>
          <a:r>
            <a:rPr lang="en-US" dirty="0"/>
            <a:t>No difference in effectiveness by format (group or individual)</a:t>
          </a:r>
        </a:p>
      </dgm:t>
    </dgm:pt>
    <dgm:pt modelId="{C073DD78-1A21-4014-AEFB-0CD7E552B356}" type="parTrans" cxnId="{FD04F80D-F0AD-4B04-A07C-16193F66A240}">
      <dgm:prSet/>
      <dgm:spPr/>
      <dgm:t>
        <a:bodyPr/>
        <a:lstStyle/>
        <a:p>
          <a:endParaRPr lang="en-US"/>
        </a:p>
      </dgm:t>
    </dgm:pt>
    <dgm:pt modelId="{BC4C9CC0-2FE0-404A-9D9C-EC83C2F4892C}" type="sibTrans" cxnId="{FD04F80D-F0AD-4B04-A07C-16193F66A240}">
      <dgm:prSet/>
      <dgm:spPr/>
      <dgm:t>
        <a:bodyPr/>
        <a:lstStyle/>
        <a:p>
          <a:endParaRPr lang="en-US"/>
        </a:p>
      </dgm:t>
    </dgm:pt>
    <dgm:pt modelId="{3EAD2A13-6CD0-4255-A070-ABB43ED4A34D}">
      <dgm:prSet/>
      <dgm:spPr/>
      <dgm:t>
        <a:bodyPr tIns="91440"/>
        <a:lstStyle/>
        <a:p>
          <a:pPr rtl="0">
            <a:spcBef>
              <a:spcPts val="200"/>
            </a:spcBef>
          </a:pPr>
          <a:r>
            <a:rPr lang="en-US" dirty="0"/>
            <a:t>Little evidence for its value as an adjunctive treatment particularly in combination with contingency management</a:t>
          </a:r>
        </a:p>
      </dgm:t>
    </dgm:pt>
    <dgm:pt modelId="{AFF51C81-BFB4-4DB1-A2CE-161EBC07281E}" type="parTrans" cxnId="{C8359959-D49E-434A-8D58-30C81359238A}">
      <dgm:prSet/>
      <dgm:spPr/>
      <dgm:t>
        <a:bodyPr/>
        <a:lstStyle/>
        <a:p>
          <a:endParaRPr lang="en-US"/>
        </a:p>
      </dgm:t>
    </dgm:pt>
    <dgm:pt modelId="{F8558E37-208D-49B3-B562-B28AA4AB73CC}" type="sibTrans" cxnId="{C8359959-D49E-434A-8D58-30C81359238A}">
      <dgm:prSet/>
      <dgm:spPr/>
      <dgm:t>
        <a:bodyPr/>
        <a:lstStyle/>
        <a:p>
          <a:endParaRPr lang="en-US"/>
        </a:p>
      </dgm:t>
    </dgm:pt>
    <dgm:pt modelId="{BEC86A09-EE9B-402A-BE3A-0D4AA0FD8F4A}" type="pres">
      <dgm:prSet presAssocID="{D5047174-96AD-4748-BD5D-0ECC75CF9ACA}" presName="linear" presStyleCnt="0">
        <dgm:presLayoutVars>
          <dgm:animLvl val="lvl"/>
          <dgm:resizeHandles val="exact"/>
        </dgm:presLayoutVars>
      </dgm:prSet>
      <dgm:spPr/>
    </dgm:pt>
    <dgm:pt modelId="{3A7A5E74-FF01-4544-80DF-55766979A7DB}" type="pres">
      <dgm:prSet presAssocID="{4A92BEF4-39E4-40D7-AC13-47693E0B9C7F}" presName="parentText" presStyleLbl="node1" presStyleIdx="0" presStyleCnt="3">
        <dgm:presLayoutVars>
          <dgm:chMax val="0"/>
          <dgm:bulletEnabled val="1"/>
        </dgm:presLayoutVars>
      </dgm:prSet>
      <dgm:spPr/>
    </dgm:pt>
    <dgm:pt modelId="{C02D261D-5182-433B-852C-80F3C45DDD09}" type="pres">
      <dgm:prSet presAssocID="{4A92BEF4-39E4-40D7-AC13-47693E0B9C7F}" presName="childText" presStyleLbl="revTx" presStyleIdx="0" presStyleCnt="3">
        <dgm:presLayoutVars>
          <dgm:bulletEnabled val="1"/>
        </dgm:presLayoutVars>
      </dgm:prSet>
      <dgm:spPr/>
    </dgm:pt>
    <dgm:pt modelId="{4F9CC2D2-E320-40F6-BD5B-44A86873D619}" type="pres">
      <dgm:prSet presAssocID="{5F853B82-D05D-43FC-8B38-1D65EE3C72D1}" presName="parentText" presStyleLbl="node1" presStyleIdx="1" presStyleCnt="3">
        <dgm:presLayoutVars>
          <dgm:chMax val="0"/>
          <dgm:bulletEnabled val="1"/>
        </dgm:presLayoutVars>
      </dgm:prSet>
      <dgm:spPr/>
    </dgm:pt>
    <dgm:pt modelId="{258EB91C-A6F7-44F9-A2DB-495A0440C64D}" type="pres">
      <dgm:prSet presAssocID="{5F853B82-D05D-43FC-8B38-1D65EE3C72D1}" presName="childText" presStyleLbl="revTx" presStyleIdx="1" presStyleCnt="3">
        <dgm:presLayoutVars>
          <dgm:bulletEnabled val="1"/>
        </dgm:presLayoutVars>
      </dgm:prSet>
      <dgm:spPr/>
    </dgm:pt>
    <dgm:pt modelId="{3B486185-76DF-4C58-85FE-A237799E9203}" type="pres">
      <dgm:prSet presAssocID="{3F7918DC-D798-4F3B-A80F-C7C5E2ABD200}" presName="parentText" presStyleLbl="node1" presStyleIdx="2" presStyleCnt="3">
        <dgm:presLayoutVars>
          <dgm:chMax val="0"/>
          <dgm:bulletEnabled val="1"/>
        </dgm:presLayoutVars>
      </dgm:prSet>
      <dgm:spPr/>
    </dgm:pt>
    <dgm:pt modelId="{437A2E23-5557-4F29-B195-D394F5FD7D62}" type="pres">
      <dgm:prSet presAssocID="{3F7918DC-D798-4F3B-A80F-C7C5E2ABD200}" presName="childText" presStyleLbl="revTx" presStyleIdx="2" presStyleCnt="3">
        <dgm:presLayoutVars>
          <dgm:bulletEnabled val="1"/>
        </dgm:presLayoutVars>
      </dgm:prSet>
      <dgm:spPr/>
    </dgm:pt>
  </dgm:ptLst>
  <dgm:cxnLst>
    <dgm:cxn modelId="{E8F7F80A-2F28-4C42-9BAA-E1619CFFC0E5}" srcId="{3F7918DC-D798-4F3B-A80F-C7C5E2ABD200}" destId="{E9E3BFC3-5DEB-4EC2-8DD1-5EB3D2A41743}" srcOrd="0" destOrd="0" parTransId="{CF977ADB-7634-405F-8268-EAA61AFCBEFF}" sibTransId="{89AC3EE8-2F88-48B1-808E-82B8382BD361}"/>
    <dgm:cxn modelId="{FD04F80D-F0AD-4B04-A07C-16193F66A240}" srcId="{3F7918DC-D798-4F3B-A80F-C7C5E2ABD200}" destId="{41529894-20FD-4B48-9034-FFE09A811C2F}" srcOrd="2" destOrd="0" parTransId="{C073DD78-1A21-4014-AEFB-0CD7E552B356}" sibTransId="{BC4C9CC0-2FE0-404A-9D9C-EC83C2F4892C}"/>
    <dgm:cxn modelId="{F89B9115-4813-442D-9930-1C436F8BBD32}" type="presOf" srcId="{3EAD2A13-6CD0-4255-A070-ABB43ED4A34D}" destId="{437A2E23-5557-4F29-B195-D394F5FD7D62}" srcOrd="0" destOrd="3" presId="urn:microsoft.com/office/officeart/2005/8/layout/vList2"/>
    <dgm:cxn modelId="{2F5CF01B-0BFB-49C6-8395-3BADA626AF7B}" srcId="{4A92BEF4-39E4-40D7-AC13-47693E0B9C7F}" destId="{15AFCBDD-562C-41B7-9169-F5A46E4F5A98}" srcOrd="0" destOrd="0" parTransId="{61FF8817-E037-410E-B15C-F14A391E9904}" sibTransId="{A89AB7E6-3DDD-4538-B5A1-49D378D223A0}"/>
    <dgm:cxn modelId="{DBF66327-C7C6-456B-9134-EE64404B8515}" type="presOf" srcId="{5F853B82-D05D-43FC-8B38-1D65EE3C72D1}" destId="{4F9CC2D2-E320-40F6-BD5B-44A86873D619}" srcOrd="0" destOrd="0" presId="urn:microsoft.com/office/officeart/2005/8/layout/vList2"/>
    <dgm:cxn modelId="{056DEC27-70A3-46DD-B7EC-5CFD5F28B4D5}" srcId="{5F853B82-D05D-43FC-8B38-1D65EE3C72D1}" destId="{A5720BC7-CC57-41EE-8DA8-B67A0A72AD96}" srcOrd="2" destOrd="0" parTransId="{2FA4B4C6-026E-4200-B230-ED57A3CB78E8}" sibTransId="{9F720079-1D11-4164-AE56-0BB9DD3BE614}"/>
    <dgm:cxn modelId="{F6AC2431-AEB4-4F0D-AC10-2E4FBA071F51}" type="presOf" srcId="{F7167B21-4DDC-4B10-B4C6-65908A81CA82}" destId="{C02D261D-5182-433B-852C-80F3C45DDD09}" srcOrd="0" destOrd="1" presId="urn:microsoft.com/office/officeart/2005/8/layout/vList2"/>
    <dgm:cxn modelId="{FB1F2B39-DE1D-4D00-863D-73C3E062D8DE}" type="presOf" srcId="{D5047174-96AD-4748-BD5D-0ECC75CF9ACA}" destId="{BEC86A09-EE9B-402A-BE3A-0D4AA0FD8F4A}" srcOrd="0" destOrd="0" presId="urn:microsoft.com/office/officeart/2005/8/layout/vList2"/>
    <dgm:cxn modelId="{8CE0BC66-0944-46A3-8024-A67E2A4C3D4F}" type="presOf" srcId="{F980D9F1-A9D3-4C03-809E-FE7763D497A9}" destId="{437A2E23-5557-4F29-B195-D394F5FD7D62}" srcOrd="0" destOrd="1" presId="urn:microsoft.com/office/officeart/2005/8/layout/vList2"/>
    <dgm:cxn modelId="{33E7D04C-13B3-41D8-8005-7B4647FC3AB3}" srcId="{D5047174-96AD-4748-BD5D-0ECC75CF9ACA}" destId="{4A92BEF4-39E4-40D7-AC13-47693E0B9C7F}" srcOrd="0" destOrd="0" parTransId="{F74576E9-C3E9-4218-A101-0A0FED2D18D2}" sibTransId="{10AB7DF5-77B1-4375-A887-3C803DDC41AB}"/>
    <dgm:cxn modelId="{C8359959-D49E-434A-8D58-30C81359238A}" srcId="{3F7918DC-D798-4F3B-A80F-C7C5E2ABD200}" destId="{3EAD2A13-6CD0-4255-A070-ABB43ED4A34D}" srcOrd="3" destOrd="0" parTransId="{AFF51C81-BFB4-4DB1-A2CE-161EBC07281E}" sibTransId="{F8558E37-208D-49B3-B562-B28AA4AB73CC}"/>
    <dgm:cxn modelId="{11BED959-8635-41CC-AD81-816FF110B2B2}" type="presOf" srcId="{15AFCBDD-562C-41B7-9169-F5A46E4F5A98}" destId="{C02D261D-5182-433B-852C-80F3C45DDD09}" srcOrd="0" destOrd="0" presId="urn:microsoft.com/office/officeart/2005/8/layout/vList2"/>
    <dgm:cxn modelId="{229E3E5A-C0B3-4716-8396-CC16190A3EE6}" srcId="{3F7918DC-D798-4F3B-A80F-C7C5E2ABD200}" destId="{F980D9F1-A9D3-4C03-809E-FE7763D497A9}" srcOrd="1" destOrd="0" parTransId="{EC719673-D0F1-49AC-ACC2-074ECFD5B38A}" sibTransId="{332B7172-C7D7-47FB-8B1D-08980E8C920C}"/>
    <dgm:cxn modelId="{AAAD8588-48E3-4BE7-A2DD-FAB84E083F35}" type="presOf" srcId="{A5720BC7-CC57-41EE-8DA8-B67A0A72AD96}" destId="{258EB91C-A6F7-44F9-A2DB-495A0440C64D}" srcOrd="0" destOrd="2" presId="urn:microsoft.com/office/officeart/2005/8/layout/vList2"/>
    <dgm:cxn modelId="{99016FA6-075C-4869-9F0D-B18E8888A8A3}" type="presOf" srcId="{41529894-20FD-4B48-9034-FFE09A811C2F}" destId="{437A2E23-5557-4F29-B195-D394F5FD7D62}" srcOrd="0" destOrd="2" presId="urn:microsoft.com/office/officeart/2005/8/layout/vList2"/>
    <dgm:cxn modelId="{329F2EB4-9933-4F15-A5E4-D5FB0BA34C1C}" srcId="{5F853B82-D05D-43FC-8B38-1D65EE3C72D1}" destId="{3E918933-4A6B-458C-8EFC-26E75CAF62C6}" srcOrd="0" destOrd="0" parTransId="{93A6CAC9-1EB3-44AB-BB48-F7F36EC7C5B2}" sibTransId="{6FD1EC51-FF9A-4304-A489-06E264EE9A0D}"/>
    <dgm:cxn modelId="{9E9065B8-4A60-4D6C-829D-C80DFE9B8C9B}" type="presOf" srcId="{E9E3BFC3-5DEB-4EC2-8DD1-5EB3D2A41743}" destId="{437A2E23-5557-4F29-B195-D394F5FD7D62}" srcOrd="0" destOrd="0" presId="urn:microsoft.com/office/officeart/2005/8/layout/vList2"/>
    <dgm:cxn modelId="{EA6243BC-0E4F-4C59-BAF4-4150480B1622}" srcId="{D5047174-96AD-4748-BD5D-0ECC75CF9ACA}" destId="{5F853B82-D05D-43FC-8B38-1D65EE3C72D1}" srcOrd="1" destOrd="0" parTransId="{8582C135-84E3-44CF-A1FF-CB38E6D8D9D4}" sibTransId="{B1104C41-DEAD-475E-B40B-524C1BE959EE}"/>
    <dgm:cxn modelId="{554AE3CD-6470-48CF-B26E-BCB2798C8ABA}" srcId="{D5047174-96AD-4748-BD5D-0ECC75CF9ACA}" destId="{3F7918DC-D798-4F3B-A80F-C7C5E2ABD200}" srcOrd="2" destOrd="0" parTransId="{EADE61A1-6399-43DB-9927-BB0ED7AE29A8}" sibTransId="{259A899B-687F-4155-9FF9-6A90F93CF6F0}"/>
    <dgm:cxn modelId="{9BDFBADB-4970-48FC-9D99-D64B2B7C7735}" type="presOf" srcId="{3E918933-4A6B-458C-8EFC-26E75CAF62C6}" destId="{258EB91C-A6F7-44F9-A2DB-495A0440C64D}" srcOrd="0" destOrd="0" presId="urn:microsoft.com/office/officeart/2005/8/layout/vList2"/>
    <dgm:cxn modelId="{EF72EDDD-0D1D-4AF7-92C1-3ADEDF2323A7}" type="presOf" srcId="{4A92BEF4-39E4-40D7-AC13-47693E0B9C7F}" destId="{3A7A5E74-FF01-4544-80DF-55766979A7DB}" srcOrd="0" destOrd="0" presId="urn:microsoft.com/office/officeart/2005/8/layout/vList2"/>
    <dgm:cxn modelId="{DE8EBCE8-2765-4EB4-88FE-3632BDBE6647}" srcId="{4A92BEF4-39E4-40D7-AC13-47693E0B9C7F}" destId="{F7167B21-4DDC-4B10-B4C6-65908A81CA82}" srcOrd="1" destOrd="0" parTransId="{2C4459C6-BC84-48E4-9319-3D643F4E7CB5}" sibTransId="{FC79FC85-CD62-4CCE-A050-B03C18569454}"/>
    <dgm:cxn modelId="{9C6AA7F2-B3FF-4F27-92BB-B895616C62ED}" type="presOf" srcId="{4FC2D757-B9FB-4FBC-A3A8-484D742FEAD5}" destId="{258EB91C-A6F7-44F9-A2DB-495A0440C64D}" srcOrd="0" destOrd="1" presId="urn:microsoft.com/office/officeart/2005/8/layout/vList2"/>
    <dgm:cxn modelId="{0BD97AF3-5F7F-499C-90E6-8BD94632FB62}" type="presOf" srcId="{3F7918DC-D798-4F3B-A80F-C7C5E2ABD200}" destId="{3B486185-76DF-4C58-85FE-A237799E9203}" srcOrd="0" destOrd="0" presId="urn:microsoft.com/office/officeart/2005/8/layout/vList2"/>
    <dgm:cxn modelId="{A1AA40F6-5D48-40DA-8234-42C6210B059A}" srcId="{5F853B82-D05D-43FC-8B38-1D65EE3C72D1}" destId="{4FC2D757-B9FB-4FBC-A3A8-484D742FEAD5}" srcOrd="1" destOrd="0" parTransId="{24CCBB41-3A89-443E-ABC4-6EDB628C2360}" sibTransId="{4E9F8D63-B6DF-4BDA-BEEC-9A028D8EA0B1}"/>
    <dgm:cxn modelId="{AD971EBB-2ADE-4D6F-95D0-73E007B57D35}" type="presParOf" srcId="{BEC86A09-EE9B-402A-BE3A-0D4AA0FD8F4A}" destId="{3A7A5E74-FF01-4544-80DF-55766979A7DB}" srcOrd="0" destOrd="0" presId="urn:microsoft.com/office/officeart/2005/8/layout/vList2"/>
    <dgm:cxn modelId="{88C0A464-759C-4F78-B086-35FBE5DA4D2A}" type="presParOf" srcId="{BEC86A09-EE9B-402A-BE3A-0D4AA0FD8F4A}" destId="{C02D261D-5182-433B-852C-80F3C45DDD09}" srcOrd="1" destOrd="0" presId="urn:microsoft.com/office/officeart/2005/8/layout/vList2"/>
    <dgm:cxn modelId="{80824450-41A8-4385-974D-4493331D2CD0}" type="presParOf" srcId="{BEC86A09-EE9B-402A-BE3A-0D4AA0FD8F4A}" destId="{4F9CC2D2-E320-40F6-BD5B-44A86873D619}" srcOrd="2" destOrd="0" presId="urn:microsoft.com/office/officeart/2005/8/layout/vList2"/>
    <dgm:cxn modelId="{8D65CEBF-33B0-461F-8089-E17798BF50EB}" type="presParOf" srcId="{BEC86A09-EE9B-402A-BE3A-0D4AA0FD8F4A}" destId="{258EB91C-A6F7-44F9-A2DB-495A0440C64D}" srcOrd="3" destOrd="0" presId="urn:microsoft.com/office/officeart/2005/8/layout/vList2"/>
    <dgm:cxn modelId="{0661192B-E221-4F6F-B584-1B3D78F9E871}" type="presParOf" srcId="{BEC86A09-EE9B-402A-BE3A-0D4AA0FD8F4A}" destId="{3B486185-76DF-4C58-85FE-A237799E9203}" srcOrd="4" destOrd="0" presId="urn:microsoft.com/office/officeart/2005/8/layout/vList2"/>
    <dgm:cxn modelId="{417375C3-056B-4A1D-84D6-4A5C0BFE5C84}" type="presParOf" srcId="{BEC86A09-EE9B-402A-BE3A-0D4AA0FD8F4A}" destId="{437A2E23-5557-4F29-B195-D394F5FD7D62}"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1E81DE-408E-4C2A-9506-D71D79D35122}"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41A86F91-DFFA-4CE0-973B-62D5D211C560}">
      <dgm:prSet/>
      <dgm:spPr/>
      <dgm:t>
        <a:bodyPr/>
        <a:lstStyle/>
        <a:p>
          <a:pPr rtl="0"/>
          <a:r>
            <a:rPr lang="en-US" dirty="0"/>
            <a:t>Some conclusions…</a:t>
          </a:r>
        </a:p>
      </dgm:t>
    </dgm:pt>
    <dgm:pt modelId="{2DFE07A1-F6B7-4593-95C6-E0EE63FEA974}" type="parTrans" cxnId="{688D7BF3-FCCD-41EF-B0AD-436C3FA78DC9}">
      <dgm:prSet/>
      <dgm:spPr/>
      <dgm:t>
        <a:bodyPr/>
        <a:lstStyle/>
        <a:p>
          <a:endParaRPr lang="en-US"/>
        </a:p>
      </dgm:t>
    </dgm:pt>
    <dgm:pt modelId="{3E7AA48E-64D4-48A4-85A0-0969FB7B0044}" type="sibTrans" cxnId="{688D7BF3-FCCD-41EF-B0AD-436C3FA78DC9}">
      <dgm:prSet/>
      <dgm:spPr/>
      <dgm:t>
        <a:bodyPr/>
        <a:lstStyle/>
        <a:p>
          <a:endParaRPr lang="en-US"/>
        </a:p>
      </dgm:t>
    </dgm:pt>
    <dgm:pt modelId="{1E6619D9-CEAF-4138-B5DB-3E9D2DF538B0}">
      <dgm:prSet/>
      <dgm:spPr/>
      <dgm:t>
        <a:bodyPr/>
        <a:lstStyle/>
        <a:p>
          <a:pPr rtl="0"/>
          <a:r>
            <a:rPr lang="en-US" dirty="0"/>
            <a:t>What are the clinical strategies involved in MI and what is its “spirit”?</a:t>
          </a:r>
        </a:p>
      </dgm:t>
    </dgm:pt>
    <dgm:pt modelId="{EB582FE1-F6F3-4207-8F7E-5DCD7C8F7675}" type="sibTrans" cxnId="{2D935F0D-D193-4B26-96F4-BD8A2664538F}">
      <dgm:prSet/>
      <dgm:spPr/>
      <dgm:t>
        <a:bodyPr/>
        <a:lstStyle/>
        <a:p>
          <a:endParaRPr lang="en-US"/>
        </a:p>
      </dgm:t>
    </dgm:pt>
    <dgm:pt modelId="{1A005253-7A8F-4150-BCC4-D4BD7346660D}" type="parTrans" cxnId="{2D935F0D-D193-4B26-96F4-BD8A2664538F}">
      <dgm:prSet/>
      <dgm:spPr/>
      <dgm:t>
        <a:bodyPr/>
        <a:lstStyle/>
        <a:p>
          <a:endParaRPr lang="en-US"/>
        </a:p>
      </dgm:t>
    </dgm:pt>
    <dgm:pt modelId="{DA1C2BC0-48FD-43C8-B347-1C8A5F79DD22}">
      <dgm:prSet>
        <dgm:style>
          <a:lnRef idx="1">
            <a:schemeClr val="accent2"/>
          </a:lnRef>
          <a:fillRef idx="3">
            <a:schemeClr val="accent2"/>
          </a:fillRef>
          <a:effectRef idx="2">
            <a:schemeClr val="accent2"/>
          </a:effectRef>
          <a:fontRef idx="minor">
            <a:schemeClr val="lt1"/>
          </a:fontRef>
        </dgm:style>
      </dgm:prSet>
      <dgm:spPr/>
      <dgm:t>
        <a:bodyPr/>
        <a:lstStyle/>
        <a:p>
          <a:pPr rtl="0"/>
          <a:r>
            <a:rPr lang="en-US" dirty="0">
              <a:solidFill>
                <a:schemeClr val="bg1"/>
              </a:solidFill>
            </a:rPr>
            <a:t>What is MI and its assumptions?</a:t>
          </a:r>
        </a:p>
      </dgm:t>
    </dgm:pt>
    <dgm:pt modelId="{0C31CF68-BA63-474C-A365-BFFDFDB510EC}" type="sibTrans" cxnId="{5110B270-A7B6-4ABC-98C5-953281D5FFB1}">
      <dgm:prSet/>
      <dgm:spPr/>
      <dgm:t>
        <a:bodyPr/>
        <a:lstStyle/>
        <a:p>
          <a:endParaRPr lang="en-US"/>
        </a:p>
      </dgm:t>
    </dgm:pt>
    <dgm:pt modelId="{22B5CED9-0497-4BD1-AF4A-B4BD5D9D21E9}" type="parTrans" cxnId="{5110B270-A7B6-4ABC-98C5-953281D5FFB1}">
      <dgm:prSet/>
      <dgm:spPr/>
      <dgm:t>
        <a:bodyPr/>
        <a:lstStyle/>
        <a:p>
          <a:endParaRPr lang="en-US"/>
        </a:p>
      </dgm:t>
    </dgm:pt>
    <dgm:pt modelId="{DD6BCB21-5FE2-4869-8EB7-55F994A8757D}">
      <dgm:prSet/>
      <dgm:spPr/>
      <dgm:t>
        <a:bodyPr/>
        <a:lstStyle/>
        <a:p>
          <a:pPr rtl="0"/>
          <a:r>
            <a:rPr lang="en-US" dirty="0"/>
            <a:t>How effective is MI as an intervention for SUD?</a:t>
          </a:r>
        </a:p>
      </dgm:t>
    </dgm:pt>
    <dgm:pt modelId="{3ACC46FB-24C9-4C24-990F-D0D0990CAC82}" type="sibTrans" cxnId="{34228095-213F-4CFF-B61D-74BC11230206}">
      <dgm:prSet/>
      <dgm:spPr/>
      <dgm:t>
        <a:bodyPr/>
        <a:lstStyle/>
        <a:p>
          <a:endParaRPr lang="en-US"/>
        </a:p>
      </dgm:t>
    </dgm:pt>
    <dgm:pt modelId="{81D7A73D-26E6-4FDC-A0BB-748E5B574C58}" type="parTrans" cxnId="{34228095-213F-4CFF-B61D-74BC11230206}">
      <dgm:prSet/>
      <dgm:spPr/>
      <dgm:t>
        <a:bodyPr/>
        <a:lstStyle/>
        <a:p>
          <a:endParaRPr lang="en-US"/>
        </a:p>
      </dgm:t>
    </dgm:pt>
    <dgm:pt modelId="{C25D25E9-4B64-434E-8C2E-CB914C822D03}">
      <dgm:prSet/>
      <dgm:spPr/>
      <dgm:t>
        <a:bodyPr/>
        <a:lstStyle/>
        <a:p>
          <a:pPr rtl="0"/>
          <a:r>
            <a:rPr lang="en-US" dirty="0"/>
            <a:t>How does it work?</a:t>
          </a:r>
        </a:p>
      </dgm:t>
    </dgm:pt>
    <dgm:pt modelId="{BB5CFBF9-CE74-4ED7-A366-96BCCE9F8756}" type="sibTrans" cxnId="{A5C2558C-E999-4450-9897-D594607CE382}">
      <dgm:prSet/>
      <dgm:spPr/>
      <dgm:t>
        <a:bodyPr/>
        <a:lstStyle/>
        <a:p>
          <a:endParaRPr lang="en-US"/>
        </a:p>
      </dgm:t>
    </dgm:pt>
    <dgm:pt modelId="{C110ABD3-282E-4317-9719-7F0082712D90}" type="parTrans" cxnId="{A5C2558C-E999-4450-9897-D594607CE382}">
      <dgm:prSet/>
      <dgm:spPr/>
      <dgm:t>
        <a:bodyPr/>
        <a:lstStyle/>
        <a:p>
          <a:endParaRPr lang="en-US"/>
        </a:p>
      </dgm:t>
    </dgm:pt>
    <dgm:pt modelId="{2FF0DEC9-B02A-4380-AF8C-4A0103857184}" type="pres">
      <dgm:prSet presAssocID="{CF1E81DE-408E-4C2A-9506-D71D79D35122}" presName="linear" presStyleCnt="0">
        <dgm:presLayoutVars>
          <dgm:animLvl val="lvl"/>
          <dgm:resizeHandles val="exact"/>
        </dgm:presLayoutVars>
      </dgm:prSet>
      <dgm:spPr/>
    </dgm:pt>
    <dgm:pt modelId="{F5630A76-4194-419F-8D17-FCF232DD92B6}" type="pres">
      <dgm:prSet presAssocID="{DA1C2BC0-48FD-43C8-B347-1C8A5F79DD22}" presName="parentText" presStyleLbl="node1" presStyleIdx="0" presStyleCnt="5">
        <dgm:presLayoutVars>
          <dgm:chMax val="0"/>
          <dgm:bulletEnabled val="1"/>
        </dgm:presLayoutVars>
      </dgm:prSet>
      <dgm:spPr/>
    </dgm:pt>
    <dgm:pt modelId="{7B8F3E10-DC0E-4DC4-BF7F-1C62AFA912D9}" type="pres">
      <dgm:prSet presAssocID="{0C31CF68-BA63-474C-A365-BFFDFDB510EC}" presName="spacer" presStyleCnt="0"/>
      <dgm:spPr/>
    </dgm:pt>
    <dgm:pt modelId="{DE7DFC40-CD27-4E69-B16E-5749DF4A3F89}" type="pres">
      <dgm:prSet presAssocID="{1E6619D9-CEAF-4138-B5DB-3E9D2DF538B0}" presName="parentText" presStyleLbl="node1" presStyleIdx="1" presStyleCnt="5">
        <dgm:presLayoutVars>
          <dgm:chMax val="0"/>
          <dgm:bulletEnabled val="1"/>
        </dgm:presLayoutVars>
      </dgm:prSet>
      <dgm:spPr/>
    </dgm:pt>
    <dgm:pt modelId="{8B9B198B-8B75-4FD9-B85C-2E0552A8D5F4}" type="pres">
      <dgm:prSet presAssocID="{EB582FE1-F6F3-4207-8F7E-5DCD7C8F7675}" presName="spacer" presStyleCnt="0"/>
      <dgm:spPr/>
    </dgm:pt>
    <dgm:pt modelId="{023D3E85-B909-4B2B-BAD0-8923E929F209}" type="pres">
      <dgm:prSet presAssocID="{DD6BCB21-5FE2-4869-8EB7-55F994A8757D}" presName="parentText" presStyleLbl="node1" presStyleIdx="2" presStyleCnt="5">
        <dgm:presLayoutVars>
          <dgm:chMax val="0"/>
          <dgm:bulletEnabled val="1"/>
        </dgm:presLayoutVars>
      </dgm:prSet>
      <dgm:spPr/>
    </dgm:pt>
    <dgm:pt modelId="{A07BD2BC-8A5A-41F2-AA33-CAF0557632A3}" type="pres">
      <dgm:prSet presAssocID="{3ACC46FB-24C9-4C24-990F-D0D0990CAC82}" presName="spacer" presStyleCnt="0"/>
      <dgm:spPr/>
    </dgm:pt>
    <dgm:pt modelId="{3A43AA42-D800-40A0-8170-AA76209338AF}" type="pres">
      <dgm:prSet presAssocID="{C25D25E9-4B64-434E-8C2E-CB914C822D03}" presName="parentText" presStyleLbl="node1" presStyleIdx="3" presStyleCnt="5">
        <dgm:presLayoutVars>
          <dgm:chMax val="0"/>
          <dgm:bulletEnabled val="1"/>
        </dgm:presLayoutVars>
      </dgm:prSet>
      <dgm:spPr/>
    </dgm:pt>
    <dgm:pt modelId="{F7709C9F-2D22-447D-82EF-7BF6A0A27867}" type="pres">
      <dgm:prSet presAssocID="{BB5CFBF9-CE74-4ED7-A366-96BCCE9F8756}" presName="spacer" presStyleCnt="0"/>
      <dgm:spPr/>
    </dgm:pt>
    <dgm:pt modelId="{148DD135-6544-4EE4-BCFB-B10F750226BB}" type="pres">
      <dgm:prSet presAssocID="{41A86F91-DFFA-4CE0-973B-62D5D211C560}" presName="parentText" presStyleLbl="node1" presStyleIdx="4" presStyleCnt="5">
        <dgm:presLayoutVars>
          <dgm:chMax val="0"/>
          <dgm:bulletEnabled val="1"/>
        </dgm:presLayoutVars>
      </dgm:prSet>
      <dgm:spPr/>
    </dgm:pt>
  </dgm:ptLst>
  <dgm:cxnLst>
    <dgm:cxn modelId="{2D935F0D-D193-4B26-96F4-BD8A2664538F}" srcId="{CF1E81DE-408E-4C2A-9506-D71D79D35122}" destId="{1E6619D9-CEAF-4138-B5DB-3E9D2DF538B0}" srcOrd="1" destOrd="0" parTransId="{1A005253-7A8F-4150-BCC4-D4BD7346660D}" sibTransId="{EB582FE1-F6F3-4207-8F7E-5DCD7C8F7675}"/>
    <dgm:cxn modelId="{5C9B2325-A627-44A2-BDB5-B94985BC54B6}" type="presOf" srcId="{CF1E81DE-408E-4C2A-9506-D71D79D35122}" destId="{2FF0DEC9-B02A-4380-AF8C-4A0103857184}" srcOrd="0" destOrd="0" presId="urn:microsoft.com/office/officeart/2005/8/layout/vList2"/>
    <dgm:cxn modelId="{BE67B826-EAA0-495C-A37E-4E4D5327AC42}" type="presOf" srcId="{1E6619D9-CEAF-4138-B5DB-3E9D2DF538B0}" destId="{DE7DFC40-CD27-4E69-B16E-5749DF4A3F89}" srcOrd="0" destOrd="0" presId="urn:microsoft.com/office/officeart/2005/8/layout/vList2"/>
    <dgm:cxn modelId="{C8CD0266-C04C-4570-9475-1ADA1057D9A4}" type="presOf" srcId="{C25D25E9-4B64-434E-8C2E-CB914C822D03}" destId="{3A43AA42-D800-40A0-8170-AA76209338AF}" srcOrd="0" destOrd="0" presId="urn:microsoft.com/office/officeart/2005/8/layout/vList2"/>
    <dgm:cxn modelId="{5110B270-A7B6-4ABC-98C5-953281D5FFB1}" srcId="{CF1E81DE-408E-4C2A-9506-D71D79D35122}" destId="{DA1C2BC0-48FD-43C8-B347-1C8A5F79DD22}" srcOrd="0" destOrd="0" parTransId="{22B5CED9-0497-4BD1-AF4A-B4BD5D9D21E9}" sibTransId="{0C31CF68-BA63-474C-A365-BFFDFDB510EC}"/>
    <dgm:cxn modelId="{A5C2558C-E999-4450-9897-D594607CE382}" srcId="{CF1E81DE-408E-4C2A-9506-D71D79D35122}" destId="{C25D25E9-4B64-434E-8C2E-CB914C822D03}" srcOrd="3" destOrd="0" parTransId="{C110ABD3-282E-4317-9719-7F0082712D90}" sibTransId="{BB5CFBF9-CE74-4ED7-A366-96BCCE9F8756}"/>
    <dgm:cxn modelId="{34228095-213F-4CFF-B61D-74BC11230206}" srcId="{CF1E81DE-408E-4C2A-9506-D71D79D35122}" destId="{DD6BCB21-5FE2-4869-8EB7-55F994A8757D}" srcOrd="2" destOrd="0" parTransId="{81D7A73D-26E6-4FDC-A0BB-748E5B574C58}" sibTransId="{3ACC46FB-24C9-4C24-990F-D0D0990CAC82}"/>
    <dgm:cxn modelId="{FF5078CD-8857-4E3D-BBAD-66A56ED9E491}" type="presOf" srcId="{DD6BCB21-5FE2-4869-8EB7-55F994A8757D}" destId="{023D3E85-B909-4B2B-BAD0-8923E929F209}" srcOrd="0" destOrd="0" presId="urn:microsoft.com/office/officeart/2005/8/layout/vList2"/>
    <dgm:cxn modelId="{000C33D2-217D-4039-8500-2E92D754F3D7}" type="presOf" srcId="{DA1C2BC0-48FD-43C8-B347-1C8A5F79DD22}" destId="{F5630A76-4194-419F-8D17-FCF232DD92B6}" srcOrd="0" destOrd="0" presId="urn:microsoft.com/office/officeart/2005/8/layout/vList2"/>
    <dgm:cxn modelId="{C504B5E1-B331-4E31-ACC7-9775ED3D161C}" type="presOf" srcId="{41A86F91-DFFA-4CE0-973B-62D5D211C560}" destId="{148DD135-6544-4EE4-BCFB-B10F750226BB}" srcOrd="0" destOrd="0" presId="urn:microsoft.com/office/officeart/2005/8/layout/vList2"/>
    <dgm:cxn modelId="{688D7BF3-FCCD-41EF-B0AD-436C3FA78DC9}" srcId="{CF1E81DE-408E-4C2A-9506-D71D79D35122}" destId="{41A86F91-DFFA-4CE0-973B-62D5D211C560}" srcOrd="4" destOrd="0" parTransId="{2DFE07A1-F6B7-4593-95C6-E0EE63FEA974}" sibTransId="{3E7AA48E-64D4-48A4-85A0-0969FB7B0044}"/>
    <dgm:cxn modelId="{47316B0D-0343-48D8-B148-075998A3417A}" type="presParOf" srcId="{2FF0DEC9-B02A-4380-AF8C-4A0103857184}" destId="{F5630A76-4194-419F-8D17-FCF232DD92B6}" srcOrd="0" destOrd="0" presId="urn:microsoft.com/office/officeart/2005/8/layout/vList2"/>
    <dgm:cxn modelId="{1CE20B5F-A931-47CD-963D-9BE635A61B56}" type="presParOf" srcId="{2FF0DEC9-B02A-4380-AF8C-4A0103857184}" destId="{7B8F3E10-DC0E-4DC4-BF7F-1C62AFA912D9}" srcOrd="1" destOrd="0" presId="urn:microsoft.com/office/officeart/2005/8/layout/vList2"/>
    <dgm:cxn modelId="{A2A4A6E1-5FDD-4107-BC0F-02DB812BB593}" type="presParOf" srcId="{2FF0DEC9-B02A-4380-AF8C-4A0103857184}" destId="{DE7DFC40-CD27-4E69-B16E-5749DF4A3F89}" srcOrd="2" destOrd="0" presId="urn:microsoft.com/office/officeart/2005/8/layout/vList2"/>
    <dgm:cxn modelId="{DCA70251-FABE-4A8D-9653-21CA754488B3}" type="presParOf" srcId="{2FF0DEC9-B02A-4380-AF8C-4A0103857184}" destId="{8B9B198B-8B75-4FD9-B85C-2E0552A8D5F4}" srcOrd="3" destOrd="0" presId="urn:microsoft.com/office/officeart/2005/8/layout/vList2"/>
    <dgm:cxn modelId="{5BA9552E-CC54-44AE-9EB6-EDB45197E054}" type="presParOf" srcId="{2FF0DEC9-B02A-4380-AF8C-4A0103857184}" destId="{023D3E85-B909-4B2B-BAD0-8923E929F209}" srcOrd="4" destOrd="0" presId="urn:microsoft.com/office/officeart/2005/8/layout/vList2"/>
    <dgm:cxn modelId="{ECFE05DE-909B-4C1E-8834-BBC4E7052B66}" type="presParOf" srcId="{2FF0DEC9-B02A-4380-AF8C-4A0103857184}" destId="{A07BD2BC-8A5A-41F2-AA33-CAF0557632A3}" srcOrd="5" destOrd="0" presId="urn:microsoft.com/office/officeart/2005/8/layout/vList2"/>
    <dgm:cxn modelId="{3EAADCA2-C29C-4E3D-BA67-08C63705EDD4}" type="presParOf" srcId="{2FF0DEC9-B02A-4380-AF8C-4A0103857184}" destId="{3A43AA42-D800-40A0-8170-AA76209338AF}" srcOrd="6" destOrd="0" presId="urn:microsoft.com/office/officeart/2005/8/layout/vList2"/>
    <dgm:cxn modelId="{CF75D079-E3FB-4073-8DE1-47001AB8898B}" type="presParOf" srcId="{2FF0DEC9-B02A-4380-AF8C-4A0103857184}" destId="{F7709C9F-2D22-447D-82EF-7BF6A0A27867}" srcOrd="7" destOrd="0" presId="urn:microsoft.com/office/officeart/2005/8/layout/vList2"/>
    <dgm:cxn modelId="{2DBB6461-A72E-4BDC-A978-A299C6ABDC07}" type="presParOf" srcId="{2FF0DEC9-B02A-4380-AF8C-4A0103857184}" destId="{148DD135-6544-4EE4-BCFB-B10F750226B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F1E81DE-408E-4C2A-9506-D71D79D35122}" type="doc">
      <dgm:prSet loTypeId="urn:microsoft.com/office/officeart/2005/8/layout/vList2" loCatId="list" qsTypeId="urn:microsoft.com/office/officeart/2005/8/quickstyle/simple1" qsCatId="simple" csTypeId="urn:microsoft.com/office/officeart/2005/8/colors/accent4_1" csCatId="accent4" phldr="1"/>
      <dgm:spPr/>
      <dgm:t>
        <a:bodyPr/>
        <a:lstStyle/>
        <a:p>
          <a:endParaRPr lang="en-US"/>
        </a:p>
      </dgm:t>
    </dgm:pt>
    <dgm:pt modelId="{41A86F91-DFFA-4CE0-973B-62D5D211C560}">
      <dgm:prSet/>
      <dgm:spPr/>
      <dgm:t>
        <a:bodyPr/>
        <a:lstStyle/>
        <a:p>
          <a:pPr rtl="0"/>
          <a:r>
            <a:rPr lang="en-US" dirty="0"/>
            <a:t>Some conclusions…</a:t>
          </a:r>
        </a:p>
      </dgm:t>
    </dgm:pt>
    <dgm:pt modelId="{2DFE07A1-F6B7-4593-95C6-E0EE63FEA974}" type="parTrans" cxnId="{688D7BF3-FCCD-41EF-B0AD-436C3FA78DC9}">
      <dgm:prSet/>
      <dgm:spPr/>
      <dgm:t>
        <a:bodyPr/>
        <a:lstStyle/>
        <a:p>
          <a:endParaRPr lang="en-US"/>
        </a:p>
      </dgm:t>
    </dgm:pt>
    <dgm:pt modelId="{3E7AA48E-64D4-48A4-85A0-0969FB7B0044}" type="sibTrans" cxnId="{688D7BF3-FCCD-41EF-B0AD-436C3FA78DC9}">
      <dgm:prSet/>
      <dgm:spPr/>
      <dgm:t>
        <a:bodyPr/>
        <a:lstStyle/>
        <a:p>
          <a:endParaRPr lang="en-US"/>
        </a:p>
      </dgm:t>
    </dgm:pt>
    <dgm:pt modelId="{1E6619D9-CEAF-4138-B5DB-3E9D2DF538B0}">
      <dgm:prSet/>
      <dgm:spPr/>
      <dgm:t>
        <a:bodyPr/>
        <a:lstStyle/>
        <a:p>
          <a:pPr rtl="0"/>
          <a:r>
            <a:rPr lang="en-US" dirty="0"/>
            <a:t>What are the clinical strategies involved in CBT? </a:t>
          </a:r>
          <a:r>
            <a:rPr lang="en-US" dirty="0">
              <a:solidFill>
                <a:schemeClr val="bg1"/>
              </a:solidFill>
            </a:rPr>
            <a:t>_	__________________</a:t>
          </a:r>
        </a:p>
      </dgm:t>
    </dgm:pt>
    <dgm:pt modelId="{EB582FE1-F6F3-4207-8F7E-5DCD7C8F7675}" type="sibTrans" cxnId="{2D935F0D-D193-4B26-96F4-BD8A2664538F}">
      <dgm:prSet/>
      <dgm:spPr/>
      <dgm:t>
        <a:bodyPr/>
        <a:lstStyle/>
        <a:p>
          <a:endParaRPr lang="en-US"/>
        </a:p>
      </dgm:t>
    </dgm:pt>
    <dgm:pt modelId="{1A005253-7A8F-4150-BCC4-D4BD7346660D}" type="parTrans" cxnId="{2D935F0D-D193-4B26-96F4-BD8A2664538F}">
      <dgm:prSet/>
      <dgm:spPr/>
      <dgm:t>
        <a:bodyPr/>
        <a:lstStyle/>
        <a:p>
          <a:endParaRPr lang="en-US"/>
        </a:p>
      </dgm:t>
    </dgm:pt>
    <dgm:pt modelId="{DA1C2BC0-48FD-43C8-B347-1C8A5F79DD22}">
      <dgm:prSet/>
      <dgm:spPr/>
      <dgm:t>
        <a:bodyPr/>
        <a:lstStyle/>
        <a:p>
          <a:pPr rtl="0"/>
          <a:r>
            <a:rPr lang="en-US" dirty="0"/>
            <a:t>What is CBT and its assumptions?</a:t>
          </a:r>
        </a:p>
      </dgm:t>
    </dgm:pt>
    <dgm:pt modelId="{0C31CF68-BA63-474C-A365-BFFDFDB510EC}" type="sibTrans" cxnId="{5110B270-A7B6-4ABC-98C5-953281D5FFB1}">
      <dgm:prSet/>
      <dgm:spPr/>
      <dgm:t>
        <a:bodyPr/>
        <a:lstStyle/>
        <a:p>
          <a:endParaRPr lang="en-US"/>
        </a:p>
      </dgm:t>
    </dgm:pt>
    <dgm:pt modelId="{22B5CED9-0497-4BD1-AF4A-B4BD5D9D21E9}" type="parTrans" cxnId="{5110B270-A7B6-4ABC-98C5-953281D5FFB1}">
      <dgm:prSet/>
      <dgm:spPr/>
      <dgm:t>
        <a:bodyPr/>
        <a:lstStyle/>
        <a:p>
          <a:endParaRPr lang="en-US"/>
        </a:p>
      </dgm:t>
    </dgm:pt>
    <dgm:pt modelId="{DD6BCB21-5FE2-4869-8EB7-55F994A8757D}">
      <dgm:prSet/>
      <dgm:spPr/>
      <dgm:t>
        <a:bodyPr/>
        <a:lstStyle/>
        <a:p>
          <a:pPr rtl="0"/>
          <a:r>
            <a:rPr lang="en-US" dirty="0"/>
            <a:t>How effective is CBT as an intervention for SUD?</a:t>
          </a:r>
        </a:p>
      </dgm:t>
    </dgm:pt>
    <dgm:pt modelId="{3ACC46FB-24C9-4C24-990F-D0D0990CAC82}" type="sibTrans" cxnId="{34228095-213F-4CFF-B61D-74BC11230206}">
      <dgm:prSet/>
      <dgm:spPr/>
      <dgm:t>
        <a:bodyPr/>
        <a:lstStyle/>
        <a:p>
          <a:endParaRPr lang="en-US"/>
        </a:p>
      </dgm:t>
    </dgm:pt>
    <dgm:pt modelId="{81D7A73D-26E6-4FDC-A0BB-748E5B574C58}" type="parTrans" cxnId="{34228095-213F-4CFF-B61D-74BC11230206}">
      <dgm:prSet/>
      <dgm:spPr/>
      <dgm:t>
        <a:bodyPr/>
        <a:lstStyle/>
        <a:p>
          <a:endParaRPr lang="en-US"/>
        </a:p>
      </dgm:t>
    </dgm:pt>
    <dgm:pt modelId="{C25D25E9-4B64-434E-8C2E-CB914C822D03}">
      <dgm:prSet>
        <dgm:style>
          <a:lnRef idx="1">
            <a:schemeClr val="accent4"/>
          </a:lnRef>
          <a:fillRef idx="3">
            <a:schemeClr val="accent4"/>
          </a:fillRef>
          <a:effectRef idx="2">
            <a:schemeClr val="accent4"/>
          </a:effectRef>
          <a:fontRef idx="minor">
            <a:schemeClr val="lt1"/>
          </a:fontRef>
        </dgm:style>
      </dgm:prSet>
      <dgm:spPr/>
      <dgm:t>
        <a:bodyPr/>
        <a:lstStyle/>
        <a:p>
          <a:pPr rtl="0"/>
          <a:r>
            <a:rPr lang="en-US" dirty="0">
              <a:solidFill>
                <a:schemeClr val="bg1"/>
              </a:solidFill>
            </a:rPr>
            <a:t>How does it work?</a:t>
          </a:r>
        </a:p>
      </dgm:t>
    </dgm:pt>
    <dgm:pt modelId="{BB5CFBF9-CE74-4ED7-A366-96BCCE9F8756}" type="sibTrans" cxnId="{A5C2558C-E999-4450-9897-D594607CE382}">
      <dgm:prSet/>
      <dgm:spPr/>
      <dgm:t>
        <a:bodyPr/>
        <a:lstStyle/>
        <a:p>
          <a:endParaRPr lang="en-US"/>
        </a:p>
      </dgm:t>
    </dgm:pt>
    <dgm:pt modelId="{C110ABD3-282E-4317-9719-7F0082712D90}" type="parTrans" cxnId="{A5C2558C-E999-4450-9897-D594607CE382}">
      <dgm:prSet/>
      <dgm:spPr/>
      <dgm:t>
        <a:bodyPr/>
        <a:lstStyle/>
        <a:p>
          <a:endParaRPr lang="en-US"/>
        </a:p>
      </dgm:t>
    </dgm:pt>
    <dgm:pt modelId="{2FF0DEC9-B02A-4380-AF8C-4A0103857184}" type="pres">
      <dgm:prSet presAssocID="{CF1E81DE-408E-4C2A-9506-D71D79D35122}" presName="linear" presStyleCnt="0">
        <dgm:presLayoutVars>
          <dgm:animLvl val="lvl"/>
          <dgm:resizeHandles val="exact"/>
        </dgm:presLayoutVars>
      </dgm:prSet>
      <dgm:spPr/>
    </dgm:pt>
    <dgm:pt modelId="{F5630A76-4194-419F-8D17-FCF232DD92B6}" type="pres">
      <dgm:prSet presAssocID="{DA1C2BC0-48FD-43C8-B347-1C8A5F79DD22}" presName="parentText" presStyleLbl="node1" presStyleIdx="0" presStyleCnt="5">
        <dgm:presLayoutVars>
          <dgm:chMax val="0"/>
          <dgm:bulletEnabled val="1"/>
        </dgm:presLayoutVars>
      </dgm:prSet>
      <dgm:spPr/>
    </dgm:pt>
    <dgm:pt modelId="{7B8F3E10-DC0E-4DC4-BF7F-1C62AFA912D9}" type="pres">
      <dgm:prSet presAssocID="{0C31CF68-BA63-474C-A365-BFFDFDB510EC}" presName="spacer" presStyleCnt="0"/>
      <dgm:spPr/>
    </dgm:pt>
    <dgm:pt modelId="{DE7DFC40-CD27-4E69-B16E-5749DF4A3F89}" type="pres">
      <dgm:prSet presAssocID="{1E6619D9-CEAF-4138-B5DB-3E9D2DF538B0}" presName="parentText" presStyleLbl="node1" presStyleIdx="1" presStyleCnt="5">
        <dgm:presLayoutVars>
          <dgm:chMax val="0"/>
          <dgm:bulletEnabled val="1"/>
        </dgm:presLayoutVars>
      </dgm:prSet>
      <dgm:spPr/>
    </dgm:pt>
    <dgm:pt modelId="{8B9B198B-8B75-4FD9-B85C-2E0552A8D5F4}" type="pres">
      <dgm:prSet presAssocID="{EB582FE1-F6F3-4207-8F7E-5DCD7C8F7675}" presName="spacer" presStyleCnt="0"/>
      <dgm:spPr/>
    </dgm:pt>
    <dgm:pt modelId="{023D3E85-B909-4B2B-BAD0-8923E929F209}" type="pres">
      <dgm:prSet presAssocID="{DD6BCB21-5FE2-4869-8EB7-55F994A8757D}" presName="parentText" presStyleLbl="node1" presStyleIdx="2" presStyleCnt="5">
        <dgm:presLayoutVars>
          <dgm:chMax val="0"/>
          <dgm:bulletEnabled val="1"/>
        </dgm:presLayoutVars>
      </dgm:prSet>
      <dgm:spPr/>
    </dgm:pt>
    <dgm:pt modelId="{A07BD2BC-8A5A-41F2-AA33-CAF0557632A3}" type="pres">
      <dgm:prSet presAssocID="{3ACC46FB-24C9-4C24-990F-D0D0990CAC82}" presName="spacer" presStyleCnt="0"/>
      <dgm:spPr/>
    </dgm:pt>
    <dgm:pt modelId="{3A43AA42-D800-40A0-8170-AA76209338AF}" type="pres">
      <dgm:prSet presAssocID="{C25D25E9-4B64-434E-8C2E-CB914C822D03}" presName="parentText" presStyleLbl="node1" presStyleIdx="3" presStyleCnt="5">
        <dgm:presLayoutVars>
          <dgm:chMax val="0"/>
          <dgm:bulletEnabled val="1"/>
        </dgm:presLayoutVars>
      </dgm:prSet>
      <dgm:spPr/>
    </dgm:pt>
    <dgm:pt modelId="{F7709C9F-2D22-447D-82EF-7BF6A0A27867}" type="pres">
      <dgm:prSet presAssocID="{BB5CFBF9-CE74-4ED7-A366-96BCCE9F8756}" presName="spacer" presStyleCnt="0"/>
      <dgm:spPr/>
    </dgm:pt>
    <dgm:pt modelId="{148DD135-6544-4EE4-BCFB-B10F750226BB}" type="pres">
      <dgm:prSet presAssocID="{41A86F91-DFFA-4CE0-973B-62D5D211C560}" presName="parentText" presStyleLbl="node1" presStyleIdx="4" presStyleCnt="5">
        <dgm:presLayoutVars>
          <dgm:chMax val="0"/>
          <dgm:bulletEnabled val="1"/>
        </dgm:presLayoutVars>
      </dgm:prSet>
      <dgm:spPr/>
    </dgm:pt>
  </dgm:ptLst>
  <dgm:cxnLst>
    <dgm:cxn modelId="{8950360B-A837-4C30-A529-AF8E28F59042}" type="presOf" srcId="{C25D25E9-4B64-434E-8C2E-CB914C822D03}" destId="{3A43AA42-D800-40A0-8170-AA76209338AF}" srcOrd="0" destOrd="0" presId="urn:microsoft.com/office/officeart/2005/8/layout/vList2"/>
    <dgm:cxn modelId="{2D935F0D-D193-4B26-96F4-BD8A2664538F}" srcId="{CF1E81DE-408E-4C2A-9506-D71D79D35122}" destId="{1E6619D9-CEAF-4138-B5DB-3E9D2DF538B0}" srcOrd="1" destOrd="0" parTransId="{1A005253-7A8F-4150-BCC4-D4BD7346660D}" sibTransId="{EB582FE1-F6F3-4207-8F7E-5DCD7C8F7675}"/>
    <dgm:cxn modelId="{63325317-B813-4A42-963C-8BECFB4397C7}" type="presOf" srcId="{DD6BCB21-5FE2-4869-8EB7-55F994A8757D}" destId="{023D3E85-B909-4B2B-BAD0-8923E929F209}" srcOrd="0" destOrd="0" presId="urn:microsoft.com/office/officeart/2005/8/layout/vList2"/>
    <dgm:cxn modelId="{6B534924-3981-4E0C-A4F7-3CE8CCCEBDD6}" type="presOf" srcId="{1E6619D9-CEAF-4138-B5DB-3E9D2DF538B0}" destId="{DE7DFC40-CD27-4E69-B16E-5749DF4A3F89}" srcOrd="0" destOrd="0" presId="urn:microsoft.com/office/officeart/2005/8/layout/vList2"/>
    <dgm:cxn modelId="{570EE24F-8E49-4228-9743-FAAD0B1BABD2}" type="presOf" srcId="{41A86F91-DFFA-4CE0-973B-62D5D211C560}" destId="{148DD135-6544-4EE4-BCFB-B10F750226BB}" srcOrd="0" destOrd="0" presId="urn:microsoft.com/office/officeart/2005/8/layout/vList2"/>
    <dgm:cxn modelId="{5110B270-A7B6-4ABC-98C5-953281D5FFB1}" srcId="{CF1E81DE-408E-4C2A-9506-D71D79D35122}" destId="{DA1C2BC0-48FD-43C8-B347-1C8A5F79DD22}" srcOrd="0" destOrd="0" parTransId="{22B5CED9-0497-4BD1-AF4A-B4BD5D9D21E9}" sibTransId="{0C31CF68-BA63-474C-A365-BFFDFDB510EC}"/>
    <dgm:cxn modelId="{A5C2558C-E999-4450-9897-D594607CE382}" srcId="{CF1E81DE-408E-4C2A-9506-D71D79D35122}" destId="{C25D25E9-4B64-434E-8C2E-CB914C822D03}" srcOrd="3" destOrd="0" parTransId="{C110ABD3-282E-4317-9719-7F0082712D90}" sibTransId="{BB5CFBF9-CE74-4ED7-A366-96BCCE9F8756}"/>
    <dgm:cxn modelId="{34228095-213F-4CFF-B61D-74BC11230206}" srcId="{CF1E81DE-408E-4C2A-9506-D71D79D35122}" destId="{DD6BCB21-5FE2-4869-8EB7-55F994A8757D}" srcOrd="2" destOrd="0" parTransId="{81D7A73D-26E6-4FDC-A0BB-748E5B574C58}" sibTransId="{3ACC46FB-24C9-4C24-990F-D0D0990CAC82}"/>
    <dgm:cxn modelId="{6A57FCCE-1DD9-4672-A78B-3E352A870926}" type="presOf" srcId="{DA1C2BC0-48FD-43C8-B347-1C8A5F79DD22}" destId="{F5630A76-4194-419F-8D17-FCF232DD92B6}" srcOrd="0" destOrd="0" presId="urn:microsoft.com/office/officeart/2005/8/layout/vList2"/>
    <dgm:cxn modelId="{688D7BF3-FCCD-41EF-B0AD-436C3FA78DC9}" srcId="{CF1E81DE-408E-4C2A-9506-D71D79D35122}" destId="{41A86F91-DFFA-4CE0-973B-62D5D211C560}" srcOrd="4" destOrd="0" parTransId="{2DFE07A1-F6B7-4593-95C6-E0EE63FEA974}" sibTransId="{3E7AA48E-64D4-48A4-85A0-0969FB7B0044}"/>
    <dgm:cxn modelId="{8FE3F1F8-C3FA-430A-B7AB-505F4C56D449}" type="presOf" srcId="{CF1E81DE-408E-4C2A-9506-D71D79D35122}" destId="{2FF0DEC9-B02A-4380-AF8C-4A0103857184}" srcOrd="0" destOrd="0" presId="urn:microsoft.com/office/officeart/2005/8/layout/vList2"/>
    <dgm:cxn modelId="{4D374F01-9FF0-44AA-974E-A5A9925BC360}" type="presParOf" srcId="{2FF0DEC9-B02A-4380-AF8C-4A0103857184}" destId="{F5630A76-4194-419F-8D17-FCF232DD92B6}" srcOrd="0" destOrd="0" presId="urn:microsoft.com/office/officeart/2005/8/layout/vList2"/>
    <dgm:cxn modelId="{4D354F8E-ECE8-4044-A9FA-A9A6A7B36384}" type="presParOf" srcId="{2FF0DEC9-B02A-4380-AF8C-4A0103857184}" destId="{7B8F3E10-DC0E-4DC4-BF7F-1C62AFA912D9}" srcOrd="1" destOrd="0" presId="urn:microsoft.com/office/officeart/2005/8/layout/vList2"/>
    <dgm:cxn modelId="{D82C0497-728A-4035-884C-990EC7F44BAC}" type="presParOf" srcId="{2FF0DEC9-B02A-4380-AF8C-4A0103857184}" destId="{DE7DFC40-CD27-4E69-B16E-5749DF4A3F89}" srcOrd="2" destOrd="0" presId="urn:microsoft.com/office/officeart/2005/8/layout/vList2"/>
    <dgm:cxn modelId="{B6E0F086-A524-4981-A741-670127013F5A}" type="presParOf" srcId="{2FF0DEC9-B02A-4380-AF8C-4A0103857184}" destId="{8B9B198B-8B75-4FD9-B85C-2E0552A8D5F4}" srcOrd="3" destOrd="0" presId="urn:microsoft.com/office/officeart/2005/8/layout/vList2"/>
    <dgm:cxn modelId="{62B955BB-7B43-473F-B74A-3C7B835C3284}" type="presParOf" srcId="{2FF0DEC9-B02A-4380-AF8C-4A0103857184}" destId="{023D3E85-B909-4B2B-BAD0-8923E929F209}" srcOrd="4" destOrd="0" presId="urn:microsoft.com/office/officeart/2005/8/layout/vList2"/>
    <dgm:cxn modelId="{D1D0D24C-663D-4BAF-B41C-BC9558A68EA1}" type="presParOf" srcId="{2FF0DEC9-B02A-4380-AF8C-4A0103857184}" destId="{A07BD2BC-8A5A-41F2-AA33-CAF0557632A3}" srcOrd="5" destOrd="0" presId="urn:microsoft.com/office/officeart/2005/8/layout/vList2"/>
    <dgm:cxn modelId="{5753C8F6-4266-4E44-987F-F9059EE67E4C}" type="presParOf" srcId="{2FF0DEC9-B02A-4380-AF8C-4A0103857184}" destId="{3A43AA42-D800-40A0-8170-AA76209338AF}" srcOrd="6" destOrd="0" presId="urn:microsoft.com/office/officeart/2005/8/layout/vList2"/>
    <dgm:cxn modelId="{1A328E85-B135-43CB-9BAB-DE7F467408E5}" type="presParOf" srcId="{2FF0DEC9-B02A-4380-AF8C-4A0103857184}" destId="{F7709C9F-2D22-447D-82EF-7BF6A0A27867}" srcOrd="7" destOrd="0" presId="urn:microsoft.com/office/officeart/2005/8/layout/vList2"/>
    <dgm:cxn modelId="{E6BE50BE-05D3-4B5C-A8BE-99FC31BB730D}" type="presParOf" srcId="{2FF0DEC9-B02A-4380-AF8C-4A0103857184}" destId="{148DD135-6544-4EE4-BCFB-B10F750226B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285C9E3-1222-2E4D-91E8-51269C5A8BCD}" type="doc">
      <dgm:prSet loTypeId="urn:microsoft.com/office/officeart/2005/8/layout/cycle5" loCatId="" qsTypeId="urn:microsoft.com/office/officeart/2005/8/quickstyle/simple3" qsCatId="simple" csTypeId="urn:microsoft.com/office/officeart/2005/8/colors/accent1_5" csCatId="accent1" phldr="1"/>
      <dgm:spPr/>
      <dgm:t>
        <a:bodyPr/>
        <a:lstStyle/>
        <a:p>
          <a:endParaRPr lang="en-US"/>
        </a:p>
      </dgm:t>
    </dgm:pt>
    <dgm:pt modelId="{8307CE8F-16E0-404B-B406-097D129E3204}">
      <dgm:prSet phldrT="[Text]"/>
      <dgm:spPr/>
      <dgm:t>
        <a:bodyPr/>
        <a:lstStyle/>
        <a:p>
          <a:r>
            <a:rPr lang="en-US" dirty="0"/>
            <a:t>Coping Skills Mediator</a:t>
          </a:r>
        </a:p>
      </dgm:t>
    </dgm:pt>
    <dgm:pt modelId="{CA83AFEE-D1AD-434C-A47E-A713E78BB37B}" type="parTrans" cxnId="{ED7C254B-90FB-BD41-B568-4165FF1ADEB4}">
      <dgm:prSet/>
      <dgm:spPr/>
      <dgm:t>
        <a:bodyPr/>
        <a:lstStyle/>
        <a:p>
          <a:endParaRPr lang="en-US"/>
        </a:p>
      </dgm:t>
    </dgm:pt>
    <dgm:pt modelId="{3E8CE5AE-7356-D146-AC60-6E57BD4A2EFB}" type="sibTrans" cxnId="{ED7C254B-90FB-BD41-B568-4165FF1ADEB4}">
      <dgm:prSet/>
      <dgm:spPr/>
      <dgm:t>
        <a:bodyPr/>
        <a:lstStyle/>
        <a:p>
          <a:endParaRPr lang="en-US"/>
        </a:p>
      </dgm:t>
    </dgm:pt>
    <dgm:pt modelId="{3DA3F05D-EBF1-4148-8227-4D28621D9D5D}">
      <dgm:prSet phldrT="[Text]"/>
      <dgm:spPr/>
      <dgm:t>
        <a:bodyPr/>
        <a:lstStyle/>
        <a:p>
          <a:r>
            <a:rPr lang="en-US" dirty="0"/>
            <a:t>Drinking-related outcome</a:t>
          </a:r>
        </a:p>
      </dgm:t>
    </dgm:pt>
    <dgm:pt modelId="{3DD0DE68-EEBC-C14F-BEF4-4CCE1AC7C9D6}" type="parTrans" cxnId="{B3B47D47-48D3-6F49-B6D7-A2868FD9C34C}">
      <dgm:prSet/>
      <dgm:spPr/>
      <dgm:t>
        <a:bodyPr/>
        <a:lstStyle/>
        <a:p>
          <a:endParaRPr lang="en-US"/>
        </a:p>
      </dgm:t>
    </dgm:pt>
    <dgm:pt modelId="{BD4C8C89-8AAA-0D42-AF2F-6EDA1AC10159}" type="sibTrans" cxnId="{B3B47D47-48D3-6F49-B6D7-A2868FD9C34C}">
      <dgm:prSet/>
      <dgm:spPr>
        <a:ln>
          <a:headEnd type="arrow"/>
          <a:tailEnd type="none"/>
        </a:ln>
      </dgm:spPr>
      <dgm:t>
        <a:bodyPr/>
        <a:lstStyle/>
        <a:p>
          <a:endParaRPr lang="en-US"/>
        </a:p>
      </dgm:t>
    </dgm:pt>
    <dgm:pt modelId="{4C541FE4-59FB-E647-8566-60AC43617C76}">
      <dgm:prSet phldrT="[Text]"/>
      <dgm:spPr/>
      <dgm:t>
        <a:bodyPr/>
        <a:lstStyle/>
        <a:p>
          <a:r>
            <a:rPr lang="en-US" dirty="0"/>
            <a:t>CBT vs. Comparison</a:t>
          </a:r>
        </a:p>
      </dgm:t>
    </dgm:pt>
    <dgm:pt modelId="{2E935729-7085-8145-A171-F7DF75F42170}" type="parTrans" cxnId="{CB726358-0D98-4E46-B7FD-925DA93B5497}">
      <dgm:prSet/>
      <dgm:spPr/>
      <dgm:t>
        <a:bodyPr/>
        <a:lstStyle/>
        <a:p>
          <a:endParaRPr lang="en-US"/>
        </a:p>
      </dgm:t>
    </dgm:pt>
    <dgm:pt modelId="{1F79F01C-769F-F742-A3CD-226184B5D617}" type="sibTrans" cxnId="{CB726358-0D98-4E46-B7FD-925DA93B5497}">
      <dgm:prSet/>
      <dgm:spPr/>
      <dgm:t>
        <a:bodyPr/>
        <a:lstStyle/>
        <a:p>
          <a:endParaRPr lang="en-US"/>
        </a:p>
      </dgm:t>
    </dgm:pt>
    <dgm:pt modelId="{A949EB2C-26AB-9145-9DC3-ECA472FA253D}" type="pres">
      <dgm:prSet presAssocID="{0285C9E3-1222-2E4D-91E8-51269C5A8BCD}" presName="cycle" presStyleCnt="0">
        <dgm:presLayoutVars>
          <dgm:dir/>
          <dgm:resizeHandles val="exact"/>
        </dgm:presLayoutVars>
      </dgm:prSet>
      <dgm:spPr/>
    </dgm:pt>
    <dgm:pt modelId="{E8DE31C1-1080-F345-BF75-CA561D8C9184}" type="pres">
      <dgm:prSet presAssocID="{8307CE8F-16E0-404B-B406-097D129E3204}" presName="node" presStyleLbl="node1" presStyleIdx="0" presStyleCnt="3">
        <dgm:presLayoutVars>
          <dgm:bulletEnabled val="1"/>
        </dgm:presLayoutVars>
      </dgm:prSet>
      <dgm:spPr/>
    </dgm:pt>
    <dgm:pt modelId="{1F95115F-D119-584B-98CB-B98C215D39AE}" type="pres">
      <dgm:prSet presAssocID="{8307CE8F-16E0-404B-B406-097D129E3204}" presName="spNode" presStyleCnt="0"/>
      <dgm:spPr/>
    </dgm:pt>
    <dgm:pt modelId="{49E45DDB-7CE1-9C4E-9701-C78C058A0C63}" type="pres">
      <dgm:prSet presAssocID="{3E8CE5AE-7356-D146-AC60-6E57BD4A2EFB}" presName="sibTrans" presStyleLbl="sibTrans1D1" presStyleIdx="0" presStyleCnt="3"/>
      <dgm:spPr/>
    </dgm:pt>
    <dgm:pt modelId="{54939225-CCD3-9742-AC03-14E2D8191142}" type="pres">
      <dgm:prSet presAssocID="{3DA3F05D-EBF1-4148-8227-4D28621D9D5D}" presName="node" presStyleLbl="node1" presStyleIdx="1" presStyleCnt="3">
        <dgm:presLayoutVars>
          <dgm:bulletEnabled val="1"/>
        </dgm:presLayoutVars>
      </dgm:prSet>
      <dgm:spPr/>
    </dgm:pt>
    <dgm:pt modelId="{764D9FD4-8FDF-D149-B8E1-AAD26B1221B3}" type="pres">
      <dgm:prSet presAssocID="{3DA3F05D-EBF1-4148-8227-4D28621D9D5D}" presName="spNode" presStyleCnt="0"/>
      <dgm:spPr/>
    </dgm:pt>
    <dgm:pt modelId="{5F4141F1-E23E-744D-9951-39670DEE1256}" type="pres">
      <dgm:prSet presAssocID="{BD4C8C89-8AAA-0D42-AF2F-6EDA1AC10159}" presName="sibTrans" presStyleLbl="sibTrans1D1" presStyleIdx="1" presStyleCnt="3"/>
      <dgm:spPr/>
    </dgm:pt>
    <dgm:pt modelId="{56C35F5F-E97C-1E44-B338-FA80CECED4DB}" type="pres">
      <dgm:prSet presAssocID="{4C541FE4-59FB-E647-8566-60AC43617C76}" presName="node" presStyleLbl="node1" presStyleIdx="2" presStyleCnt="3">
        <dgm:presLayoutVars>
          <dgm:bulletEnabled val="1"/>
        </dgm:presLayoutVars>
      </dgm:prSet>
      <dgm:spPr/>
    </dgm:pt>
    <dgm:pt modelId="{0DC29BC7-01E5-FD4C-B788-4263E4DFF265}" type="pres">
      <dgm:prSet presAssocID="{4C541FE4-59FB-E647-8566-60AC43617C76}" presName="spNode" presStyleCnt="0"/>
      <dgm:spPr/>
    </dgm:pt>
    <dgm:pt modelId="{EBAB6388-F4AE-A243-BC59-603959621820}" type="pres">
      <dgm:prSet presAssocID="{1F79F01C-769F-F742-A3CD-226184B5D617}" presName="sibTrans" presStyleLbl="sibTrans1D1" presStyleIdx="2" presStyleCnt="3"/>
      <dgm:spPr/>
    </dgm:pt>
  </dgm:ptLst>
  <dgm:cxnLst>
    <dgm:cxn modelId="{B3B47D47-48D3-6F49-B6D7-A2868FD9C34C}" srcId="{0285C9E3-1222-2E4D-91E8-51269C5A8BCD}" destId="{3DA3F05D-EBF1-4148-8227-4D28621D9D5D}" srcOrd="1" destOrd="0" parTransId="{3DD0DE68-EEBC-C14F-BEF4-4CCE1AC7C9D6}" sibTransId="{BD4C8C89-8AAA-0D42-AF2F-6EDA1AC10159}"/>
    <dgm:cxn modelId="{ED7C254B-90FB-BD41-B568-4165FF1ADEB4}" srcId="{0285C9E3-1222-2E4D-91E8-51269C5A8BCD}" destId="{8307CE8F-16E0-404B-B406-097D129E3204}" srcOrd="0" destOrd="0" parTransId="{CA83AFEE-D1AD-434C-A47E-A713E78BB37B}" sibTransId="{3E8CE5AE-7356-D146-AC60-6E57BD4A2EFB}"/>
    <dgm:cxn modelId="{B5BE1D51-AB3F-4518-A831-9095DD96A336}" type="presOf" srcId="{3DA3F05D-EBF1-4148-8227-4D28621D9D5D}" destId="{54939225-CCD3-9742-AC03-14E2D8191142}" srcOrd="0" destOrd="0" presId="urn:microsoft.com/office/officeart/2005/8/layout/cycle5"/>
    <dgm:cxn modelId="{46DFEC74-7BE3-4FC9-B0F4-0DFF16EC0FF1}" type="presOf" srcId="{1F79F01C-769F-F742-A3CD-226184B5D617}" destId="{EBAB6388-F4AE-A243-BC59-603959621820}" srcOrd="0" destOrd="0" presId="urn:microsoft.com/office/officeart/2005/8/layout/cycle5"/>
    <dgm:cxn modelId="{CB726358-0D98-4E46-B7FD-925DA93B5497}" srcId="{0285C9E3-1222-2E4D-91E8-51269C5A8BCD}" destId="{4C541FE4-59FB-E647-8566-60AC43617C76}" srcOrd="2" destOrd="0" parTransId="{2E935729-7085-8145-A171-F7DF75F42170}" sibTransId="{1F79F01C-769F-F742-A3CD-226184B5D617}"/>
    <dgm:cxn modelId="{4E97017A-2EEF-4162-B6D7-2113496F3E91}" type="presOf" srcId="{BD4C8C89-8AAA-0D42-AF2F-6EDA1AC10159}" destId="{5F4141F1-E23E-744D-9951-39670DEE1256}" srcOrd="0" destOrd="0" presId="urn:microsoft.com/office/officeart/2005/8/layout/cycle5"/>
    <dgm:cxn modelId="{425C7591-457E-4F8F-BC8D-317A502E3E98}" type="presOf" srcId="{3E8CE5AE-7356-D146-AC60-6E57BD4A2EFB}" destId="{49E45DDB-7CE1-9C4E-9701-C78C058A0C63}" srcOrd="0" destOrd="0" presId="urn:microsoft.com/office/officeart/2005/8/layout/cycle5"/>
    <dgm:cxn modelId="{2FE5399C-1EAA-4012-B0BA-EFBC4BE4C9A7}" type="presOf" srcId="{0285C9E3-1222-2E4D-91E8-51269C5A8BCD}" destId="{A949EB2C-26AB-9145-9DC3-ECA472FA253D}" srcOrd="0" destOrd="0" presId="urn:microsoft.com/office/officeart/2005/8/layout/cycle5"/>
    <dgm:cxn modelId="{4BEBD6B0-EB4E-4B9C-816E-F9788C607701}" type="presOf" srcId="{8307CE8F-16E0-404B-B406-097D129E3204}" destId="{E8DE31C1-1080-F345-BF75-CA561D8C9184}" srcOrd="0" destOrd="0" presId="urn:microsoft.com/office/officeart/2005/8/layout/cycle5"/>
    <dgm:cxn modelId="{0FC753C7-35F2-4079-86DE-A6644180F1AC}" type="presOf" srcId="{4C541FE4-59FB-E647-8566-60AC43617C76}" destId="{56C35F5F-E97C-1E44-B338-FA80CECED4DB}" srcOrd="0" destOrd="0" presId="urn:microsoft.com/office/officeart/2005/8/layout/cycle5"/>
    <dgm:cxn modelId="{D56D092F-EC11-4097-9E69-CBE31E357611}" type="presParOf" srcId="{A949EB2C-26AB-9145-9DC3-ECA472FA253D}" destId="{E8DE31C1-1080-F345-BF75-CA561D8C9184}" srcOrd="0" destOrd="0" presId="urn:microsoft.com/office/officeart/2005/8/layout/cycle5"/>
    <dgm:cxn modelId="{088E4299-6010-40E5-9A5F-E323C30F31D5}" type="presParOf" srcId="{A949EB2C-26AB-9145-9DC3-ECA472FA253D}" destId="{1F95115F-D119-584B-98CB-B98C215D39AE}" srcOrd="1" destOrd="0" presId="urn:microsoft.com/office/officeart/2005/8/layout/cycle5"/>
    <dgm:cxn modelId="{44938DE1-F2E1-4094-9FDD-51E5D0D8E84D}" type="presParOf" srcId="{A949EB2C-26AB-9145-9DC3-ECA472FA253D}" destId="{49E45DDB-7CE1-9C4E-9701-C78C058A0C63}" srcOrd="2" destOrd="0" presId="urn:microsoft.com/office/officeart/2005/8/layout/cycle5"/>
    <dgm:cxn modelId="{4EAD914B-E4CC-4DF7-9D70-CA58CE03E8B1}" type="presParOf" srcId="{A949EB2C-26AB-9145-9DC3-ECA472FA253D}" destId="{54939225-CCD3-9742-AC03-14E2D8191142}" srcOrd="3" destOrd="0" presId="urn:microsoft.com/office/officeart/2005/8/layout/cycle5"/>
    <dgm:cxn modelId="{762B6809-B6E8-4FA6-A62A-5ED4532FDF30}" type="presParOf" srcId="{A949EB2C-26AB-9145-9DC3-ECA472FA253D}" destId="{764D9FD4-8FDF-D149-B8E1-AAD26B1221B3}" srcOrd="4" destOrd="0" presId="urn:microsoft.com/office/officeart/2005/8/layout/cycle5"/>
    <dgm:cxn modelId="{59DF059B-8643-42BC-A4D1-7AACAD499E14}" type="presParOf" srcId="{A949EB2C-26AB-9145-9DC3-ECA472FA253D}" destId="{5F4141F1-E23E-744D-9951-39670DEE1256}" srcOrd="5" destOrd="0" presId="urn:microsoft.com/office/officeart/2005/8/layout/cycle5"/>
    <dgm:cxn modelId="{548FEC2B-2B14-462A-8DC0-9AB4A400ADCF}" type="presParOf" srcId="{A949EB2C-26AB-9145-9DC3-ECA472FA253D}" destId="{56C35F5F-E97C-1E44-B338-FA80CECED4DB}" srcOrd="6" destOrd="0" presId="urn:microsoft.com/office/officeart/2005/8/layout/cycle5"/>
    <dgm:cxn modelId="{5F938528-07BE-452D-8374-81E0B9DC4943}" type="presParOf" srcId="{A949EB2C-26AB-9145-9DC3-ECA472FA253D}" destId="{0DC29BC7-01E5-FD4C-B788-4263E4DFF265}" srcOrd="7" destOrd="0" presId="urn:microsoft.com/office/officeart/2005/8/layout/cycle5"/>
    <dgm:cxn modelId="{905EF664-37E8-47CD-93F2-64678D9BE7C4}" type="presParOf" srcId="{A949EB2C-26AB-9145-9DC3-ECA472FA253D}" destId="{EBAB6388-F4AE-A243-BC59-603959621820}"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285C9E3-1222-2E4D-91E8-51269C5A8BCD}" type="doc">
      <dgm:prSet loTypeId="urn:microsoft.com/office/officeart/2005/8/layout/cycle5" loCatId="" qsTypeId="urn:microsoft.com/office/officeart/2005/8/quickstyle/simple3" qsCatId="simple" csTypeId="urn:microsoft.com/office/officeart/2005/8/colors/accent1_5" csCatId="accent1" phldr="1"/>
      <dgm:spPr/>
      <dgm:t>
        <a:bodyPr/>
        <a:lstStyle/>
        <a:p>
          <a:endParaRPr lang="en-US"/>
        </a:p>
      </dgm:t>
    </dgm:pt>
    <dgm:pt modelId="{8307CE8F-16E0-404B-B406-097D129E3204}">
      <dgm:prSet phldrT="[Text]"/>
      <dgm:spPr/>
      <dgm:t>
        <a:bodyPr/>
        <a:lstStyle/>
        <a:p>
          <a:r>
            <a:rPr lang="en-US" dirty="0"/>
            <a:t>Coping Skills Mediator</a:t>
          </a:r>
        </a:p>
      </dgm:t>
    </dgm:pt>
    <dgm:pt modelId="{CA83AFEE-D1AD-434C-A47E-A713E78BB37B}" type="parTrans" cxnId="{ED7C254B-90FB-BD41-B568-4165FF1ADEB4}">
      <dgm:prSet/>
      <dgm:spPr/>
      <dgm:t>
        <a:bodyPr/>
        <a:lstStyle/>
        <a:p>
          <a:endParaRPr lang="en-US"/>
        </a:p>
      </dgm:t>
    </dgm:pt>
    <dgm:pt modelId="{3E8CE5AE-7356-D146-AC60-6E57BD4A2EFB}" type="sibTrans" cxnId="{ED7C254B-90FB-BD41-B568-4165FF1ADEB4}">
      <dgm:prSet/>
      <dgm:spPr/>
      <dgm:t>
        <a:bodyPr/>
        <a:lstStyle/>
        <a:p>
          <a:endParaRPr lang="en-US"/>
        </a:p>
      </dgm:t>
    </dgm:pt>
    <dgm:pt modelId="{3DA3F05D-EBF1-4148-8227-4D28621D9D5D}">
      <dgm:prSet phldrT="[Text]"/>
      <dgm:spPr/>
      <dgm:t>
        <a:bodyPr/>
        <a:lstStyle/>
        <a:p>
          <a:r>
            <a:rPr lang="en-US" dirty="0"/>
            <a:t>Drinking-related outcome</a:t>
          </a:r>
        </a:p>
      </dgm:t>
    </dgm:pt>
    <dgm:pt modelId="{3DD0DE68-EEBC-C14F-BEF4-4CCE1AC7C9D6}" type="parTrans" cxnId="{B3B47D47-48D3-6F49-B6D7-A2868FD9C34C}">
      <dgm:prSet/>
      <dgm:spPr/>
      <dgm:t>
        <a:bodyPr/>
        <a:lstStyle/>
        <a:p>
          <a:endParaRPr lang="en-US"/>
        </a:p>
      </dgm:t>
    </dgm:pt>
    <dgm:pt modelId="{BD4C8C89-8AAA-0D42-AF2F-6EDA1AC10159}" type="sibTrans" cxnId="{B3B47D47-48D3-6F49-B6D7-A2868FD9C34C}">
      <dgm:prSet/>
      <dgm:spPr>
        <a:ln>
          <a:headEnd type="arrow"/>
          <a:tailEnd type="none"/>
        </a:ln>
      </dgm:spPr>
      <dgm:t>
        <a:bodyPr/>
        <a:lstStyle/>
        <a:p>
          <a:endParaRPr lang="en-US"/>
        </a:p>
      </dgm:t>
    </dgm:pt>
    <dgm:pt modelId="{4C541FE4-59FB-E647-8566-60AC43617C76}">
      <dgm:prSet phldrT="[Text]"/>
      <dgm:spPr/>
      <dgm:t>
        <a:bodyPr/>
        <a:lstStyle/>
        <a:p>
          <a:r>
            <a:rPr lang="en-US" dirty="0"/>
            <a:t>CBT vs. Comparison</a:t>
          </a:r>
        </a:p>
      </dgm:t>
    </dgm:pt>
    <dgm:pt modelId="{2E935729-7085-8145-A171-F7DF75F42170}" type="parTrans" cxnId="{CB726358-0D98-4E46-B7FD-925DA93B5497}">
      <dgm:prSet/>
      <dgm:spPr/>
      <dgm:t>
        <a:bodyPr/>
        <a:lstStyle/>
        <a:p>
          <a:endParaRPr lang="en-US"/>
        </a:p>
      </dgm:t>
    </dgm:pt>
    <dgm:pt modelId="{1F79F01C-769F-F742-A3CD-226184B5D617}" type="sibTrans" cxnId="{CB726358-0D98-4E46-B7FD-925DA93B5497}">
      <dgm:prSet/>
      <dgm:spPr/>
      <dgm:t>
        <a:bodyPr/>
        <a:lstStyle/>
        <a:p>
          <a:endParaRPr lang="en-US"/>
        </a:p>
      </dgm:t>
    </dgm:pt>
    <dgm:pt modelId="{A949EB2C-26AB-9145-9DC3-ECA472FA253D}" type="pres">
      <dgm:prSet presAssocID="{0285C9E3-1222-2E4D-91E8-51269C5A8BCD}" presName="cycle" presStyleCnt="0">
        <dgm:presLayoutVars>
          <dgm:dir/>
          <dgm:resizeHandles val="exact"/>
        </dgm:presLayoutVars>
      </dgm:prSet>
      <dgm:spPr/>
    </dgm:pt>
    <dgm:pt modelId="{E8DE31C1-1080-F345-BF75-CA561D8C9184}" type="pres">
      <dgm:prSet presAssocID="{8307CE8F-16E0-404B-B406-097D129E3204}" presName="node" presStyleLbl="node1" presStyleIdx="0" presStyleCnt="3">
        <dgm:presLayoutVars>
          <dgm:bulletEnabled val="1"/>
        </dgm:presLayoutVars>
      </dgm:prSet>
      <dgm:spPr/>
    </dgm:pt>
    <dgm:pt modelId="{1F95115F-D119-584B-98CB-B98C215D39AE}" type="pres">
      <dgm:prSet presAssocID="{8307CE8F-16E0-404B-B406-097D129E3204}" presName="spNode" presStyleCnt="0"/>
      <dgm:spPr/>
    </dgm:pt>
    <dgm:pt modelId="{49E45DDB-7CE1-9C4E-9701-C78C058A0C63}" type="pres">
      <dgm:prSet presAssocID="{3E8CE5AE-7356-D146-AC60-6E57BD4A2EFB}" presName="sibTrans" presStyleLbl="sibTrans1D1" presStyleIdx="0" presStyleCnt="3"/>
      <dgm:spPr/>
    </dgm:pt>
    <dgm:pt modelId="{54939225-CCD3-9742-AC03-14E2D8191142}" type="pres">
      <dgm:prSet presAssocID="{3DA3F05D-EBF1-4148-8227-4D28621D9D5D}" presName="node" presStyleLbl="node1" presStyleIdx="1" presStyleCnt="3">
        <dgm:presLayoutVars>
          <dgm:bulletEnabled val="1"/>
        </dgm:presLayoutVars>
      </dgm:prSet>
      <dgm:spPr/>
    </dgm:pt>
    <dgm:pt modelId="{764D9FD4-8FDF-D149-B8E1-AAD26B1221B3}" type="pres">
      <dgm:prSet presAssocID="{3DA3F05D-EBF1-4148-8227-4D28621D9D5D}" presName="spNode" presStyleCnt="0"/>
      <dgm:spPr/>
    </dgm:pt>
    <dgm:pt modelId="{5F4141F1-E23E-744D-9951-39670DEE1256}" type="pres">
      <dgm:prSet presAssocID="{BD4C8C89-8AAA-0D42-AF2F-6EDA1AC10159}" presName="sibTrans" presStyleLbl="sibTrans1D1" presStyleIdx="1" presStyleCnt="3"/>
      <dgm:spPr/>
    </dgm:pt>
    <dgm:pt modelId="{56C35F5F-E97C-1E44-B338-FA80CECED4DB}" type="pres">
      <dgm:prSet presAssocID="{4C541FE4-59FB-E647-8566-60AC43617C76}" presName="node" presStyleLbl="node1" presStyleIdx="2" presStyleCnt="3">
        <dgm:presLayoutVars>
          <dgm:bulletEnabled val="1"/>
        </dgm:presLayoutVars>
      </dgm:prSet>
      <dgm:spPr/>
    </dgm:pt>
    <dgm:pt modelId="{0DC29BC7-01E5-FD4C-B788-4263E4DFF265}" type="pres">
      <dgm:prSet presAssocID="{4C541FE4-59FB-E647-8566-60AC43617C76}" presName="spNode" presStyleCnt="0"/>
      <dgm:spPr/>
    </dgm:pt>
    <dgm:pt modelId="{EBAB6388-F4AE-A243-BC59-603959621820}" type="pres">
      <dgm:prSet presAssocID="{1F79F01C-769F-F742-A3CD-226184B5D617}" presName="sibTrans" presStyleLbl="sibTrans1D1" presStyleIdx="2" presStyleCnt="3"/>
      <dgm:spPr/>
    </dgm:pt>
  </dgm:ptLst>
  <dgm:cxnLst>
    <dgm:cxn modelId="{6073200B-D7EA-428A-AA35-7A86701252FA}" type="presOf" srcId="{4C541FE4-59FB-E647-8566-60AC43617C76}" destId="{56C35F5F-E97C-1E44-B338-FA80CECED4DB}" srcOrd="0" destOrd="0" presId="urn:microsoft.com/office/officeart/2005/8/layout/cycle5"/>
    <dgm:cxn modelId="{041C6B29-3438-45A9-81BA-6C5DB293F228}" type="presOf" srcId="{3DA3F05D-EBF1-4148-8227-4D28621D9D5D}" destId="{54939225-CCD3-9742-AC03-14E2D8191142}" srcOrd="0" destOrd="0" presId="urn:microsoft.com/office/officeart/2005/8/layout/cycle5"/>
    <dgm:cxn modelId="{B3B47D47-48D3-6F49-B6D7-A2868FD9C34C}" srcId="{0285C9E3-1222-2E4D-91E8-51269C5A8BCD}" destId="{3DA3F05D-EBF1-4148-8227-4D28621D9D5D}" srcOrd="1" destOrd="0" parTransId="{3DD0DE68-EEBC-C14F-BEF4-4CCE1AC7C9D6}" sibTransId="{BD4C8C89-8AAA-0D42-AF2F-6EDA1AC10159}"/>
    <dgm:cxn modelId="{ED7C254B-90FB-BD41-B568-4165FF1ADEB4}" srcId="{0285C9E3-1222-2E4D-91E8-51269C5A8BCD}" destId="{8307CE8F-16E0-404B-B406-097D129E3204}" srcOrd="0" destOrd="0" parTransId="{CA83AFEE-D1AD-434C-A47E-A713E78BB37B}" sibTransId="{3E8CE5AE-7356-D146-AC60-6E57BD4A2EFB}"/>
    <dgm:cxn modelId="{4EF9AD4C-3C68-477D-AE05-4116C04F615D}" type="presOf" srcId="{8307CE8F-16E0-404B-B406-097D129E3204}" destId="{E8DE31C1-1080-F345-BF75-CA561D8C9184}" srcOrd="0" destOrd="0" presId="urn:microsoft.com/office/officeart/2005/8/layout/cycle5"/>
    <dgm:cxn modelId="{CB726358-0D98-4E46-B7FD-925DA93B5497}" srcId="{0285C9E3-1222-2E4D-91E8-51269C5A8BCD}" destId="{4C541FE4-59FB-E647-8566-60AC43617C76}" srcOrd="2" destOrd="0" parTransId="{2E935729-7085-8145-A171-F7DF75F42170}" sibTransId="{1F79F01C-769F-F742-A3CD-226184B5D617}"/>
    <dgm:cxn modelId="{2BD79299-57BB-40B0-AFED-3E0EAFBE5C60}" type="presOf" srcId="{0285C9E3-1222-2E4D-91E8-51269C5A8BCD}" destId="{A949EB2C-26AB-9145-9DC3-ECA472FA253D}" srcOrd="0" destOrd="0" presId="urn:microsoft.com/office/officeart/2005/8/layout/cycle5"/>
    <dgm:cxn modelId="{3DB748AD-DF28-4D22-B952-FED8428A57F8}" type="presOf" srcId="{BD4C8C89-8AAA-0D42-AF2F-6EDA1AC10159}" destId="{5F4141F1-E23E-744D-9951-39670DEE1256}" srcOrd="0" destOrd="0" presId="urn:microsoft.com/office/officeart/2005/8/layout/cycle5"/>
    <dgm:cxn modelId="{CBE829D4-B1E7-4CF4-A65F-1B16D6BDB694}" type="presOf" srcId="{1F79F01C-769F-F742-A3CD-226184B5D617}" destId="{EBAB6388-F4AE-A243-BC59-603959621820}" srcOrd="0" destOrd="0" presId="urn:microsoft.com/office/officeart/2005/8/layout/cycle5"/>
    <dgm:cxn modelId="{2FFC89E3-14FE-4221-90F0-66ABAE8B539F}" type="presOf" srcId="{3E8CE5AE-7356-D146-AC60-6E57BD4A2EFB}" destId="{49E45DDB-7CE1-9C4E-9701-C78C058A0C63}" srcOrd="0" destOrd="0" presId="urn:microsoft.com/office/officeart/2005/8/layout/cycle5"/>
    <dgm:cxn modelId="{AFDE18C0-30DE-485D-A139-D925834375A5}" type="presParOf" srcId="{A949EB2C-26AB-9145-9DC3-ECA472FA253D}" destId="{E8DE31C1-1080-F345-BF75-CA561D8C9184}" srcOrd="0" destOrd="0" presId="urn:microsoft.com/office/officeart/2005/8/layout/cycle5"/>
    <dgm:cxn modelId="{68C1C9C1-3420-4DAE-A477-24275AD377CF}" type="presParOf" srcId="{A949EB2C-26AB-9145-9DC3-ECA472FA253D}" destId="{1F95115F-D119-584B-98CB-B98C215D39AE}" srcOrd="1" destOrd="0" presId="urn:microsoft.com/office/officeart/2005/8/layout/cycle5"/>
    <dgm:cxn modelId="{B94B24A3-8ADB-45C0-855D-443D935A6EEF}" type="presParOf" srcId="{A949EB2C-26AB-9145-9DC3-ECA472FA253D}" destId="{49E45DDB-7CE1-9C4E-9701-C78C058A0C63}" srcOrd="2" destOrd="0" presId="urn:microsoft.com/office/officeart/2005/8/layout/cycle5"/>
    <dgm:cxn modelId="{31AB8E9A-E294-4ADE-BE56-067C2F13AD89}" type="presParOf" srcId="{A949EB2C-26AB-9145-9DC3-ECA472FA253D}" destId="{54939225-CCD3-9742-AC03-14E2D8191142}" srcOrd="3" destOrd="0" presId="urn:microsoft.com/office/officeart/2005/8/layout/cycle5"/>
    <dgm:cxn modelId="{3D3D9D3F-BE10-4CBE-95D0-77495280066F}" type="presParOf" srcId="{A949EB2C-26AB-9145-9DC3-ECA472FA253D}" destId="{764D9FD4-8FDF-D149-B8E1-AAD26B1221B3}" srcOrd="4" destOrd="0" presId="urn:microsoft.com/office/officeart/2005/8/layout/cycle5"/>
    <dgm:cxn modelId="{9AFDFDFC-473B-42AC-8098-0577A41C7686}" type="presParOf" srcId="{A949EB2C-26AB-9145-9DC3-ECA472FA253D}" destId="{5F4141F1-E23E-744D-9951-39670DEE1256}" srcOrd="5" destOrd="0" presId="urn:microsoft.com/office/officeart/2005/8/layout/cycle5"/>
    <dgm:cxn modelId="{F1A26DAE-453B-455F-B82F-42ACAC6FBEDB}" type="presParOf" srcId="{A949EB2C-26AB-9145-9DC3-ECA472FA253D}" destId="{56C35F5F-E97C-1E44-B338-FA80CECED4DB}" srcOrd="6" destOrd="0" presId="urn:microsoft.com/office/officeart/2005/8/layout/cycle5"/>
    <dgm:cxn modelId="{6CDBAF0A-785B-481D-966D-D69002B90171}" type="presParOf" srcId="{A949EB2C-26AB-9145-9DC3-ECA472FA253D}" destId="{0DC29BC7-01E5-FD4C-B788-4263E4DFF265}" srcOrd="7" destOrd="0" presId="urn:microsoft.com/office/officeart/2005/8/layout/cycle5"/>
    <dgm:cxn modelId="{3B4A102F-ADF3-479B-8006-000B822286CB}" type="presParOf" srcId="{A949EB2C-26AB-9145-9DC3-ECA472FA253D}" destId="{EBAB6388-F4AE-A243-BC59-603959621820}"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F1E81DE-408E-4C2A-9506-D71D79D35122}" type="doc">
      <dgm:prSet loTypeId="urn:microsoft.com/office/officeart/2005/8/layout/vList2" loCatId="list" qsTypeId="urn:microsoft.com/office/officeart/2005/8/quickstyle/simple1" qsCatId="simple" csTypeId="urn:microsoft.com/office/officeart/2005/8/colors/accent4_1" csCatId="accent4" phldr="1"/>
      <dgm:spPr/>
      <dgm:t>
        <a:bodyPr/>
        <a:lstStyle/>
        <a:p>
          <a:endParaRPr lang="en-US"/>
        </a:p>
      </dgm:t>
    </dgm:pt>
    <dgm:pt modelId="{41A86F91-DFFA-4CE0-973B-62D5D211C560}">
      <dgm:prSet>
        <dgm:style>
          <a:lnRef idx="1">
            <a:schemeClr val="accent4"/>
          </a:lnRef>
          <a:fillRef idx="3">
            <a:schemeClr val="accent4"/>
          </a:fillRef>
          <a:effectRef idx="2">
            <a:schemeClr val="accent4"/>
          </a:effectRef>
          <a:fontRef idx="minor">
            <a:schemeClr val="lt1"/>
          </a:fontRef>
        </dgm:style>
      </dgm:prSet>
      <dgm:spPr/>
      <dgm:t>
        <a:bodyPr/>
        <a:lstStyle/>
        <a:p>
          <a:pPr rtl="0"/>
          <a:r>
            <a:rPr lang="en-US" dirty="0">
              <a:solidFill>
                <a:schemeClr val="bg1"/>
              </a:solidFill>
            </a:rPr>
            <a:t>Some conclusions…</a:t>
          </a:r>
        </a:p>
      </dgm:t>
    </dgm:pt>
    <dgm:pt modelId="{2DFE07A1-F6B7-4593-95C6-E0EE63FEA974}" type="parTrans" cxnId="{688D7BF3-FCCD-41EF-B0AD-436C3FA78DC9}">
      <dgm:prSet/>
      <dgm:spPr/>
      <dgm:t>
        <a:bodyPr/>
        <a:lstStyle/>
        <a:p>
          <a:endParaRPr lang="en-US"/>
        </a:p>
      </dgm:t>
    </dgm:pt>
    <dgm:pt modelId="{3E7AA48E-64D4-48A4-85A0-0969FB7B0044}" type="sibTrans" cxnId="{688D7BF3-FCCD-41EF-B0AD-436C3FA78DC9}">
      <dgm:prSet/>
      <dgm:spPr/>
      <dgm:t>
        <a:bodyPr/>
        <a:lstStyle/>
        <a:p>
          <a:endParaRPr lang="en-US"/>
        </a:p>
      </dgm:t>
    </dgm:pt>
    <dgm:pt modelId="{1E6619D9-CEAF-4138-B5DB-3E9D2DF538B0}">
      <dgm:prSet/>
      <dgm:spPr/>
      <dgm:t>
        <a:bodyPr/>
        <a:lstStyle/>
        <a:p>
          <a:pPr rtl="0"/>
          <a:r>
            <a:rPr lang="en-US" dirty="0"/>
            <a:t>What are the clinical strategies involved in CBT? </a:t>
          </a:r>
          <a:r>
            <a:rPr lang="en-US" dirty="0">
              <a:solidFill>
                <a:schemeClr val="bg1"/>
              </a:solidFill>
            </a:rPr>
            <a:t>_	__________________</a:t>
          </a:r>
        </a:p>
      </dgm:t>
    </dgm:pt>
    <dgm:pt modelId="{EB582FE1-F6F3-4207-8F7E-5DCD7C8F7675}" type="sibTrans" cxnId="{2D935F0D-D193-4B26-96F4-BD8A2664538F}">
      <dgm:prSet/>
      <dgm:spPr/>
      <dgm:t>
        <a:bodyPr/>
        <a:lstStyle/>
        <a:p>
          <a:endParaRPr lang="en-US"/>
        </a:p>
      </dgm:t>
    </dgm:pt>
    <dgm:pt modelId="{1A005253-7A8F-4150-BCC4-D4BD7346660D}" type="parTrans" cxnId="{2D935F0D-D193-4B26-96F4-BD8A2664538F}">
      <dgm:prSet/>
      <dgm:spPr/>
      <dgm:t>
        <a:bodyPr/>
        <a:lstStyle/>
        <a:p>
          <a:endParaRPr lang="en-US"/>
        </a:p>
      </dgm:t>
    </dgm:pt>
    <dgm:pt modelId="{DA1C2BC0-48FD-43C8-B347-1C8A5F79DD22}">
      <dgm:prSet/>
      <dgm:spPr/>
      <dgm:t>
        <a:bodyPr/>
        <a:lstStyle/>
        <a:p>
          <a:pPr rtl="0"/>
          <a:r>
            <a:rPr lang="en-US" dirty="0"/>
            <a:t>What is CBT and its assumptions?</a:t>
          </a:r>
        </a:p>
      </dgm:t>
    </dgm:pt>
    <dgm:pt modelId="{0C31CF68-BA63-474C-A365-BFFDFDB510EC}" type="sibTrans" cxnId="{5110B270-A7B6-4ABC-98C5-953281D5FFB1}">
      <dgm:prSet/>
      <dgm:spPr/>
      <dgm:t>
        <a:bodyPr/>
        <a:lstStyle/>
        <a:p>
          <a:endParaRPr lang="en-US"/>
        </a:p>
      </dgm:t>
    </dgm:pt>
    <dgm:pt modelId="{22B5CED9-0497-4BD1-AF4A-B4BD5D9D21E9}" type="parTrans" cxnId="{5110B270-A7B6-4ABC-98C5-953281D5FFB1}">
      <dgm:prSet/>
      <dgm:spPr/>
      <dgm:t>
        <a:bodyPr/>
        <a:lstStyle/>
        <a:p>
          <a:endParaRPr lang="en-US"/>
        </a:p>
      </dgm:t>
    </dgm:pt>
    <dgm:pt modelId="{DD6BCB21-5FE2-4869-8EB7-55F994A8757D}">
      <dgm:prSet/>
      <dgm:spPr/>
      <dgm:t>
        <a:bodyPr/>
        <a:lstStyle/>
        <a:p>
          <a:pPr rtl="0"/>
          <a:r>
            <a:rPr lang="en-US" dirty="0"/>
            <a:t>How effective is CBT as an intervention for SUD?</a:t>
          </a:r>
        </a:p>
      </dgm:t>
    </dgm:pt>
    <dgm:pt modelId="{3ACC46FB-24C9-4C24-990F-D0D0990CAC82}" type="sibTrans" cxnId="{34228095-213F-4CFF-B61D-74BC11230206}">
      <dgm:prSet/>
      <dgm:spPr/>
      <dgm:t>
        <a:bodyPr/>
        <a:lstStyle/>
        <a:p>
          <a:endParaRPr lang="en-US"/>
        </a:p>
      </dgm:t>
    </dgm:pt>
    <dgm:pt modelId="{81D7A73D-26E6-4FDC-A0BB-748E5B574C58}" type="parTrans" cxnId="{34228095-213F-4CFF-B61D-74BC11230206}">
      <dgm:prSet/>
      <dgm:spPr/>
      <dgm:t>
        <a:bodyPr/>
        <a:lstStyle/>
        <a:p>
          <a:endParaRPr lang="en-US"/>
        </a:p>
      </dgm:t>
    </dgm:pt>
    <dgm:pt modelId="{C25D25E9-4B64-434E-8C2E-CB914C822D03}">
      <dgm:prSet/>
      <dgm:spPr/>
      <dgm:t>
        <a:bodyPr/>
        <a:lstStyle/>
        <a:p>
          <a:pPr rtl="0"/>
          <a:r>
            <a:rPr lang="en-US" dirty="0"/>
            <a:t>Does it work the way we think it does?</a:t>
          </a:r>
        </a:p>
      </dgm:t>
    </dgm:pt>
    <dgm:pt modelId="{BB5CFBF9-CE74-4ED7-A366-96BCCE9F8756}" type="sibTrans" cxnId="{A5C2558C-E999-4450-9897-D594607CE382}">
      <dgm:prSet/>
      <dgm:spPr/>
      <dgm:t>
        <a:bodyPr/>
        <a:lstStyle/>
        <a:p>
          <a:endParaRPr lang="en-US"/>
        </a:p>
      </dgm:t>
    </dgm:pt>
    <dgm:pt modelId="{C110ABD3-282E-4317-9719-7F0082712D90}" type="parTrans" cxnId="{A5C2558C-E999-4450-9897-D594607CE382}">
      <dgm:prSet/>
      <dgm:spPr/>
      <dgm:t>
        <a:bodyPr/>
        <a:lstStyle/>
        <a:p>
          <a:endParaRPr lang="en-US"/>
        </a:p>
      </dgm:t>
    </dgm:pt>
    <dgm:pt modelId="{2FF0DEC9-B02A-4380-AF8C-4A0103857184}" type="pres">
      <dgm:prSet presAssocID="{CF1E81DE-408E-4C2A-9506-D71D79D35122}" presName="linear" presStyleCnt="0">
        <dgm:presLayoutVars>
          <dgm:animLvl val="lvl"/>
          <dgm:resizeHandles val="exact"/>
        </dgm:presLayoutVars>
      </dgm:prSet>
      <dgm:spPr/>
    </dgm:pt>
    <dgm:pt modelId="{F5630A76-4194-419F-8D17-FCF232DD92B6}" type="pres">
      <dgm:prSet presAssocID="{DA1C2BC0-48FD-43C8-B347-1C8A5F79DD22}" presName="parentText" presStyleLbl="node1" presStyleIdx="0" presStyleCnt="5">
        <dgm:presLayoutVars>
          <dgm:chMax val="0"/>
          <dgm:bulletEnabled val="1"/>
        </dgm:presLayoutVars>
      </dgm:prSet>
      <dgm:spPr/>
    </dgm:pt>
    <dgm:pt modelId="{7B8F3E10-DC0E-4DC4-BF7F-1C62AFA912D9}" type="pres">
      <dgm:prSet presAssocID="{0C31CF68-BA63-474C-A365-BFFDFDB510EC}" presName="spacer" presStyleCnt="0"/>
      <dgm:spPr/>
    </dgm:pt>
    <dgm:pt modelId="{DE7DFC40-CD27-4E69-B16E-5749DF4A3F89}" type="pres">
      <dgm:prSet presAssocID="{1E6619D9-CEAF-4138-B5DB-3E9D2DF538B0}" presName="parentText" presStyleLbl="node1" presStyleIdx="1" presStyleCnt="5">
        <dgm:presLayoutVars>
          <dgm:chMax val="0"/>
          <dgm:bulletEnabled val="1"/>
        </dgm:presLayoutVars>
      </dgm:prSet>
      <dgm:spPr/>
    </dgm:pt>
    <dgm:pt modelId="{8B9B198B-8B75-4FD9-B85C-2E0552A8D5F4}" type="pres">
      <dgm:prSet presAssocID="{EB582FE1-F6F3-4207-8F7E-5DCD7C8F7675}" presName="spacer" presStyleCnt="0"/>
      <dgm:spPr/>
    </dgm:pt>
    <dgm:pt modelId="{023D3E85-B909-4B2B-BAD0-8923E929F209}" type="pres">
      <dgm:prSet presAssocID="{DD6BCB21-5FE2-4869-8EB7-55F994A8757D}" presName="parentText" presStyleLbl="node1" presStyleIdx="2" presStyleCnt="5">
        <dgm:presLayoutVars>
          <dgm:chMax val="0"/>
          <dgm:bulletEnabled val="1"/>
        </dgm:presLayoutVars>
      </dgm:prSet>
      <dgm:spPr/>
    </dgm:pt>
    <dgm:pt modelId="{A07BD2BC-8A5A-41F2-AA33-CAF0557632A3}" type="pres">
      <dgm:prSet presAssocID="{3ACC46FB-24C9-4C24-990F-D0D0990CAC82}" presName="spacer" presStyleCnt="0"/>
      <dgm:spPr/>
    </dgm:pt>
    <dgm:pt modelId="{3A43AA42-D800-40A0-8170-AA76209338AF}" type="pres">
      <dgm:prSet presAssocID="{C25D25E9-4B64-434E-8C2E-CB914C822D03}" presName="parentText" presStyleLbl="node1" presStyleIdx="3" presStyleCnt="5">
        <dgm:presLayoutVars>
          <dgm:chMax val="0"/>
          <dgm:bulletEnabled val="1"/>
        </dgm:presLayoutVars>
      </dgm:prSet>
      <dgm:spPr/>
    </dgm:pt>
    <dgm:pt modelId="{F7709C9F-2D22-447D-82EF-7BF6A0A27867}" type="pres">
      <dgm:prSet presAssocID="{BB5CFBF9-CE74-4ED7-A366-96BCCE9F8756}" presName="spacer" presStyleCnt="0"/>
      <dgm:spPr/>
    </dgm:pt>
    <dgm:pt modelId="{148DD135-6544-4EE4-BCFB-B10F750226BB}" type="pres">
      <dgm:prSet presAssocID="{41A86F91-DFFA-4CE0-973B-62D5D211C560}" presName="parentText" presStyleLbl="node1" presStyleIdx="4" presStyleCnt="5">
        <dgm:presLayoutVars>
          <dgm:chMax val="0"/>
          <dgm:bulletEnabled val="1"/>
        </dgm:presLayoutVars>
      </dgm:prSet>
      <dgm:spPr/>
    </dgm:pt>
  </dgm:ptLst>
  <dgm:cxnLst>
    <dgm:cxn modelId="{2D935F0D-D193-4B26-96F4-BD8A2664538F}" srcId="{CF1E81DE-408E-4C2A-9506-D71D79D35122}" destId="{1E6619D9-CEAF-4138-B5DB-3E9D2DF538B0}" srcOrd="1" destOrd="0" parTransId="{1A005253-7A8F-4150-BCC4-D4BD7346660D}" sibTransId="{EB582FE1-F6F3-4207-8F7E-5DCD7C8F7675}"/>
    <dgm:cxn modelId="{ECB0240F-D2B5-4C4E-9E30-48DB369639EF}" type="presOf" srcId="{DA1C2BC0-48FD-43C8-B347-1C8A5F79DD22}" destId="{F5630A76-4194-419F-8D17-FCF232DD92B6}" srcOrd="0" destOrd="0" presId="urn:microsoft.com/office/officeart/2005/8/layout/vList2"/>
    <dgm:cxn modelId="{5110B270-A7B6-4ABC-98C5-953281D5FFB1}" srcId="{CF1E81DE-408E-4C2A-9506-D71D79D35122}" destId="{DA1C2BC0-48FD-43C8-B347-1C8A5F79DD22}" srcOrd="0" destOrd="0" parTransId="{22B5CED9-0497-4BD1-AF4A-B4BD5D9D21E9}" sibTransId="{0C31CF68-BA63-474C-A365-BFFDFDB510EC}"/>
    <dgm:cxn modelId="{85D26E73-83AB-4F23-A47E-1473AAC2B082}" type="presOf" srcId="{C25D25E9-4B64-434E-8C2E-CB914C822D03}" destId="{3A43AA42-D800-40A0-8170-AA76209338AF}" srcOrd="0" destOrd="0" presId="urn:microsoft.com/office/officeart/2005/8/layout/vList2"/>
    <dgm:cxn modelId="{A5C2558C-E999-4450-9897-D594607CE382}" srcId="{CF1E81DE-408E-4C2A-9506-D71D79D35122}" destId="{C25D25E9-4B64-434E-8C2E-CB914C822D03}" srcOrd="3" destOrd="0" parTransId="{C110ABD3-282E-4317-9719-7F0082712D90}" sibTransId="{BB5CFBF9-CE74-4ED7-A366-96BCCE9F8756}"/>
    <dgm:cxn modelId="{34228095-213F-4CFF-B61D-74BC11230206}" srcId="{CF1E81DE-408E-4C2A-9506-D71D79D35122}" destId="{DD6BCB21-5FE2-4869-8EB7-55F994A8757D}" srcOrd="2" destOrd="0" parTransId="{81D7A73D-26E6-4FDC-A0BB-748E5B574C58}" sibTransId="{3ACC46FB-24C9-4C24-990F-D0D0990CAC82}"/>
    <dgm:cxn modelId="{FCE27797-826D-4A5B-A7F4-37118D760408}" type="presOf" srcId="{CF1E81DE-408E-4C2A-9506-D71D79D35122}" destId="{2FF0DEC9-B02A-4380-AF8C-4A0103857184}" srcOrd="0" destOrd="0" presId="urn:microsoft.com/office/officeart/2005/8/layout/vList2"/>
    <dgm:cxn modelId="{02226C99-EE82-49C7-AB5D-542355419630}" type="presOf" srcId="{DD6BCB21-5FE2-4869-8EB7-55F994A8757D}" destId="{023D3E85-B909-4B2B-BAD0-8923E929F209}" srcOrd="0" destOrd="0" presId="urn:microsoft.com/office/officeart/2005/8/layout/vList2"/>
    <dgm:cxn modelId="{CC94DAA7-7AB2-4893-A9EF-20B36EB7014D}" type="presOf" srcId="{41A86F91-DFFA-4CE0-973B-62D5D211C560}" destId="{148DD135-6544-4EE4-BCFB-B10F750226BB}" srcOrd="0" destOrd="0" presId="urn:microsoft.com/office/officeart/2005/8/layout/vList2"/>
    <dgm:cxn modelId="{973670C8-4278-4771-A03F-F56899343E5B}" type="presOf" srcId="{1E6619D9-CEAF-4138-B5DB-3E9D2DF538B0}" destId="{DE7DFC40-CD27-4E69-B16E-5749DF4A3F89}" srcOrd="0" destOrd="0" presId="urn:microsoft.com/office/officeart/2005/8/layout/vList2"/>
    <dgm:cxn modelId="{688D7BF3-FCCD-41EF-B0AD-436C3FA78DC9}" srcId="{CF1E81DE-408E-4C2A-9506-D71D79D35122}" destId="{41A86F91-DFFA-4CE0-973B-62D5D211C560}" srcOrd="4" destOrd="0" parTransId="{2DFE07A1-F6B7-4593-95C6-E0EE63FEA974}" sibTransId="{3E7AA48E-64D4-48A4-85A0-0969FB7B0044}"/>
    <dgm:cxn modelId="{B9F58335-C033-4B43-96FE-BB1B19BC5069}" type="presParOf" srcId="{2FF0DEC9-B02A-4380-AF8C-4A0103857184}" destId="{F5630A76-4194-419F-8D17-FCF232DD92B6}" srcOrd="0" destOrd="0" presId="urn:microsoft.com/office/officeart/2005/8/layout/vList2"/>
    <dgm:cxn modelId="{14B1D6F2-CE06-46CD-874D-3EDA266C4F8F}" type="presParOf" srcId="{2FF0DEC9-B02A-4380-AF8C-4A0103857184}" destId="{7B8F3E10-DC0E-4DC4-BF7F-1C62AFA912D9}" srcOrd="1" destOrd="0" presId="urn:microsoft.com/office/officeart/2005/8/layout/vList2"/>
    <dgm:cxn modelId="{2B9823D4-3C30-47AA-A9E8-5CFE943F84BE}" type="presParOf" srcId="{2FF0DEC9-B02A-4380-AF8C-4A0103857184}" destId="{DE7DFC40-CD27-4E69-B16E-5749DF4A3F89}" srcOrd="2" destOrd="0" presId="urn:microsoft.com/office/officeart/2005/8/layout/vList2"/>
    <dgm:cxn modelId="{7D60CD27-0FA1-4C86-A763-B5F45C014EA8}" type="presParOf" srcId="{2FF0DEC9-B02A-4380-AF8C-4A0103857184}" destId="{8B9B198B-8B75-4FD9-B85C-2E0552A8D5F4}" srcOrd="3" destOrd="0" presId="urn:microsoft.com/office/officeart/2005/8/layout/vList2"/>
    <dgm:cxn modelId="{B4FC78B9-159E-4A7A-9136-BF0FBB8279F3}" type="presParOf" srcId="{2FF0DEC9-B02A-4380-AF8C-4A0103857184}" destId="{023D3E85-B909-4B2B-BAD0-8923E929F209}" srcOrd="4" destOrd="0" presId="urn:microsoft.com/office/officeart/2005/8/layout/vList2"/>
    <dgm:cxn modelId="{3204D641-30A9-42FA-BF3A-7C8F38BD76F5}" type="presParOf" srcId="{2FF0DEC9-B02A-4380-AF8C-4A0103857184}" destId="{A07BD2BC-8A5A-41F2-AA33-CAF0557632A3}" srcOrd="5" destOrd="0" presId="urn:microsoft.com/office/officeart/2005/8/layout/vList2"/>
    <dgm:cxn modelId="{35B8E42E-8B16-4467-A35A-B09AB1A3A9E6}" type="presParOf" srcId="{2FF0DEC9-B02A-4380-AF8C-4A0103857184}" destId="{3A43AA42-D800-40A0-8170-AA76209338AF}" srcOrd="6" destOrd="0" presId="urn:microsoft.com/office/officeart/2005/8/layout/vList2"/>
    <dgm:cxn modelId="{B66A4607-56D9-4336-A374-8DAA7184359E}" type="presParOf" srcId="{2FF0DEC9-B02A-4380-AF8C-4A0103857184}" destId="{F7709C9F-2D22-447D-82EF-7BF6A0A27867}" srcOrd="7" destOrd="0" presId="urn:microsoft.com/office/officeart/2005/8/layout/vList2"/>
    <dgm:cxn modelId="{58DCFA98-C7C9-4B33-A318-4E45ECE04464}" type="presParOf" srcId="{2FF0DEC9-B02A-4380-AF8C-4A0103857184}" destId="{148DD135-6544-4EE4-BCFB-B10F750226B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1E81DE-408E-4C2A-9506-D71D79D35122}"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41A86F91-DFFA-4CE0-973B-62D5D211C560}">
      <dgm:prSet/>
      <dgm:spPr/>
      <dgm:t>
        <a:bodyPr/>
        <a:lstStyle/>
        <a:p>
          <a:pPr rtl="0"/>
          <a:r>
            <a:rPr lang="en-US" dirty="0"/>
            <a:t>Some conclusions…</a:t>
          </a:r>
        </a:p>
      </dgm:t>
    </dgm:pt>
    <dgm:pt modelId="{2DFE07A1-F6B7-4593-95C6-E0EE63FEA974}" type="parTrans" cxnId="{688D7BF3-FCCD-41EF-B0AD-436C3FA78DC9}">
      <dgm:prSet/>
      <dgm:spPr/>
      <dgm:t>
        <a:bodyPr/>
        <a:lstStyle/>
        <a:p>
          <a:endParaRPr lang="en-US"/>
        </a:p>
      </dgm:t>
    </dgm:pt>
    <dgm:pt modelId="{3E7AA48E-64D4-48A4-85A0-0969FB7B0044}" type="sibTrans" cxnId="{688D7BF3-FCCD-41EF-B0AD-436C3FA78DC9}">
      <dgm:prSet/>
      <dgm:spPr/>
      <dgm:t>
        <a:bodyPr/>
        <a:lstStyle/>
        <a:p>
          <a:endParaRPr lang="en-US"/>
        </a:p>
      </dgm:t>
    </dgm:pt>
    <dgm:pt modelId="{1E6619D9-CEAF-4138-B5DB-3E9D2DF538B0}">
      <dgm:prSet>
        <dgm:style>
          <a:lnRef idx="1">
            <a:schemeClr val="accent2"/>
          </a:lnRef>
          <a:fillRef idx="3">
            <a:schemeClr val="accent2"/>
          </a:fillRef>
          <a:effectRef idx="2">
            <a:schemeClr val="accent2"/>
          </a:effectRef>
          <a:fontRef idx="minor">
            <a:schemeClr val="lt1"/>
          </a:fontRef>
        </dgm:style>
      </dgm:prSet>
      <dgm:spPr/>
      <dgm:t>
        <a:bodyPr/>
        <a:lstStyle/>
        <a:p>
          <a:pPr rtl="0"/>
          <a:r>
            <a:rPr lang="en-US" dirty="0">
              <a:solidFill>
                <a:schemeClr val="bg1"/>
              </a:solidFill>
            </a:rPr>
            <a:t>What are the clinical strategies involved in MI and what is its “spirit”?</a:t>
          </a:r>
        </a:p>
      </dgm:t>
    </dgm:pt>
    <dgm:pt modelId="{EB582FE1-F6F3-4207-8F7E-5DCD7C8F7675}" type="sibTrans" cxnId="{2D935F0D-D193-4B26-96F4-BD8A2664538F}">
      <dgm:prSet/>
      <dgm:spPr/>
      <dgm:t>
        <a:bodyPr/>
        <a:lstStyle/>
        <a:p>
          <a:endParaRPr lang="en-US"/>
        </a:p>
      </dgm:t>
    </dgm:pt>
    <dgm:pt modelId="{1A005253-7A8F-4150-BCC4-D4BD7346660D}" type="parTrans" cxnId="{2D935F0D-D193-4B26-96F4-BD8A2664538F}">
      <dgm:prSet/>
      <dgm:spPr/>
      <dgm:t>
        <a:bodyPr/>
        <a:lstStyle/>
        <a:p>
          <a:endParaRPr lang="en-US"/>
        </a:p>
      </dgm:t>
    </dgm:pt>
    <dgm:pt modelId="{DA1C2BC0-48FD-43C8-B347-1C8A5F79DD22}">
      <dgm:prSet/>
      <dgm:spPr/>
      <dgm:t>
        <a:bodyPr/>
        <a:lstStyle/>
        <a:p>
          <a:pPr rtl="0"/>
          <a:r>
            <a:rPr lang="en-US" dirty="0"/>
            <a:t>What is MI and its assumptions?</a:t>
          </a:r>
        </a:p>
      </dgm:t>
    </dgm:pt>
    <dgm:pt modelId="{0C31CF68-BA63-474C-A365-BFFDFDB510EC}" type="sibTrans" cxnId="{5110B270-A7B6-4ABC-98C5-953281D5FFB1}">
      <dgm:prSet/>
      <dgm:spPr/>
      <dgm:t>
        <a:bodyPr/>
        <a:lstStyle/>
        <a:p>
          <a:endParaRPr lang="en-US"/>
        </a:p>
      </dgm:t>
    </dgm:pt>
    <dgm:pt modelId="{22B5CED9-0497-4BD1-AF4A-B4BD5D9D21E9}" type="parTrans" cxnId="{5110B270-A7B6-4ABC-98C5-953281D5FFB1}">
      <dgm:prSet/>
      <dgm:spPr/>
      <dgm:t>
        <a:bodyPr/>
        <a:lstStyle/>
        <a:p>
          <a:endParaRPr lang="en-US"/>
        </a:p>
      </dgm:t>
    </dgm:pt>
    <dgm:pt modelId="{DD6BCB21-5FE2-4869-8EB7-55F994A8757D}">
      <dgm:prSet/>
      <dgm:spPr/>
      <dgm:t>
        <a:bodyPr/>
        <a:lstStyle/>
        <a:p>
          <a:pPr rtl="0"/>
          <a:r>
            <a:rPr lang="en-US" dirty="0"/>
            <a:t>How effective is MI as an intervention for SUD?</a:t>
          </a:r>
        </a:p>
      </dgm:t>
    </dgm:pt>
    <dgm:pt modelId="{3ACC46FB-24C9-4C24-990F-D0D0990CAC82}" type="sibTrans" cxnId="{34228095-213F-4CFF-B61D-74BC11230206}">
      <dgm:prSet/>
      <dgm:spPr/>
      <dgm:t>
        <a:bodyPr/>
        <a:lstStyle/>
        <a:p>
          <a:endParaRPr lang="en-US"/>
        </a:p>
      </dgm:t>
    </dgm:pt>
    <dgm:pt modelId="{81D7A73D-26E6-4FDC-A0BB-748E5B574C58}" type="parTrans" cxnId="{34228095-213F-4CFF-B61D-74BC11230206}">
      <dgm:prSet/>
      <dgm:spPr/>
      <dgm:t>
        <a:bodyPr/>
        <a:lstStyle/>
        <a:p>
          <a:endParaRPr lang="en-US"/>
        </a:p>
      </dgm:t>
    </dgm:pt>
    <dgm:pt modelId="{C25D25E9-4B64-434E-8C2E-CB914C822D03}">
      <dgm:prSet/>
      <dgm:spPr/>
      <dgm:t>
        <a:bodyPr/>
        <a:lstStyle/>
        <a:p>
          <a:pPr rtl="0"/>
          <a:r>
            <a:rPr lang="en-US" dirty="0"/>
            <a:t>Does it work the way we think it does?</a:t>
          </a:r>
        </a:p>
      </dgm:t>
    </dgm:pt>
    <dgm:pt modelId="{BB5CFBF9-CE74-4ED7-A366-96BCCE9F8756}" type="sibTrans" cxnId="{A5C2558C-E999-4450-9897-D594607CE382}">
      <dgm:prSet/>
      <dgm:spPr/>
      <dgm:t>
        <a:bodyPr/>
        <a:lstStyle/>
        <a:p>
          <a:endParaRPr lang="en-US"/>
        </a:p>
      </dgm:t>
    </dgm:pt>
    <dgm:pt modelId="{C110ABD3-282E-4317-9719-7F0082712D90}" type="parTrans" cxnId="{A5C2558C-E999-4450-9897-D594607CE382}">
      <dgm:prSet/>
      <dgm:spPr/>
      <dgm:t>
        <a:bodyPr/>
        <a:lstStyle/>
        <a:p>
          <a:endParaRPr lang="en-US"/>
        </a:p>
      </dgm:t>
    </dgm:pt>
    <dgm:pt modelId="{2FF0DEC9-B02A-4380-AF8C-4A0103857184}" type="pres">
      <dgm:prSet presAssocID="{CF1E81DE-408E-4C2A-9506-D71D79D35122}" presName="linear" presStyleCnt="0">
        <dgm:presLayoutVars>
          <dgm:animLvl val="lvl"/>
          <dgm:resizeHandles val="exact"/>
        </dgm:presLayoutVars>
      </dgm:prSet>
      <dgm:spPr/>
    </dgm:pt>
    <dgm:pt modelId="{F5630A76-4194-419F-8D17-FCF232DD92B6}" type="pres">
      <dgm:prSet presAssocID="{DA1C2BC0-48FD-43C8-B347-1C8A5F79DD22}" presName="parentText" presStyleLbl="node1" presStyleIdx="0" presStyleCnt="5">
        <dgm:presLayoutVars>
          <dgm:chMax val="0"/>
          <dgm:bulletEnabled val="1"/>
        </dgm:presLayoutVars>
      </dgm:prSet>
      <dgm:spPr/>
    </dgm:pt>
    <dgm:pt modelId="{7B8F3E10-DC0E-4DC4-BF7F-1C62AFA912D9}" type="pres">
      <dgm:prSet presAssocID="{0C31CF68-BA63-474C-A365-BFFDFDB510EC}" presName="spacer" presStyleCnt="0"/>
      <dgm:spPr/>
    </dgm:pt>
    <dgm:pt modelId="{DE7DFC40-CD27-4E69-B16E-5749DF4A3F89}" type="pres">
      <dgm:prSet presAssocID="{1E6619D9-CEAF-4138-B5DB-3E9D2DF538B0}" presName="parentText" presStyleLbl="node1" presStyleIdx="1" presStyleCnt="5">
        <dgm:presLayoutVars>
          <dgm:chMax val="0"/>
          <dgm:bulletEnabled val="1"/>
        </dgm:presLayoutVars>
      </dgm:prSet>
      <dgm:spPr/>
    </dgm:pt>
    <dgm:pt modelId="{8B9B198B-8B75-4FD9-B85C-2E0552A8D5F4}" type="pres">
      <dgm:prSet presAssocID="{EB582FE1-F6F3-4207-8F7E-5DCD7C8F7675}" presName="spacer" presStyleCnt="0"/>
      <dgm:spPr/>
    </dgm:pt>
    <dgm:pt modelId="{023D3E85-B909-4B2B-BAD0-8923E929F209}" type="pres">
      <dgm:prSet presAssocID="{DD6BCB21-5FE2-4869-8EB7-55F994A8757D}" presName="parentText" presStyleLbl="node1" presStyleIdx="2" presStyleCnt="5">
        <dgm:presLayoutVars>
          <dgm:chMax val="0"/>
          <dgm:bulletEnabled val="1"/>
        </dgm:presLayoutVars>
      </dgm:prSet>
      <dgm:spPr/>
    </dgm:pt>
    <dgm:pt modelId="{A07BD2BC-8A5A-41F2-AA33-CAF0557632A3}" type="pres">
      <dgm:prSet presAssocID="{3ACC46FB-24C9-4C24-990F-D0D0990CAC82}" presName="spacer" presStyleCnt="0"/>
      <dgm:spPr/>
    </dgm:pt>
    <dgm:pt modelId="{3A43AA42-D800-40A0-8170-AA76209338AF}" type="pres">
      <dgm:prSet presAssocID="{C25D25E9-4B64-434E-8C2E-CB914C822D03}" presName="parentText" presStyleLbl="node1" presStyleIdx="3" presStyleCnt="5">
        <dgm:presLayoutVars>
          <dgm:chMax val="0"/>
          <dgm:bulletEnabled val="1"/>
        </dgm:presLayoutVars>
      </dgm:prSet>
      <dgm:spPr/>
    </dgm:pt>
    <dgm:pt modelId="{F7709C9F-2D22-447D-82EF-7BF6A0A27867}" type="pres">
      <dgm:prSet presAssocID="{BB5CFBF9-CE74-4ED7-A366-96BCCE9F8756}" presName="spacer" presStyleCnt="0"/>
      <dgm:spPr/>
    </dgm:pt>
    <dgm:pt modelId="{148DD135-6544-4EE4-BCFB-B10F750226BB}" type="pres">
      <dgm:prSet presAssocID="{41A86F91-DFFA-4CE0-973B-62D5D211C560}" presName="parentText" presStyleLbl="node1" presStyleIdx="4" presStyleCnt="5">
        <dgm:presLayoutVars>
          <dgm:chMax val="0"/>
          <dgm:bulletEnabled val="1"/>
        </dgm:presLayoutVars>
      </dgm:prSet>
      <dgm:spPr/>
    </dgm:pt>
  </dgm:ptLst>
  <dgm:cxnLst>
    <dgm:cxn modelId="{2D935F0D-D193-4B26-96F4-BD8A2664538F}" srcId="{CF1E81DE-408E-4C2A-9506-D71D79D35122}" destId="{1E6619D9-CEAF-4138-B5DB-3E9D2DF538B0}" srcOrd="1" destOrd="0" parTransId="{1A005253-7A8F-4150-BCC4-D4BD7346660D}" sibTransId="{EB582FE1-F6F3-4207-8F7E-5DCD7C8F7675}"/>
    <dgm:cxn modelId="{9C557218-F287-43C3-89BD-3B977B7EDB8F}" type="presOf" srcId="{C25D25E9-4B64-434E-8C2E-CB914C822D03}" destId="{3A43AA42-D800-40A0-8170-AA76209338AF}" srcOrd="0" destOrd="0" presId="urn:microsoft.com/office/officeart/2005/8/layout/vList2"/>
    <dgm:cxn modelId="{AF24E226-FC77-412B-B25D-D4D5B9ED61FE}" type="presOf" srcId="{DA1C2BC0-48FD-43C8-B347-1C8A5F79DD22}" destId="{F5630A76-4194-419F-8D17-FCF232DD92B6}" srcOrd="0" destOrd="0" presId="urn:microsoft.com/office/officeart/2005/8/layout/vList2"/>
    <dgm:cxn modelId="{5110B270-A7B6-4ABC-98C5-953281D5FFB1}" srcId="{CF1E81DE-408E-4C2A-9506-D71D79D35122}" destId="{DA1C2BC0-48FD-43C8-B347-1C8A5F79DD22}" srcOrd="0" destOrd="0" parTransId="{22B5CED9-0497-4BD1-AF4A-B4BD5D9D21E9}" sibTransId="{0C31CF68-BA63-474C-A365-BFFDFDB510EC}"/>
    <dgm:cxn modelId="{F9AF867D-2987-4F0B-B50F-38F7B5BBA1B0}" type="presOf" srcId="{1E6619D9-CEAF-4138-B5DB-3E9D2DF538B0}" destId="{DE7DFC40-CD27-4E69-B16E-5749DF4A3F89}" srcOrd="0" destOrd="0" presId="urn:microsoft.com/office/officeart/2005/8/layout/vList2"/>
    <dgm:cxn modelId="{8651B583-1137-4DFD-B938-F23C7A9C82C8}" type="presOf" srcId="{CF1E81DE-408E-4C2A-9506-D71D79D35122}" destId="{2FF0DEC9-B02A-4380-AF8C-4A0103857184}" srcOrd="0" destOrd="0" presId="urn:microsoft.com/office/officeart/2005/8/layout/vList2"/>
    <dgm:cxn modelId="{A5C2558C-E999-4450-9897-D594607CE382}" srcId="{CF1E81DE-408E-4C2A-9506-D71D79D35122}" destId="{C25D25E9-4B64-434E-8C2E-CB914C822D03}" srcOrd="3" destOrd="0" parTransId="{C110ABD3-282E-4317-9719-7F0082712D90}" sibTransId="{BB5CFBF9-CE74-4ED7-A366-96BCCE9F8756}"/>
    <dgm:cxn modelId="{34228095-213F-4CFF-B61D-74BC11230206}" srcId="{CF1E81DE-408E-4C2A-9506-D71D79D35122}" destId="{DD6BCB21-5FE2-4869-8EB7-55F994A8757D}" srcOrd="2" destOrd="0" parTransId="{81D7A73D-26E6-4FDC-A0BB-748E5B574C58}" sibTransId="{3ACC46FB-24C9-4C24-990F-D0D0990CAC82}"/>
    <dgm:cxn modelId="{84A689B6-9173-46D7-9E7A-069EEF852CF5}" type="presOf" srcId="{DD6BCB21-5FE2-4869-8EB7-55F994A8757D}" destId="{023D3E85-B909-4B2B-BAD0-8923E929F209}" srcOrd="0" destOrd="0" presId="urn:microsoft.com/office/officeart/2005/8/layout/vList2"/>
    <dgm:cxn modelId="{688D7BF3-FCCD-41EF-B0AD-436C3FA78DC9}" srcId="{CF1E81DE-408E-4C2A-9506-D71D79D35122}" destId="{41A86F91-DFFA-4CE0-973B-62D5D211C560}" srcOrd="4" destOrd="0" parTransId="{2DFE07A1-F6B7-4593-95C6-E0EE63FEA974}" sibTransId="{3E7AA48E-64D4-48A4-85A0-0969FB7B0044}"/>
    <dgm:cxn modelId="{E05219F7-F418-4CA6-89F6-5BC6C6171AC1}" type="presOf" srcId="{41A86F91-DFFA-4CE0-973B-62D5D211C560}" destId="{148DD135-6544-4EE4-BCFB-B10F750226BB}" srcOrd="0" destOrd="0" presId="urn:microsoft.com/office/officeart/2005/8/layout/vList2"/>
    <dgm:cxn modelId="{DE821B9D-204A-431D-9309-AEEC3D6D7ED8}" type="presParOf" srcId="{2FF0DEC9-B02A-4380-AF8C-4A0103857184}" destId="{F5630A76-4194-419F-8D17-FCF232DD92B6}" srcOrd="0" destOrd="0" presId="urn:microsoft.com/office/officeart/2005/8/layout/vList2"/>
    <dgm:cxn modelId="{58497B93-F35F-447D-AA20-577A32C99933}" type="presParOf" srcId="{2FF0DEC9-B02A-4380-AF8C-4A0103857184}" destId="{7B8F3E10-DC0E-4DC4-BF7F-1C62AFA912D9}" srcOrd="1" destOrd="0" presId="urn:microsoft.com/office/officeart/2005/8/layout/vList2"/>
    <dgm:cxn modelId="{EA84897D-8D91-48A1-8F6F-CD3579C42390}" type="presParOf" srcId="{2FF0DEC9-B02A-4380-AF8C-4A0103857184}" destId="{DE7DFC40-CD27-4E69-B16E-5749DF4A3F89}" srcOrd="2" destOrd="0" presId="urn:microsoft.com/office/officeart/2005/8/layout/vList2"/>
    <dgm:cxn modelId="{5F507B1E-9265-4800-8F5E-3EBF931ED943}" type="presParOf" srcId="{2FF0DEC9-B02A-4380-AF8C-4A0103857184}" destId="{8B9B198B-8B75-4FD9-B85C-2E0552A8D5F4}" srcOrd="3" destOrd="0" presId="urn:microsoft.com/office/officeart/2005/8/layout/vList2"/>
    <dgm:cxn modelId="{C8A8674A-2470-4841-9D68-FE25B3613C6C}" type="presParOf" srcId="{2FF0DEC9-B02A-4380-AF8C-4A0103857184}" destId="{023D3E85-B909-4B2B-BAD0-8923E929F209}" srcOrd="4" destOrd="0" presId="urn:microsoft.com/office/officeart/2005/8/layout/vList2"/>
    <dgm:cxn modelId="{37D3F8B8-DC53-4C30-883C-56946C8004BC}" type="presParOf" srcId="{2FF0DEC9-B02A-4380-AF8C-4A0103857184}" destId="{A07BD2BC-8A5A-41F2-AA33-CAF0557632A3}" srcOrd="5" destOrd="0" presId="urn:microsoft.com/office/officeart/2005/8/layout/vList2"/>
    <dgm:cxn modelId="{CC352FBA-0280-4A25-9DD2-9532F05A73DC}" type="presParOf" srcId="{2FF0DEC9-B02A-4380-AF8C-4A0103857184}" destId="{3A43AA42-D800-40A0-8170-AA76209338AF}" srcOrd="6" destOrd="0" presId="urn:microsoft.com/office/officeart/2005/8/layout/vList2"/>
    <dgm:cxn modelId="{103CA565-4CC1-4AC2-B579-05E291565AC0}" type="presParOf" srcId="{2FF0DEC9-B02A-4380-AF8C-4A0103857184}" destId="{F7709C9F-2D22-447D-82EF-7BF6A0A27867}" srcOrd="7" destOrd="0" presId="urn:microsoft.com/office/officeart/2005/8/layout/vList2"/>
    <dgm:cxn modelId="{27F21D07-F47E-44BE-BFA5-90D1D8FFC49E}" type="presParOf" srcId="{2FF0DEC9-B02A-4380-AF8C-4A0103857184}" destId="{148DD135-6544-4EE4-BCFB-B10F750226B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830C63-589F-4AC2-BE2B-BAE17E550425}" type="doc">
      <dgm:prSet loTypeId="urn:microsoft.com/office/officeart/2008/layout/LinedList" loCatId="" qsTypeId="urn:microsoft.com/office/officeart/2005/8/quickstyle/3d2" qsCatId="3D" csTypeId="urn:microsoft.com/office/officeart/2005/8/colors/accent1_3" csCatId="accent1" phldr="1"/>
      <dgm:spPr/>
      <dgm:t>
        <a:bodyPr/>
        <a:lstStyle/>
        <a:p>
          <a:endParaRPr lang="en-US"/>
        </a:p>
      </dgm:t>
    </dgm:pt>
    <dgm:pt modelId="{85733995-C4EF-4E1A-A8D2-34F0A4ED0AC9}">
      <dgm:prSet custT="1"/>
      <dgm:spPr/>
      <dgm:t>
        <a:bodyPr anchor="ctr"/>
        <a:lstStyle/>
        <a:p>
          <a:pPr algn="ctr" rtl="0"/>
          <a:r>
            <a:rPr lang="en-US" sz="3600" b="1" dirty="0"/>
            <a:t>R</a:t>
          </a:r>
        </a:p>
      </dgm:t>
    </dgm:pt>
    <dgm:pt modelId="{AF3C61D0-43B9-47A6-98A2-DA66A29673D0}" type="parTrans" cxnId="{AF118A99-3581-4D94-BADC-A57C4E54007A}">
      <dgm:prSet/>
      <dgm:spPr/>
      <dgm:t>
        <a:bodyPr/>
        <a:lstStyle/>
        <a:p>
          <a:endParaRPr lang="en-US"/>
        </a:p>
      </dgm:t>
    </dgm:pt>
    <dgm:pt modelId="{2A84C829-B081-4CEA-BD6C-FCA40C2D822E}" type="sibTrans" cxnId="{AF118A99-3581-4D94-BADC-A57C4E54007A}">
      <dgm:prSet/>
      <dgm:spPr/>
      <dgm:t>
        <a:bodyPr/>
        <a:lstStyle/>
        <a:p>
          <a:endParaRPr lang="en-US"/>
        </a:p>
      </dgm:t>
    </dgm:pt>
    <dgm:pt modelId="{920C34E1-A4FA-4642-BCDE-C2E5F3CC28E7}">
      <dgm:prSet custT="1"/>
      <dgm:spPr/>
      <dgm:t>
        <a:bodyPr anchor="ctr"/>
        <a:lstStyle/>
        <a:p>
          <a:pPr algn="ctr" rtl="0"/>
          <a:r>
            <a:rPr lang="en-US" sz="3600" b="1" dirty="0"/>
            <a:t>E</a:t>
          </a:r>
        </a:p>
      </dgm:t>
    </dgm:pt>
    <dgm:pt modelId="{1019BB4C-2CDC-4689-95CD-433A5D27B8BB}" type="parTrans" cxnId="{035E1283-E6CC-49AC-A8B2-D3DAFBD1CD95}">
      <dgm:prSet/>
      <dgm:spPr/>
      <dgm:t>
        <a:bodyPr/>
        <a:lstStyle/>
        <a:p>
          <a:endParaRPr lang="en-US"/>
        </a:p>
      </dgm:t>
    </dgm:pt>
    <dgm:pt modelId="{7401E7E1-DAFF-48FF-A385-C63574704951}" type="sibTrans" cxnId="{035E1283-E6CC-49AC-A8B2-D3DAFBD1CD95}">
      <dgm:prSet/>
      <dgm:spPr/>
      <dgm:t>
        <a:bodyPr/>
        <a:lstStyle/>
        <a:p>
          <a:endParaRPr lang="en-US"/>
        </a:p>
      </dgm:t>
    </dgm:pt>
    <dgm:pt modelId="{5DCF2C48-BC8A-476F-9625-229DCD043976}">
      <dgm:prSet custT="1"/>
      <dgm:spPr/>
      <dgm:t>
        <a:bodyPr anchor="ctr"/>
        <a:lstStyle/>
        <a:p>
          <a:pPr algn="ctr" rtl="0"/>
          <a:r>
            <a:rPr lang="en-US" sz="3600" b="1" dirty="0"/>
            <a:t>A</a:t>
          </a:r>
        </a:p>
      </dgm:t>
    </dgm:pt>
    <dgm:pt modelId="{FCC064CA-C6EA-4EF2-94A6-84545331E9C2}" type="parTrans" cxnId="{46ADD66F-5F90-4685-AFB8-014FB7DF3F38}">
      <dgm:prSet/>
      <dgm:spPr/>
      <dgm:t>
        <a:bodyPr/>
        <a:lstStyle/>
        <a:p>
          <a:endParaRPr lang="en-US"/>
        </a:p>
      </dgm:t>
    </dgm:pt>
    <dgm:pt modelId="{657C414E-2F5D-4F4D-88BD-93BCFCCD609D}" type="sibTrans" cxnId="{46ADD66F-5F90-4685-AFB8-014FB7DF3F38}">
      <dgm:prSet/>
      <dgm:spPr/>
      <dgm:t>
        <a:bodyPr/>
        <a:lstStyle/>
        <a:p>
          <a:endParaRPr lang="en-US"/>
        </a:p>
      </dgm:t>
    </dgm:pt>
    <dgm:pt modelId="{4BC13A59-1D15-43A0-8971-2EE138F1BD5F}">
      <dgm:prSet custT="1"/>
      <dgm:spPr/>
      <dgm:t>
        <a:bodyPr anchor="ctr"/>
        <a:lstStyle/>
        <a:p>
          <a:pPr algn="ctr" rtl="0"/>
          <a:r>
            <a:rPr lang="en-US" sz="3600" b="1" dirty="0"/>
            <a:t>D</a:t>
          </a:r>
        </a:p>
      </dgm:t>
    </dgm:pt>
    <dgm:pt modelId="{29BAAD1B-9A79-4D19-8E94-FA1FA1C9FE65}" type="parTrans" cxnId="{21B74DE9-9062-42D4-AF01-507D4780371C}">
      <dgm:prSet/>
      <dgm:spPr/>
      <dgm:t>
        <a:bodyPr/>
        <a:lstStyle/>
        <a:p>
          <a:endParaRPr lang="en-US"/>
        </a:p>
      </dgm:t>
    </dgm:pt>
    <dgm:pt modelId="{D26AAC37-B528-43EF-B0D9-99A03BBA0A72}" type="sibTrans" cxnId="{21B74DE9-9062-42D4-AF01-507D4780371C}">
      <dgm:prSet/>
      <dgm:spPr/>
      <dgm:t>
        <a:bodyPr/>
        <a:lstStyle/>
        <a:p>
          <a:endParaRPr lang="en-US"/>
        </a:p>
      </dgm:t>
    </dgm:pt>
    <dgm:pt modelId="{3FE16C93-FD3F-4EFE-AB7B-F46CFD685D98}">
      <dgm:prSet custT="1"/>
      <dgm:spPr/>
      <dgm:t>
        <a:bodyPr anchor="ctr"/>
        <a:lstStyle/>
        <a:p>
          <a:pPr algn="ctr" rtl="0"/>
          <a:r>
            <a:rPr lang="en-US" sz="3600" b="1" dirty="0"/>
            <a:t>S</a:t>
          </a:r>
        </a:p>
      </dgm:t>
    </dgm:pt>
    <dgm:pt modelId="{11651CFD-D54F-4E94-B098-71AA6F3DDE92}" type="parTrans" cxnId="{49B5AC13-0728-4355-B80F-B8639FCF2757}">
      <dgm:prSet/>
      <dgm:spPr/>
      <dgm:t>
        <a:bodyPr/>
        <a:lstStyle/>
        <a:p>
          <a:endParaRPr lang="en-US"/>
        </a:p>
      </dgm:t>
    </dgm:pt>
    <dgm:pt modelId="{7488444B-6E3E-457F-B747-E2D024828B5D}" type="sibTrans" cxnId="{49B5AC13-0728-4355-B80F-B8639FCF2757}">
      <dgm:prSet/>
      <dgm:spPr/>
      <dgm:t>
        <a:bodyPr/>
        <a:lstStyle/>
        <a:p>
          <a:endParaRPr lang="en-US"/>
        </a:p>
      </dgm:t>
    </dgm:pt>
    <dgm:pt modelId="{C8C6F03A-AEA1-4F30-9F4F-74BE4A5A0673}">
      <dgm:prSet custT="1"/>
      <dgm:spPr/>
      <dgm:t>
        <a:bodyPr anchor="ctr"/>
        <a:lstStyle/>
        <a:p>
          <a:pPr rtl="0"/>
          <a:r>
            <a:rPr lang="en-US" sz="2400" dirty="0"/>
            <a:t>Roll with resistance</a:t>
          </a:r>
          <a:endParaRPr lang="en-US" sz="2400" b="1" dirty="0"/>
        </a:p>
      </dgm:t>
    </dgm:pt>
    <dgm:pt modelId="{90234F76-DF5A-4FFB-B418-A492D9D457F7}" type="parTrans" cxnId="{E4B6C468-8C50-41B5-BA50-C6061BF36773}">
      <dgm:prSet/>
      <dgm:spPr/>
      <dgm:t>
        <a:bodyPr/>
        <a:lstStyle/>
        <a:p>
          <a:endParaRPr lang="en-US"/>
        </a:p>
      </dgm:t>
    </dgm:pt>
    <dgm:pt modelId="{5B4494F0-C0CA-417B-8182-08CB21E56EE3}" type="sibTrans" cxnId="{E4B6C468-8C50-41B5-BA50-C6061BF36773}">
      <dgm:prSet/>
      <dgm:spPr/>
      <dgm:t>
        <a:bodyPr/>
        <a:lstStyle/>
        <a:p>
          <a:endParaRPr lang="en-US"/>
        </a:p>
      </dgm:t>
    </dgm:pt>
    <dgm:pt modelId="{0629C683-F42E-48FC-BB6C-B3C9AA590A99}">
      <dgm:prSet custT="1"/>
      <dgm:spPr/>
      <dgm:t>
        <a:bodyPr anchor="ctr"/>
        <a:lstStyle/>
        <a:p>
          <a:pPr rtl="0"/>
          <a:r>
            <a:rPr lang="en-US" sz="2400" dirty="0"/>
            <a:t>Provide empathic understanding</a:t>
          </a:r>
          <a:endParaRPr lang="en-US" sz="2400" b="1" dirty="0"/>
        </a:p>
      </dgm:t>
    </dgm:pt>
    <dgm:pt modelId="{D03BDD52-4BB0-46E1-AC7E-2DAE217CAE46}" type="parTrans" cxnId="{5CF0B232-14CC-4729-A91C-E55A7D4EB86B}">
      <dgm:prSet/>
      <dgm:spPr/>
      <dgm:t>
        <a:bodyPr/>
        <a:lstStyle/>
        <a:p>
          <a:endParaRPr lang="en-US"/>
        </a:p>
      </dgm:t>
    </dgm:pt>
    <dgm:pt modelId="{D8008295-AF3C-42E8-A63C-C0CB753CF767}" type="sibTrans" cxnId="{5CF0B232-14CC-4729-A91C-E55A7D4EB86B}">
      <dgm:prSet/>
      <dgm:spPr/>
      <dgm:t>
        <a:bodyPr/>
        <a:lstStyle/>
        <a:p>
          <a:endParaRPr lang="en-US"/>
        </a:p>
      </dgm:t>
    </dgm:pt>
    <dgm:pt modelId="{89AE83B8-9A3B-4BC7-820E-4BC964BFCF95}">
      <dgm:prSet custT="1"/>
      <dgm:spPr/>
      <dgm:t>
        <a:bodyPr anchor="ctr"/>
        <a:lstStyle/>
        <a:p>
          <a:pPr rtl="0"/>
          <a:r>
            <a:rPr lang="en-US" sz="2400" dirty="0"/>
            <a:t>Avoid argumentation</a:t>
          </a:r>
          <a:endParaRPr lang="en-US" sz="2400" b="1" dirty="0"/>
        </a:p>
      </dgm:t>
    </dgm:pt>
    <dgm:pt modelId="{C8E397D9-1061-4AAF-BC82-47164527152A}" type="parTrans" cxnId="{7476765F-45C5-43DB-94F0-C4DDD395C6A4}">
      <dgm:prSet/>
      <dgm:spPr/>
      <dgm:t>
        <a:bodyPr/>
        <a:lstStyle/>
        <a:p>
          <a:endParaRPr lang="en-US"/>
        </a:p>
      </dgm:t>
    </dgm:pt>
    <dgm:pt modelId="{A8BCE509-1C9A-4E43-8ECD-F7C7F7756E97}" type="sibTrans" cxnId="{7476765F-45C5-43DB-94F0-C4DDD395C6A4}">
      <dgm:prSet/>
      <dgm:spPr/>
      <dgm:t>
        <a:bodyPr/>
        <a:lstStyle/>
        <a:p>
          <a:endParaRPr lang="en-US"/>
        </a:p>
      </dgm:t>
    </dgm:pt>
    <dgm:pt modelId="{E10CCB37-B68C-4F15-BEFA-2F6CED11AA28}">
      <dgm:prSet custT="1"/>
      <dgm:spPr/>
      <dgm:t>
        <a:bodyPr anchor="ctr"/>
        <a:lstStyle/>
        <a:p>
          <a:pPr rtl="0"/>
          <a:r>
            <a:rPr lang="en-US" sz="2400" u="none" dirty="0"/>
            <a:t>D</a:t>
          </a:r>
          <a:r>
            <a:rPr lang="en-US" sz="2400" dirty="0"/>
            <a:t>evelop discrepancies between patient’s own values and drinking behavior </a:t>
          </a:r>
        </a:p>
      </dgm:t>
    </dgm:pt>
    <dgm:pt modelId="{C70DC110-2366-4726-8EF1-0B0D1A1CB1DD}" type="parTrans" cxnId="{CDF062FC-826C-4AE6-858A-43902B97A8EB}">
      <dgm:prSet/>
      <dgm:spPr/>
      <dgm:t>
        <a:bodyPr/>
        <a:lstStyle/>
        <a:p>
          <a:endParaRPr lang="en-US"/>
        </a:p>
      </dgm:t>
    </dgm:pt>
    <dgm:pt modelId="{C5B5373C-66DD-45A4-BD51-728E1E59BAEC}" type="sibTrans" cxnId="{CDF062FC-826C-4AE6-858A-43902B97A8EB}">
      <dgm:prSet/>
      <dgm:spPr/>
      <dgm:t>
        <a:bodyPr/>
        <a:lstStyle/>
        <a:p>
          <a:endParaRPr lang="en-US"/>
        </a:p>
      </dgm:t>
    </dgm:pt>
    <dgm:pt modelId="{D2794334-B96F-4F9D-B4E6-F733D44B43D1}">
      <dgm:prSet custT="1"/>
      <dgm:spPr/>
      <dgm:t>
        <a:bodyPr anchor="ctr"/>
        <a:lstStyle/>
        <a:p>
          <a:pPr rtl="0"/>
          <a:r>
            <a:rPr lang="en-US" sz="2400" b="0" dirty="0"/>
            <a:t>Support patient’s self-efficacy</a:t>
          </a:r>
        </a:p>
      </dgm:t>
    </dgm:pt>
    <dgm:pt modelId="{3E8691F6-8DD5-40DF-AACC-588C4B4FB093}" type="parTrans" cxnId="{04F1FE13-C5CD-4D76-83CD-1B9266FA3B08}">
      <dgm:prSet/>
      <dgm:spPr/>
      <dgm:t>
        <a:bodyPr/>
        <a:lstStyle/>
        <a:p>
          <a:endParaRPr lang="en-US"/>
        </a:p>
      </dgm:t>
    </dgm:pt>
    <dgm:pt modelId="{33C096E5-B72C-4D22-A9BF-1B7AE52497D0}" type="sibTrans" cxnId="{04F1FE13-C5CD-4D76-83CD-1B9266FA3B08}">
      <dgm:prSet/>
      <dgm:spPr/>
      <dgm:t>
        <a:bodyPr/>
        <a:lstStyle/>
        <a:p>
          <a:endParaRPr lang="en-US"/>
        </a:p>
      </dgm:t>
    </dgm:pt>
    <dgm:pt modelId="{CAD7EB40-4ECE-564E-A39E-872FB0269477}" type="pres">
      <dgm:prSet presAssocID="{11830C63-589F-4AC2-BE2B-BAE17E550425}" presName="vert0" presStyleCnt="0">
        <dgm:presLayoutVars>
          <dgm:dir/>
          <dgm:animOne val="branch"/>
          <dgm:animLvl val="lvl"/>
        </dgm:presLayoutVars>
      </dgm:prSet>
      <dgm:spPr/>
    </dgm:pt>
    <dgm:pt modelId="{F11E987F-D8A9-404C-9417-35FB9349945C}" type="pres">
      <dgm:prSet presAssocID="{85733995-C4EF-4E1A-A8D2-34F0A4ED0AC9}" presName="thickLine" presStyleLbl="alignNode1" presStyleIdx="0" presStyleCnt="5"/>
      <dgm:spPr/>
    </dgm:pt>
    <dgm:pt modelId="{922AF02F-A447-C544-89A7-23B4DB03FD65}" type="pres">
      <dgm:prSet presAssocID="{85733995-C4EF-4E1A-A8D2-34F0A4ED0AC9}" presName="horz1" presStyleCnt="0"/>
      <dgm:spPr/>
    </dgm:pt>
    <dgm:pt modelId="{1D4C61B8-0036-0C4C-94F2-A029A0447E2B}" type="pres">
      <dgm:prSet presAssocID="{85733995-C4EF-4E1A-A8D2-34F0A4ED0AC9}" presName="tx1" presStyleLbl="revTx" presStyleIdx="0" presStyleCnt="10" custScaleX="41667"/>
      <dgm:spPr/>
    </dgm:pt>
    <dgm:pt modelId="{43553EAE-AC90-DA47-929D-6AA3201EAC8D}" type="pres">
      <dgm:prSet presAssocID="{85733995-C4EF-4E1A-A8D2-34F0A4ED0AC9}" presName="vert1" presStyleCnt="0"/>
      <dgm:spPr/>
    </dgm:pt>
    <dgm:pt modelId="{2EE19A68-91BB-0E41-98F5-EBCCBF24391F}" type="pres">
      <dgm:prSet presAssocID="{C8C6F03A-AEA1-4F30-9F4F-74BE4A5A0673}" presName="vertSpace2a" presStyleCnt="0"/>
      <dgm:spPr/>
    </dgm:pt>
    <dgm:pt modelId="{A3FCDD11-D756-A24C-A580-7C1D8259987C}" type="pres">
      <dgm:prSet presAssocID="{C8C6F03A-AEA1-4F30-9F4F-74BE4A5A0673}" presName="horz2" presStyleCnt="0"/>
      <dgm:spPr/>
    </dgm:pt>
    <dgm:pt modelId="{ACAE767B-6639-A945-A790-22622D3D7EDA}" type="pres">
      <dgm:prSet presAssocID="{C8C6F03A-AEA1-4F30-9F4F-74BE4A5A0673}" presName="horzSpace2" presStyleCnt="0"/>
      <dgm:spPr/>
    </dgm:pt>
    <dgm:pt modelId="{D5D95FE0-0388-6D4D-82B0-784F5583E8C4}" type="pres">
      <dgm:prSet presAssocID="{C8C6F03A-AEA1-4F30-9F4F-74BE4A5A0673}" presName="tx2" presStyleLbl="revTx" presStyleIdx="1" presStyleCnt="10" custScaleX="145647"/>
      <dgm:spPr/>
    </dgm:pt>
    <dgm:pt modelId="{AB30BD70-817F-074A-94C5-C0E757A4DA6C}" type="pres">
      <dgm:prSet presAssocID="{C8C6F03A-AEA1-4F30-9F4F-74BE4A5A0673}" presName="vert2" presStyleCnt="0"/>
      <dgm:spPr/>
    </dgm:pt>
    <dgm:pt modelId="{A122596B-8114-654F-8E9D-38683DD95197}" type="pres">
      <dgm:prSet presAssocID="{C8C6F03A-AEA1-4F30-9F4F-74BE4A5A0673}" presName="thinLine2b" presStyleLbl="callout" presStyleIdx="0" presStyleCnt="5"/>
      <dgm:spPr/>
    </dgm:pt>
    <dgm:pt modelId="{3737807B-5507-4F4E-B2AF-AFEE3C6466F6}" type="pres">
      <dgm:prSet presAssocID="{C8C6F03A-AEA1-4F30-9F4F-74BE4A5A0673}" presName="vertSpace2b" presStyleCnt="0"/>
      <dgm:spPr/>
    </dgm:pt>
    <dgm:pt modelId="{156A2348-6D0F-B647-ACAD-EE34B54E1B14}" type="pres">
      <dgm:prSet presAssocID="{920C34E1-A4FA-4642-BCDE-C2E5F3CC28E7}" presName="thickLine" presStyleLbl="alignNode1" presStyleIdx="1" presStyleCnt="5"/>
      <dgm:spPr/>
    </dgm:pt>
    <dgm:pt modelId="{8E93AA91-93D6-794B-AA78-E8A2E0008841}" type="pres">
      <dgm:prSet presAssocID="{920C34E1-A4FA-4642-BCDE-C2E5F3CC28E7}" presName="horz1" presStyleCnt="0"/>
      <dgm:spPr/>
    </dgm:pt>
    <dgm:pt modelId="{538E10FA-0A15-F047-BC76-E3641D078B6B}" type="pres">
      <dgm:prSet presAssocID="{920C34E1-A4FA-4642-BCDE-C2E5F3CC28E7}" presName="tx1" presStyleLbl="revTx" presStyleIdx="2" presStyleCnt="10" custScaleX="41667"/>
      <dgm:spPr/>
    </dgm:pt>
    <dgm:pt modelId="{5E0EBA15-93E3-884C-ABAA-18874AB34DD0}" type="pres">
      <dgm:prSet presAssocID="{920C34E1-A4FA-4642-BCDE-C2E5F3CC28E7}" presName="vert1" presStyleCnt="0"/>
      <dgm:spPr/>
    </dgm:pt>
    <dgm:pt modelId="{61453DEB-6CB4-1C4E-840E-1716A17F6021}" type="pres">
      <dgm:prSet presAssocID="{0629C683-F42E-48FC-BB6C-B3C9AA590A99}" presName="vertSpace2a" presStyleCnt="0"/>
      <dgm:spPr/>
    </dgm:pt>
    <dgm:pt modelId="{3DD7C46B-9228-144D-91BB-FFC6791F2BAD}" type="pres">
      <dgm:prSet presAssocID="{0629C683-F42E-48FC-BB6C-B3C9AA590A99}" presName="horz2" presStyleCnt="0"/>
      <dgm:spPr/>
    </dgm:pt>
    <dgm:pt modelId="{7BE6D855-4675-374B-B818-EFD75ED08776}" type="pres">
      <dgm:prSet presAssocID="{0629C683-F42E-48FC-BB6C-B3C9AA590A99}" presName="horzSpace2" presStyleCnt="0"/>
      <dgm:spPr/>
    </dgm:pt>
    <dgm:pt modelId="{7CA0C663-D3D9-C34E-BDB1-FEA518E78285}" type="pres">
      <dgm:prSet presAssocID="{0629C683-F42E-48FC-BB6C-B3C9AA590A99}" presName="tx2" presStyleLbl="revTx" presStyleIdx="3" presStyleCnt="10" custScaleX="145647"/>
      <dgm:spPr/>
    </dgm:pt>
    <dgm:pt modelId="{6669E24F-D253-CB4E-90BF-9BB67B66FDA7}" type="pres">
      <dgm:prSet presAssocID="{0629C683-F42E-48FC-BB6C-B3C9AA590A99}" presName="vert2" presStyleCnt="0"/>
      <dgm:spPr/>
    </dgm:pt>
    <dgm:pt modelId="{C37F61A4-85F9-4640-9FF9-30860B6D4141}" type="pres">
      <dgm:prSet presAssocID="{0629C683-F42E-48FC-BB6C-B3C9AA590A99}" presName="thinLine2b" presStyleLbl="callout" presStyleIdx="1" presStyleCnt="5"/>
      <dgm:spPr/>
    </dgm:pt>
    <dgm:pt modelId="{FD225AE2-47C9-1347-A878-B4E074F8CC34}" type="pres">
      <dgm:prSet presAssocID="{0629C683-F42E-48FC-BB6C-B3C9AA590A99}" presName="vertSpace2b" presStyleCnt="0"/>
      <dgm:spPr/>
    </dgm:pt>
    <dgm:pt modelId="{4009F6C7-5F91-0342-87E3-9C8B26DB71FE}" type="pres">
      <dgm:prSet presAssocID="{5DCF2C48-BC8A-476F-9625-229DCD043976}" presName="thickLine" presStyleLbl="alignNode1" presStyleIdx="2" presStyleCnt="5"/>
      <dgm:spPr/>
    </dgm:pt>
    <dgm:pt modelId="{778E7755-C894-D544-973F-F91DB9746BC7}" type="pres">
      <dgm:prSet presAssocID="{5DCF2C48-BC8A-476F-9625-229DCD043976}" presName="horz1" presStyleCnt="0"/>
      <dgm:spPr/>
    </dgm:pt>
    <dgm:pt modelId="{F94FB7B7-CBC7-414D-8025-38E8FC1896E5}" type="pres">
      <dgm:prSet presAssocID="{5DCF2C48-BC8A-476F-9625-229DCD043976}" presName="tx1" presStyleLbl="revTx" presStyleIdx="4" presStyleCnt="10" custScaleX="41667"/>
      <dgm:spPr/>
    </dgm:pt>
    <dgm:pt modelId="{08B01504-E1FB-5942-9AED-08EFCD4FE0A2}" type="pres">
      <dgm:prSet presAssocID="{5DCF2C48-BC8A-476F-9625-229DCD043976}" presName="vert1" presStyleCnt="0"/>
      <dgm:spPr/>
    </dgm:pt>
    <dgm:pt modelId="{FCE28D83-EAA2-104A-A3CC-7C16BD967A30}" type="pres">
      <dgm:prSet presAssocID="{89AE83B8-9A3B-4BC7-820E-4BC964BFCF95}" presName="vertSpace2a" presStyleCnt="0"/>
      <dgm:spPr/>
    </dgm:pt>
    <dgm:pt modelId="{A4699EAE-EDF1-7043-BEBF-FA74FCCE35A2}" type="pres">
      <dgm:prSet presAssocID="{89AE83B8-9A3B-4BC7-820E-4BC964BFCF95}" presName="horz2" presStyleCnt="0"/>
      <dgm:spPr/>
    </dgm:pt>
    <dgm:pt modelId="{2280DB32-385D-3D45-B958-B52AC80DEFD5}" type="pres">
      <dgm:prSet presAssocID="{89AE83B8-9A3B-4BC7-820E-4BC964BFCF95}" presName="horzSpace2" presStyleCnt="0"/>
      <dgm:spPr/>
    </dgm:pt>
    <dgm:pt modelId="{39B5295F-E85C-5B4F-B277-D27A9688ABE6}" type="pres">
      <dgm:prSet presAssocID="{89AE83B8-9A3B-4BC7-820E-4BC964BFCF95}" presName="tx2" presStyleLbl="revTx" presStyleIdx="5" presStyleCnt="10" custScaleX="145647"/>
      <dgm:spPr/>
    </dgm:pt>
    <dgm:pt modelId="{D61D204E-B32C-124E-BE31-D1A0625F8C94}" type="pres">
      <dgm:prSet presAssocID="{89AE83B8-9A3B-4BC7-820E-4BC964BFCF95}" presName="vert2" presStyleCnt="0"/>
      <dgm:spPr/>
    </dgm:pt>
    <dgm:pt modelId="{AAD8FFDD-3D38-9749-8B81-89CD66D240B0}" type="pres">
      <dgm:prSet presAssocID="{89AE83B8-9A3B-4BC7-820E-4BC964BFCF95}" presName="thinLine2b" presStyleLbl="callout" presStyleIdx="2" presStyleCnt="5"/>
      <dgm:spPr/>
    </dgm:pt>
    <dgm:pt modelId="{409A8856-E067-E645-9059-6452E24C1EEC}" type="pres">
      <dgm:prSet presAssocID="{89AE83B8-9A3B-4BC7-820E-4BC964BFCF95}" presName="vertSpace2b" presStyleCnt="0"/>
      <dgm:spPr/>
    </dgm:pt>
    <dgm:pt modelId="{8FFFBDC4-7091-BA43-B7E5-38A7FDC17CED}" type="pres">
      <dgm:prSet presAssocID="{4BC13A59-1D15-43A0-8971-2EE138F1BD5F}" presName="thickLine" presStyleLbl="alignNode1" presStyleIdx="3" presStyleCnt="5"/>
      <dgm:spPr/>
    </dgm:pt>
    <dgm:pt modelId="{86DE9335-4E43-B444-9B60-19D7802EC516}" type="pres">
      <dgm:prSet presAssocID="{4BC13A59-1D15-43A0-8971-2EE138F1BD5F}" presName="horz1" presStyleCnt="0"/>
      <dgm:spPr/>
    </dgm:pt>
    <dgm:pt modelId="{EFE24622-9920-1C42-A94B-E63FBD8408EF}" type="pres">
      <dgm:prSet presAssocID="{4BC13A59-1D15-43A0-8971-2EE138F1BD5F}" presName="tx1" presStyleLbl="revTx" presStyleIdx="6" presStyleCnt="10" custScaleX="41667"/>
      <dgm:spPr/>
    </dgm:pt>
    <dgm:pt modelId="{0375FE98-3EA5-E44C-ABF3-64EFEC5E4AB5}" type="pres">
      <dgm:prSet presAssocID="{4BC13A59-1D15-43A0-8971-2EE138F1BD5F}" presName="vert1" presStyleCnt="0"/>
      <dgm:spPr/>
    </dgm:pt>
    <dgm:pt modelId="{5AFDE365-B26C-2F4D-90CE-BF2255509BD1}" type="pres">
      <dgm:prSet presAssocID="{E10CCB37-B68C-4F15-BEFA-2F6CED11AA28}" presName="vertSpace2a" presStyleCnt="0"/>
      <dgm:spPr/>
    </dgm:pt>
    <dgm:pt modelId="{1AC38D34-2EE0-6E41-903E-3C152281D491}" type="pres">
      <dgm:prSet presAssocID="{E10CCB37-B68C-4F15-BEFA-2F6CED11AA28}" presName="horz2" presStyleCnt="0"/>
      <dgm:spPr/>
    </dgm:pt>
    <dgm:pt modelId="{8C93F78E-8E30-974B-AE26-438399270F49}" type="pres">
      <dgm:prSet presAssocID="{E10CCB37-B68C-4F15-BEFA-2F6CED11AA28}" presName="horzSpace2" presStyleCnt="0"/>
      <dgm:spPr/>
    </dgm:pt>
    <dgm:pt modelId="{28B7A45E-8845-6F47-9881-F5FDD4C01F1F}" type="pres">
      <dgm:prSet presAssocID="{E10CCB37-B68C-4F15-BEFA-2F6CED11AA28}" presName="tx2" presStyleLbl="revTx" presStyleIdx="7" presStyleCnt="10" custScaleX="145647"/>
      <dgm:spPr/>
    </dgm:pt>
    <dgm:pt modelId="{01869BC4-270C-1946-93E8-2211062066F6}" type="pres">
      <dgm:prSet presAssocID="{E10CCB37-B68C-4F15-BEFA-2F6CED11AA28}" presName="vert2" presStyleCnt="0"/>
      <dgm:spPr/>
    </dgm:pt>
    <dgm:pt modelId="{DE50FFE1-9E91-684C-967D-B79024737CBA}" type="pres">
      <dgm:prSet presAssocID="{E10CCB37-B68C-4F15-BEFA-2F6CED11AA28}" presName="thinLine2b" presStyleLbl="callout" presStyleIdx="3" presStyleCnt="5"/>
      <dgm:spPr/>
    </dgm:pt>
    <dgm:pt modelId="{3622F0E7-0B8D-AA49-AFFB-85584D63357B}" type="pres">
      <dgm:prSet presAssocID="{E10CCB37-B68C-4F15-BEFA-2F6CED11AA28}" presName="vertSpace2b" presStyleCnt="0"/>
      <dgm:spPr/>
    </dgm:pt>
    <dgm:pt modelId="{AA73F955-4EC3-6242-9EA2-750C049269C0}" type="pres">
      <dgm:prSet presAssocID="{3FE16C93-FD3F-4EFE-AB7B-F46CFD685D98}" presName="thickLine" presStyleLbl="alignNode1" presStyleIdx="4" presStyleCnt="5"/>
      <dgm:spPr/>
    </dgm:pt>
    <dgm:pt modelId="{2AFEE5BB-CAAF-844E-9A97-DBA513C6CFD6}" type="pres">
      <dgm:prSet presAssocID="{3FE16C93-FD3F-4EFE-AB7B-F46CFD685D98}" presName="horz1" presStyleCnt="0"/>
      <dgm:spPr/>
    </dgm:pt>
    <dgm:pt modelId="{74ABE1BD-C165-6442-8D3A-EE85E6347377}" type="pres">
      <dgm:prSet presAssocID="{3FE16C93-FD3F-4EFE-AB7B-F46CFD685D98}" presName="tx1" presStyleLbl="revTx" presStyleIdx="8" presStyleCnt="10" custScaleX="41667"/>
      <dgm:spPr/>
    </dgm:pt>
    <dgm:pt modelId="{625CE76D-5F94-A14E-BB20-C61F57FB7C9B}" type="pres">
      <dgm:prSet presAssocID="{3FE16C93-FD3F-4EFE-AB7B-F46CFD685D98}" presName="vert1" presStyleCnt="0"/>
      <dgm:spPr/>
    </dgm:pt>
    <dgm:pt modelId="{BB1A9A25-DB71-0C47-BB01-392F16DD19BE}" type="pres">
      <dgm:prSet presAssocID="{D2794334-B96F-4F9D-B4E6-F733D44B43D1}" presName="vertSpace2a" presStyleCnt="0"/>
      <dgm:spPr/>
    </dgm:pt>
    <dgm:pt modelId="{36C61549-B1B8-2C41-85FC-FBA4E6EE60A2}" type="pres">
      <dgm:prSet presAssocID="{D2794334-B96F-4F9D-B4E6-F733D44B43D1}" presName="horz2" presStyleCnt="0"/>
      <dgm:spPr/>
    </dgm:pt>
    <dgm:pt modelId="{F8A55AF0-9A85-0B49-A2BA-55B6C0A3B814}" type="pres">
      <dgm:prSet presAssocID="{D2794334-B96F-4F9D-B4E6-F733D44B43D1}" presName="horzSpace2" presStyleCnt="0"/>
      <dgm:spPr/>
    </dgm:pt>
    <dgm:pt modelId="{9CA99DA3-D5C7-A040-BDC0-4FC341B4D062}" type="pres">
      <dgm:prSet presAssocID="{D2794334-B96F-4F9D-B4E6-F733D44B43D1}" presName="tx2" presStyleLbl="revTx" presStyleIdx="9" presStyleCnt="10" custScaleX="145647"/>
      <dgm:spPr/>
    </dgm:pt>
    <dgm:pt modelId="{A3E8D644-2177-BC45-9089-C91688BCCBD9}" type="pres">
      <dgm:prSet presAssocID="{D2794334-B96F-4F9D-B4E6-F733D44B43D1}" presName="vert2" presStyleCnt="0"/>
      <dgm:spPr/>
    </dgm:pt>
    <dgm:pt modelId="{BCFE3A6B-3898-854B-9AB3-5C972460EDF0}" type="pres">
      <dgm:prSet presAssocID="{D2794334-B96F-4F9D-B4E6-F733D44B43D1}" presName="thinLine2b" presStyleLbl="callout" presStyleIdx="4" presStyleCnt="5"/>
      <dgm:spPr/>
    </dgm:pt>
    <dgm:pt modelId="{96A3A386-4693-B14A-877B-38AB00BF3168}" type="pres">
      <dgm:prSet presAssocID="{D2794334-B96F-4F9D-B4E6-F733D44B43D1}" presName="vertSpace2b" presStyleCnt="0"/>
      <dgm:spPr/>
    </dgm:pt>
  </dgm:ptLst>
  <dgm:cxnLst>
    <dgm:cxn modelId="{49B5AC13-0728-4355-B80F-B8639FCF2757}" srcId="{11830C63-589F-4AC2-BE2B-BAE17E550425}" destId="{3FE16C93-FD3F-4EFE-AB7B-F46CFD685D98}" srcOrd="4" destOrd="0" parTransId="{11651CFD-D54F-4E94-B098-71AA6F3DDE92}" sibTransId="{7488444B-6E3E-457F-B747-E2D024828B5D}"/>
    <dgm:cxn modelId="{04F1FE13-C5CD-4D76-83CD-1B9266FA3B08}" srcId="{3FE16C93-FD3F-4EFE-AB7B-F46CFD685D98}" destId="{D2794334-B96F-4F9D-B4E6-F733D44B43D1}" srcOrd="0" destOrd="0" parTransId="{3E8691F6-8DD5-40DF-AACC-588C4B4FB093}" sibTransId="{33C096E5-B72C-4D22-A9BF-1B7AE52497D0}"/>
    <dgm:cxn modelId="{468BF525-6FB9-409C-9092-D8CC83DE8DEB}" type="presOf" srcId="{89AE83B8-9A3B-4BC7-820E-4BC964BFCF95}" destId="{39B5295F-E85C-5B4F-B277-D27A9688ABE6}" srcOrd="0" destOrd="0" presId="urn:microsoft.com/office/officeart/2008/layout/LinedList"/>
    <dgm:cxn modelId="{106C3128-3837-4BC2-843E-ABB32D57FD9F}" type="presOf" srcId="{E10CCB37-B68C-4F15-BEFA-2F6CED11AA28}" destId="{28B7A45E-8845-6F47-9881-F5FDD4C01F1F}" srcOrd="0" destOrd="0" presId="urn:microsoft.com/office/officeart/2008/layout/LinedList"/>
    <dgm:cxn modelId="{0628C229-2A66-4F14-8657-C1469407ABCA}" type="presOf" srcId="{85733995-C4EF-4E1A-A8D2-34F0A4ED0AC9}" destId="{1D4C61B8-0036-0C4C-94F2-A029A0447E2B}" srcOrd="0" destOrd="0" presId="urn:microsoft.com/office/officeart/2008/layout/LinedList"/>
    <dgm:cxn modelId="{5CF0B232-14CC-4729-A91C-E55A7D4EB86B}" srcId="{920C34E1-A4FA-4642-BCDE-C2E5F3CC28E7}" destId="{0629C683-F42E-48FC-BB6C-B3C9AA590A99}" srcOrd="0" destOrd="0" parTransId="{D03BDD52-4BB0-46E1-AC7E-2DAE217CAE46}" sibTransId="{D8008295-AF3C-42E8-A63C-C0CB753CF767}"/>
    <dgm:cxn modelId="{7476765F-45C5-43DB-94F0-C4DDD395C6A4}" srcId="{5DCF2C48-BC8A-476F-9625-229DCD043976}" destId="{89AE83B8-9A3B-4BC7-820E-4BC964BFCF95}" srcOrd="0" destOrd="0" parTransId="{C8E397D9-1061-4AAF-BC82-47164527152A}" sibTransId="{A8BCE509-1C9A-4E43-8ECD-F7C7F7756E97}"/>
    <dgm:cxn modelId="{E4B6C468-8C50-41B5-BA50-C6061BF36773}" srcId="{85733995-C4EF-4E1A-A8D2-34F0A4ED0AC9}" destId="{C8C6F03A-AEA1-4F30-9F4F-74BE4A5A0673}" srcOrd="0" destOrd="0" parTransId="{90234F76-DF5A-4FFB-B418-A492D9D457F7}" sibTransId="{5B4494F0-C0CA-417B-8182-08CB21E56EE3}"/>
    <dgm:cxn modelId="{AAFDEC6D-4570-4752-8CAA-7FFEE4A958F4}" type="presOf" srcId="{C8C6F03A-AEA1-4F30-9F4F-74BE4A5A0673}" destId="{D5D95FE0-0388-6D4D-82B0-784F5583E8C4}" srcOrd="0" destOrd="0" presId="urn:microsoft.com/office/officeart/2008/layout/LinedList"/>
    <dgm:cxn modelId="{46ADD66F-5F90-4685-AFB8-014FB7DF3F38}" srcId="{11830C63-589F-4AC2-BE2B-BAE17E550425}" destId="{5DCF2C48-BC8A-476F-9625-229DCD043976}" srcOrd="2" destOrd="0" parTransId="{FCC064CA-C6EA-4EF2-94A6-84545331E9C2}" sibTransId="{657C414E-2F5D-4F4D-88BD-93BCFCCD609D}"/>
    <dgm:cxn modelId="{B51FEC73-B7E1-4BAC-AC67-499EE747D382}" type="presOf" srcId="{5DCF2C48-BC8A-476F-9625-229DCD043976}" destId="{F94FB7B7-CBC7-414D-8025-38E8FC1896E5}" srcOrd="0" destOrd="0" presId="urn:microsoft.com/office/officeart/2008/layout/LinedList"/>
    <dgm:cxn modelId="{1E81E874-7278-41FD-87F7-C70C116F4167}" type="presOf" srcId="{920C34E1-A4FA-4642-BCDE-C2E5F3CC28E7}" destId="{538E10FA-0A15-F047-BC76-E3641D078B6B}" srcOrd="0" destOrd="0" presId="urn:microsoft.com/office/officeart/2008/layout/LinedList"/>
    <dgm:cxn modelId="{035E1283-E6CC-49AC-A8B2-D3DAFBD1CD95}" srcId="{11830C63-589F-4AC2-BE2B-BAE17E550425}" destId="{920C34E1-A4FA-4642-BCDE-C2E5F3CC28E7}" srcOrd="1" destOrd="0" parTransId="{1019BB4C-2CDC-4689-95CD-433A5D27B8BB}" sibTransId="{7401E7E1-DAFF-48FF-A385-C63574704951}"/>
    <dgm:cxn modelId="{92B28295-4E8C-44E2-835C-4AA965ABB2D5}" type="presOf" srcId="{11830C63-589F-4AC2-BE2B-BAE17E550425}" destId="{CAD7EB40-4ECE-564E-A39E-872FB0269477}" srcOrd="0" destOrd="0" presId="urn:microsoft.com/office/officeart/2008/layout/LinedList"/>
    <dgm:cxn modelId="{A1CCE097-C246-4511-BF3A-FA82FBB4F2BB}" type="presOf" srcId="{4BC13A59-1D15-43A0-8971-2EE138F1BD5F}" destId="{EFE24622-9920-1C42-A94B-E63FBD8408EF}" srcOrd="0" destOrd="0" presId="urn:microsoft.com/office/officeart/2008/layout/LinedList"/>
    <dgm:cxn modelId="{AF118A99-3581-4D94-BADC-A57C4E54007A}" srcId="{11830C63-589F-4AC2-BE2B-BAE17E550425}" destId="{85733995-C4EF-4E1A-A8D2-34F0A4ED0AC9}" srcOrd="0" destOrd="0" parTransId="{AF3C61D0-43B9-47A6-98A2-DA66A29673D0}" sibTransId="{2A84C829-B081-4CEA-BD6C-FCA40C2D822E}"/>
    <dgm:cxn modelId="{08E127CF-2D18-4F4F-BA72-3C700D2E39E5}" type="presOf" srcId="{D2794334-B96F-4F9D-B4E6-F733D44B43D1}" destId="{9CA99DA3-D5C7-A040-BDC0-4FC341B4D062}" srcOrd="0" destOrd="0" presId="urn:microsoft.com/office/officeart/2008/layout/LinedList"/>
    <dgm:cxn modelId="{4250A8DF-3385-462E-9616-94FE69951133}" type="presOf" srcId="{3FE16C93-FD3F-4EFE-AB7B-F46CFD685D98}" destId="{74ABE1BD-C165-6442-8D3A-EE85E6347377}" srcOrd="0" destOrd="0" presId="urn:microsoft.com/office/officeart/2008/layout/LinedList"/>
    <dgm:cxn modelId="{21B74DE9-9062-42D4-AF01-507D4780371C}" srcId="{11830C63-589F-4AC2-BE2B-BAE17E550425}" destId="{4BC13A59-1D15-43A0-8971-2EE138F1BD5F}" srcOrd="3" destOrd="0" parTransId="{29BAAD1B-9A79-4D19-8E94-FA1FA1C9FE65}" sibTransId="{D26AAC37-B528-43EF-B0D9-99A03BBA0A72}"/>
    <dgm:cxn modelId="{A08DD2F4-32FF-40EA-AF20-4C50D33F93EA}" type="presOf" srcId="{0629C683-F42E-48FC-BB6C-B3C9AA590A99}" destId="{7CA0C663-D3D9-C34E-BDB1-FEA518E78285}" srcOrd="0" destOrd="0" presId="urn:microsoft.com/office/officeart/2008/layout/LinedList"/>
    <dgm:cxn modelId="{CDF062FC-826C-4AE6-858A-43902B97A8EB}" srcId="{4BC13A59-1D15-43A0-8971-2EE138F1BD5F}" destId="{E10CCB37-B68C-4F15-BEFA-2F6CED11AA28}" srcOrd="0" destOrd="0" parTransId="{C70DC110-2366-4726-8EF1-0B0D1A1CB1DD}" sibTransId="{C5B5373C-66DD-45A4-BD51-728E1E59BAEC}"/>
    <dgm:cxn modelId="{F1D8F9F1-8AFE-4255-844E-5BDC45612FDC}" type="presParOf" srcId="{CAD7EB40-4ECE-564E-A39E-872FB0269477}" destId="{F11E987F-D8A9-404C-9417-35FB9349945C}" srcOrd="0" destOrd="0" presId="urn:microsoft.com/office/officeart/2008/layout/LinedList"/>
    <dgm:cxn modelId="{1C96D36F-4910-4614-934C-32D2A602180D}" type="presParOf" srcId="{CAD7EB40-4ECE-564E-A39E-872FB0269477}" destId="{922AF02F-A447-C544-89A7-23B4DB03FD65}" srcOrd="1" destOrd="0" presId="urn:microsoft.com/office/officeart/2008/layout/LinedList"/>
    <dgm:cxn modelId="{4C8F3CB8-209A-4511-AF84-BFDB1329C75F}" type="presParOf" srcId="{922AF02F-A447-C544-89A7-23B4DB03FD65}" destId="{1D4C61B8-0036-0C4C-94F2-A029A0447E2B}" srcOrd="0" destOrd="0" presId="urn:microsoft.com/office/officeart/2008/layout/LinedList"/>
    <dgm:cxn modelId="{C542A43B-4202-4C0F-9F4B-4FC5B2304C47}" type="presParOf" srcId="{922AF02F-A447-C544-89A7-23B4DB03FD65}" destId="{43553EAE-AC90-DA47-929D-6AA3201EAC8D}" srcOrd="1" destOrd="0" presId="urn:microsoft.com/office/officeart/2008/layout/LinedList"/>
    <dgm:cxn modelId="{2294A2D6-335C-4401-BE8F-F8DB4C5E7E02}" type="presParOf" srcId="{43553EAE-AC90-DA47-929D-6AA3201EAC8D}" destId="{2EE19A68-91BB-0E41-98F5-EBCCBF24391F}" srcOrd="0" destOrd="0" presId="urn:microsoft.com/office/officeart/2008/layout/LinedList"/>
    <dgm:cxn modelId="{86FF0C6F-1C22-4300-8CA4-3848A929774F}" type="presParOf" srcId="{43553EAE-AC90-DA47-929D-6AA3201EAC8D}" destId="{A3FCDD11-D756-A24C-A580-7C1D8259987C}" srcOrd="1" destOrd="0" presId="urn:microsoft.com/office/officeart/2008/layout/LinedList"/>
    <dgm:cxn modelId="{7947CC81-28BA-4A2D-BEFC-D10E5EE42C7C}" type="presParOf" srcId="{A3FCDD11-D756-A24C-A580-7C1D8259987C}" destId="{ACAE767B-6639-A945-A790-22622D3D7EDA}" srcOrd="0" destOrd="0" presId="urn:microsoft.com/office/officeart/2008/layout/LinedList"/>
    <dgm:cxn modelId="{ABAC8ABB-B164-46E2-8051-8F9804E9FB9F}" type="presParOf" srcId="{A3FCDD11-D756-A24C-A580-7C1D8259987C}" destId="{D5D95FE0-0388-6D4D-82B0-784F5583E8C4}" srcOrd="1" destOrd="0" presId="urn:microsoft.com/office/officeart/2008/layout/LinedList"/>
    <dgm:cxn modelId="{3BB26C26-EBF1-401E-8B69-102277170AA3}" type="presParOf" srcId="{A3FCDD11-D756-A24C-A580-7C1D8259987C}" destId="{AB30BD70-817F-074A-94C5-C0E757A4DA6C}" srcOrd="2" destOrd="0" presId="urn:microsoft.com/office/officeart/2008/layout/LinedList"/>
    <dgm:cxn modelId="{B95C8AC1-E585-4F54-A0D4-A8BB8AD6BAEA}" type="presParOf" srcId="{43553EAE-AC90-DA47-929D-6AA3201EAC8D}" destId="{A122596B-8114-654F-8E9D-38683DD95197}" srcOrd="2" destOrd="0" presId="urn:microsoft.com/office/officeart/2008/layout/LinedList"/>
    <dgm:cxn modelId="{FC3C0426-9D7F-4DE4-9DB7-BDA0ECC679F7}" type="presParOf" srcId="{43553EAE-AC90-DA47-929D-6AA3201EAC8D}" destId="{3737807B-5507-4F4E-B2AF-AFEE3C6466F6}" srcOrd="3" destOrd="0" presId="urn:microsoft.com/office/officeart/2008/layout/LinedList"/>
    <dgm:cxn modelId="{8331141F-65F0-4BA1-A849-38B8F6B7EFB7}" type="presParOf" srcId="{CAD7EB40-4ECE-564E-A39E-872FB0269477}" destId="{156A2348-6D0F-B647-ACAD-EE34B54E1B14}" srcOrd="2" destOrd="0" presId="urn:microsoft.com/office/officeart/2008/layout/LinedList"/>
    <dgm:cxn modelId="{2872B426-0DB3-49AF-8F77-C76077681641}" type="presParOf" srcId="{CAD7EB40-4ECE-564E-A39E-872FB0269477}" destId="{8E93AA91-93D6-794B-AA78-E8A2E0008841}" srcOrd="3" destOrd="0" presId="urn:microsoft.com/office/officeart/2008/layout/LinedList"/>
    <dgm:cxn modelId="{09CDE125-186F-45DD-8487-5614586051E4}" type="presParOf" srcId="{8E93AA91-93D6-794B-AA78-E8A2E0008841}" destId="{538E10FA-0A15-F047-BC76-E3641D078B6B}" srcOrd="0" destOrd="0" presId="urn:microsoft.com/office/officeart/2008/layout/LinedList"/>
    <dgm:cxn modelId="{5717478A-2590-4229-A1C6-E01E3B031719}" type="presParOf" srcId="{8E93AA91-93D6-794B-AA78-E8A2E0008841}" destId="{5E0EBA15-93E3-884C-ABAA-18874AB34DD0}" srcOrd="1" destOrd="0" presId="urn:microsoft.com/office/officeart/2008/layout/LinedList"/>
    <dgm:cxn modelId="{0B80A3E1-BA1F-4384-88BE-7E74D905969C}" type="presParOf" srcId="{5E0EBA15-93E3-884C-ABAA-18874AB34DD0}" destId="{61453DEB-6CB4-1C4E-840E-1716A17F6021}" srcOrd="0" destOrd="0" presId="urn:microsoft.com/office/officeart/2008/layout/LinedList"/>
    <dgm:cxn modelId="{0867C9FB-EACA-4655-9F65-752CC6DA49FA}" type="presParOf" srcId="{5E0EBA15-93E3-884C-ABAA-18874AB34DD0}" destId="{3DD7C46B-9228-144D-91BB-FFC6791F2BAD}" srcOrd="1" destOrd="0" presId="urn:microsoft.com/office/officeart/2008/layout/LinedList"/>
    <dgm:cxn modelId="{ED068370-DFEC-4B6F-BA32-CCBFB1FD2F61}" type="presParOf" srcId="{3DD7C46B-9228-144D-91BB-FFC6791F2BAD}" destId="{7BE6D855-4675-374B-B818-EFD75ED08776}" srcOrd="0" destOrd="0" presId="urn:microsoft.com/office/officeart/2008/layout/LinedList"/>
    <dgm:cxn modelId="{09011C75-C1FC-45AA-A14E-E50CE48A0D6B}" type="presParOf" srcId="{3DD7C46B-9228-144D-91BB-FFC6791F2BAD}" destId="{7CA0C663-D3D9-C34E-BDB1-FEA518E78285}" srcOrd="1" destOrd="0" presId="urn:microsoft.com/office/officeart/2008/layout/LinedList"/>
    <dgm:cxn modelId="{E47C8C46-263D-4D05-A32A-4C1310AD8D57}" type="presParOf" srcId="{3DD7C46B-9228-144D-91BB-FFC6791F2BAD}" destId="{6669E24F-D253-CB4E-90BF-9BB67B66FDA7}" srcOrd="2" destOrd="0" presId="urn:microsoft.com/office/officeart/2008/layout/LinedList"/>
    <dgm:cxn modelId="{88193CA0-B706-429D-AD9E-48E8FE2FC60E}" type="presParOf" srcId="{5E0EBA15-93E3-884C-ABAA-18874AB34DD0}" destId="{C37F61A4-85F9-4640-9FF9-30860B6D4141}" srcOrd="2" destOrd="0" presId="urn:microsoft.com/office/officeart/2008/layout/LinedList"/>
    <dgm:cxn modelId="{9099E122-224D-466C-949A-C20559DABF4C}" type="presParOf" srcId="{5E0EBA15-93E3-884C-ABAA-18874AB34DD0}" destId="{FD225AE2-47C9-1347-A878-B4E074F8CC34}" srcOrd="3" destOrd="0" presId="urn:microsoft.com/office/officeart/2008/layout/LinedList"/>
    <dgm:cxn modelId="{E7121D24-EC4D-437C-AFDD-311713264026}" type="presParOf" srcId="{CAD7EB40-4ECE-564E-A39E-872FB0269477}" destId="{4009F6C7-5F91-0342-87E3-9C8B26DB71FE}" srcOrd="4" destOrd="0" presId="urn:microsoft.com/office/officeart/2008/layout/LinedList"/>
    <dgm:cxn modelId="{66EA7344-4153-43E8-9EFD-145F8675EA5F}" type="presParOf" srcId="{CAD7EB40-4ECE-564E-A39E-872FB0269477}" destId="{778E7755-C894-D544-973F-F91DB9746BC7}" srcOrd="5" destOrd="0" presId="urn:microsoft.com/office/officeart/2008/layout/LinedList"/>
    <dgm:cxn modelId="{BB11D23B-BC15-4C4E-A80C-E65A11650B2B}" type="presParOf" srcId="{778E7755-C894-D544-973F-F91DB9746BC7}" destId="{F94FB7B7-CBC7-414D-8025-38E8FC1896E5}" srcOrd="0" destOrd="0" presId="urn:microsoft.com/office/officeart/2008/layout/LinedList"/>
    <dgm:cxn modelId="{E12893B7-E5A1-4A0E-B651-AD546EEE5B9E}" type="presParOf" srcId="{778E7755-C894-D544-973F-F91DB9746BC7}" destId="{08B01504-E1FB-5942-9AED-08EFCD4FE0A2}" srcOrd="1" destOrd="0" presId="urn:microsoft.com/office/officeart/2008/layout/LinedList"/>
    <dgm:cxn modelId="{F71CD57A-8892-4923-B337-A5598B7FBEE5}" type="presParOf" srcId="{08B01504-E1FB-5942-9AED-08EFCD4FE0A2}" destId="{FCE28D83-EAA2-104A-A3CC-7C16BD967A30}" srcOrd="0" destOrd="0" presId="urn:microsoft.com/office/officeart/2008/layout/LinedList"/>
    <dgm:cxn modelId="{B4D4812E-7CC3-4AB8-9734-A3AEA35D67A8}" type="presParOf" srcId="{08B01504-E1FB-5942-9AED-08EFCD4FE0A2}" destId="{A4699EAE-EDF1-7043-BEBF-FA74FCCE35A2}" srcOrd="1" destOrd="0" presId="urn:microsoft.com/office/officeart/2008/layout/LinedList"/>
    <dgm:cxn modelId="{B476A4B0-B6C7-4EAE-980D-4FB24862D7DF}" type="presParOf" srcId="{A4699EAE-EDF1-7043-BEBF-FA74FCCE35A2}" destId="{2280DB32-385D-3D45-B958-B52AC80DEFD5}" srcOrd="0" destOrd="0" presId="urn:microsoft.com/office/officeart/2008/layout/LinedList"/>
    <dgm:cxn modelId="{5F3C9C4E-B42B-4882-A940-2683F4A4B412}" type="presParOf" srcId="{A4699EAE-EDF1-7043-BEBF-FA74FCCE35A2}" destId="{39B5295F-E85C-5B4F-B277-D27A9688ABE6}" srcOrd="1" destOrd="0" presId="urn:microsoft.com/office/officeart/2008/layout/LinedList"/>
    <dgm:cxn modelId="{6539468E-2F49-46D7-8AB6-15219E59377D}" type="presParOf" srcId="{A4699EAE-EDF1-7043-BEBF-FA74FCCE35A2}" destId="{D61D204E-B32C-124E-BE31-D1A0625F8C94}" srcOrd="2" destOrd="0" presId="urn:microsoft.com/office/officeart/2008/layout/LinedList"/>
    <dgm:cxn modelId="{1436E2FC-69EB-4C56-B832-6CA3965F8906}" type="presParOf" srcId="{08B01504-E1FB-5942-9AED-08EFCD4FE0A2}" destId="{AAD8FFDD-3D38-9749-8B81-89CD66D240B0}" srcOrd="2" destOrd="0" presId="urn:microsoft.com/office/officeart/2008/layout/LinedList"/>
    <dgm:cxn modelId="{9F485CDE-FCB6-41C7-80DA-5F1DBAA5BFE5}" type="presParOf" srcId="{08B01504-E1FB-5942-9AED-08EFCD4FE0A2}" destId="{409A8856-E067-E645-9059-6452E24C1EEC}" srcOrd="3" destOrd="0" presId="urn:microsoft.com/office/officeart/2008/layout/LinedList"/>
    <dgm:cxn modelId="{1DDD1E00-4E4B-46F0-B6DD-117C238928B2}" type="presParOf" srcId="{CAD7EB40-4ECE-564E-A39E-872FB0269477}" destId="{8FFFBDC4-7091-BA43-B7E5-38A7FDC17CED}" srcOrd="6" destOrd="0" presId="urn:microsoft.com/office/officeart/2008/layout/LinedList"/>
    <dgm:cxn modelId="{6EE69DBE-8031-4BF7-B35D-69C4AE4CDB6C}" type="presParOf" srcId="{CAD7EB40-4ECE-564E-A39E-872FB0269477}" destId="{86DE9335-4E43-B444-9B60-19D7802EC516}" srcOrd="7" destOrd="0" presId="urn:microsoft.com/office/officeart/2008/layout/LinedList"/>
    <dgm:cxn modelId="{8E5467E0-1AA0-4DD7-99EC-6387F822CBD5}" type="presParOf" srcId="{86DE9335-4E43-B444-9B60-19D7802EC516}" destId="{EFE24622-9920-1C42-A94B-E63FBD8408EF}" srcOrd="0" destOrd="0" presId="urn:microsoft.com/office/officeart/2008/layout/LinedList"/>
    <dgm:cxn modelId="{B3A6F6C6-FC0F-4085-BF89-5E2B6E3DB83A}" type="presParOf" srcId="{86DE9335-4E43-B444-9B60-19D7802EC516}" destId="{0375FE98-3EA5-E44C-ABF3-64EFEC5E4AB5}" srcOrd="1" destOrd="0" presId="urn:microsoft.com/office/officeart/2008/layout/LinedList"/>
    <dgm:cxn modelId="{0385D7FE-462F-4C90-9FF9-257E70887ED7}" type="presParOf" srcId="{0375FE98-3EA5-E44C-ABF3-64EFEC5E4AB5}" destId="{5AFDE365-B26C-2F4D-90CE-BF2255509BD1}" srcOrd="0" destOrd="0" presId="urn:microsoft.com/office/officeart/2008/layout/LinedList"/>
    <dgm:cxn modelId="{0A0C797D-D998-421D-8F6D-64166ED5D092}" type="presParOf" srcId="{0375FE98-3EA5-E44C-ABF3-64EFEC5E4AB5}" destId="{1AC38D34-2EE0-6E41-903E-3C152281D491}" srcOrd="1" destOrd="0" presId="urn:microsoft.com/office/officeart/2008/layout/LinedList"/>
    <dgm:cxn modelId="{45076370-5B13-47AD-9AD1-176313DF80C0}" type="presParOf" srcId="{1AC38D34-2EE0-6E41-903E-3C152281D491}" destId="{8C93F78E-8E30-974B-AE26-438399270F49}" srcOrd="0" destOrd="0" presId="urn:microsoft.com/office/officeart/2008/layout/LinedList"/>
    <dgm:cxn modelId="{EFD78D4B-11C4-4CD3-8B01-0E5AF8815D8A}" type="presParOf" srcId="{1AC38D34-2EE0-6E41-903E-3C152281D491}" destId="{28B7A45E-8845-6F47-9881-F5FDD4C01F1F}" srcOrd="1" destOrd="0" presId="urn:microsoft.com/office/officeart/2008/layout/LinedList"/>
    <dgm:cxn modelId="{676A1A8B-44B0-4268-AC99-EE49BF6CEDEB}" type="presParOf" srcId="{1AC38D34-2EE0-6E41-903E-3C152281D491}" destId="{01869BC4-270C-1946-93E8-2211062066F6}" srcOrd="2" destOrd="0" presId="urn:microsoft.com/office/officeart/2008/layout/LinedList"/>
    <dgm:cxn modelId="{29CB1F05-C525-429C-8EAA-F446C022CE07}" type="presParOf" srcId="{0375FE98-3EA5-E44C-ABF3-64EFEC5E4AB5}" destId="{DE50FFE1-9E91-684C-967D-B79024737CBA}" srcOrd="2" destOrd="0" presId="urn:microsoft.com/office/officeart/2008/layout/LinedList"/>
    <dgm:cxn modelId="{34186C90-0DF5-4ADD-8DF6-3B140985461D}" type="presParOf" srcId="{0375FE98-3EA5-E44C-ABF3-64EFEC5E4AB5}" destId="{3622F0E7-0B8D-AA49-AFFB-85584D63357B}" srcOrd="3" destOrd="0" presId="urn:microsoft.com/office/officeart/2008/layout/LinedList"/>
    <dgm:cxn modelId="{A2628B81-E847-4A6C-B212-3FD983E55F12}" type="presParOf" srcId="{CAD7EB40-4ECE-564E-A39E-872FB0269477}" destId="{AA73F955-4EC3-6242-9EA2-750C049269C0}" srcOrd="8" destOrd="0" presId="urn:microsoft.com/office/officeart/2008/layout/LinedList"/>
    <dgm:cxn modelId="{238CBD95-1CC6-4801-8AB6-C5D15C1F5C96}" type="presParOf" srcId="{CAD7EB40-4ECE-564E-A39E-872FB0269477}" destId="{2AFEE5BB-CAAF-844E-9A97-DBA513C6CFD6}" srcOrd="9" destOrd="0" presId="urn:microsoft.com/office/officeart/2008/layout/LinedList"/>
    <dgm:cxn modelId="{88345D1F-5A35-4C78-B171-ADB2667F06B6}" type="presParOf" srcId="{2AFEE5BB-CAAF-844E-9A97-DBA513C6CFD6}" destId="{74ABE1BD-C165-6442-8D3A-EE85E6347377}" srcOrd="0" destOrd="0" presId="urn:microsoft.com/office/officeart/2008/layout/LinedList"/>
    <dgm:cxn modelId="{CB09C1A4-69CC-44BA-A196-C32918871AE0}" type="presParOf" srcId="{2AFEE5BB-CAAF-844E-9A97-DBA513C6CFD6}" destId="{625CE76D-5F94-A14E-BB20-C61F57FB7C9B}" srcOrd="1" destOrd="0" presId="urn:microsoft.com/office/officeart/2008/layout/LinedList"/>
    <dgm:cxn modelId="{860F3EEB-DDB6-4F94-B0C2-DA377BAA062C}" type="presParOf" srcId="{625CE76D-5F94-A14E-BB20-C61F57FB7C9B}" destId="{BB1A9A25-DB71-0C47-BB01-392F16DD19BE}" srcOrd="0" destOrd="0" presId="urn:microsoft.com/office/officeart/2008/layout/LinedList"/>
    <dgm:cxn modelId="{83C9E3EB-B6D6-42EF-88D5-16EEDF9489B5}" type="presParOf" srcId="{625CE76D-5F94-A14E-BB20-C61F57FB7C9B}" destId="{36C61549-B1B8-2C41-85FC-FBA4E6EE60A2}" srcOrd="1" destOrd="0" presId="urn:microsoft.com/office/officeart/2008/layout/LinedList"/>
    <dgm:cxn modelId="{7D0AD27E-80F5-44E5-82E9-C971DD645165}" type="presParOf" srcId="{36C61549-B1B8-2C41-85FC-FBA4E6EE60A2}" destId="{F8A55AF0-9A85-0B49-A2BA-55B6C0A3B814}" srcOrd="0" destOrd="0" presId="urn:microsoft.com/office/officeart/2008/layout/LinedList"/>
    <dgm:cxn modelId="{E4A013CE-9FA4-4DD5-9118-FB5FC11F940D}" type="presParOf" srcId="{36C61549-B1B8-2C41-85FC-FBA4E6EE60A2}" destId="{9CA99DA3-D5C7-A040-BDC0-4FC341B4D062}" srcOrd="1" destOrd="0" presId="urn:microsoft.com/office/officeart/2008/layout/LinedList"/>
    <dgm:cxn modelId="{614E21BF-3329-4C16-87FC-D3537F34518B}" type="presParOf" srcId="{36C61549-B1B8-2C41-85FC-FBA4E6EE60A2}" destId="{A3E8D644-2177-BC45-9089-C91688BCCBD9}" srcOrd="2" destOrd="0" presId="urn:microsoft.com/office/officeart/2008/layout/LinedList"/>
    <dgm:cxn modelId="{C8D15BEC-F31A-45CA-91E8-6A1BD5D4B68C}" type="presParOf" srcId="{625CE76D-5F94-A14E-BB20-C61F57FB7C9B}" destId="{BCFE3A6B-3898-854B-9AB3-5C972460EDF0}" srcOrd="2" destOrd="0" presId="urn:microsoft.com/office/officeart/2008/layout/LinedList"/>
    <dgm:cxn modelId="{655A06A6-F4E3-4F74-8670-013ABE8D8CB8}" type="presParOf" srcId="{625CE76D-5F94-A14E-BB20-C61F57FB7C9B}" destId="{96A3A386-4693-B14A-877B-38AB00BF3168}"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830C63-589F-4AC2-BE2B-BAE17E550425}" type="doc">
      <dgm:prSet loTypeId="urn:microsoft.com/office/officeart/2008/layout/LinedList" loCatId="" qsTypeId="urn:microsoft.com/office/officeart/2005/8/quickstyle/3d2" qsCatId="3D" csTypeId="urn:microsoft.com/office/officeart/2005/8/colors/accent1_1" csCatId="accent1" phldr="1"/>
      <dgm:spPr/>
      <dgm:t>
        <a:bodyPr/>
        <a:lstStyle/>
        <a:p>
          <a:endParaRPr lang="en-US"/>
        </a:p>
      </dgm:t>
    </dgm:pt>
    <dgm:pt modelId="{85733995-C4EF-4E1A-A8D2-34F0A4ED0AC9}">
      <dgm:prSet custT="1"/>
      <dgm:spPr/>
      <dgm:t>
        <a:bodyPr anchor="ctr"/>
        <a:lstStyle/>
        <a:p>
          <a:pPr algn="ctr" rtl="0"/>
          <a:r>
            <a:rPr lang="en-US" sz="3200" b="1" dirty="0"/>
            <a:t>F</a:t>
          </a:r>
        </a:p>
      </dgm:t>
    </dgm:pt>
    <dgm:pt modelId="{AF3C61D0-43B9-47A6-98A2-DA66A29673D0}" type="parTrans" cxnId="{AF118A99-3581-4D94-BADC-A57C4E54007A}">
      <dgm:prSet/>
      <dgm:spPr/>
      <dgm:t>
        <a:bodyPr/>
        <a:lstStyle/>
        <a:p>
          <a:endParaRPr lang="en-US"/>
        </a:p>
      </dgm:t>
    </dgm:pt>
    <dgm:pt modelId="{2A84C829-B081-4CEA-BD6C-FCA40C2D822E}" type="sibTrans" cxnId="{AF118A99-3581-4D94-BADC-A57C4E54007A}">
      <dgm:prSet/>
      <dgm:spPr/>
      <dgm:t>
        <a:bodyPr/>
        <a:lstStyle/>
        <a:p>
          <a:endParaRPr lang="en-US"/>
        </a:p>
      </dgm:t>
    </dgm:pt>
    <dgm:pt modelId="{920C34E1-A4FA-4642-BCDE-C2E5F3CC28E7}">
      <dgm:prSet custT="1"/>
      <dgm:spPr/>
      <dgm:t>
        <a:bodyPr anchor="ctr"/>
        <a:lstStyle/>
        <a:p>
          <a:pPr algn="ctr" rtl="0"/>
          <a:r>
            <a:rPr lang="en-US" sz="3200" b="1" dirty="0"/>
            <a:t>R</a:t>
          </a:r>
        </a:p>
      </dgm:t>
    </dgm:pt>
    <dgm:pt modelId="{1019BB4C-2CDC-4689-95CD-433A5D27B8BB}" type="parTrans" cxnId="{035E1283-E6CC-49AC-A8B2-D3DAFBD1CD95}">
      <dgm:prSet/>
      <dgm:spPr/>
      <dgm:t>
        <a:bodyPr/>
        <a:lstStyle/>
        <a:p>
          <a:endParaRPr lang="en-US"/>
        </a:p>
      </dgm:t>
    </dgm:pt>
    <dgm:pt modelId="{7401E7E1-DAFF-48FF-A385-C63574704951}" type="sibTrans" cxnId="{035E1283-E6CC-49AC-A8B2-D3DAFBD1CD95}">
      <dgm:prSet/>
      <dgm:spPr/>
      <dgm:t>
        <a:bodyPr/>
        <a:lstStyle/>
        <a:p>
          <a:endParaRPr lang="en-US"/>
        </a:p>
      </dgm:t>
    </dgm:pt>
    <dgm:pt modelId="{5DCF2C48-BC8A-476F-9625-229DCD043976}">
      <dgm:prSet custT="1"/>
      <dgm:spPr/>
      <dgm:t>
        <a:bodyPr anchor="ctr"/>
        <a:lstStyle/>
        <a:p>
          <a:pPr algn="ctr" rtl="0"/>
          <a:r>
            <a:rPr lang="en-US" sz="3200" b="1" dirty="0"/>
            <a:t>A</a:t>
          </a:r>
        </a:p>
      </dgm:t>
    </dgm:pt>
    <dgm:pt modelId="{FCC064CA-C6EA-4EF2-94A6-84545331E9C2}" type="parTrans" cxnId="{46ADD66F-5F90-4685-AFB8-014FB7DF3F38}">
      <dgm:prSet/>
      <dgm:spPr/>
      <dgm:t>
        <a:bodyPr/>
        <a:lstStyle/>
        <a:p>
          <a:endParaRPr lang="en-US"/>
        </a:p>
      </dgm:t>
    </dgm:pt>
    <dgm:pt modelId="{657C414E-2F5D-4F4D-88BD-93BCFCCD609D}" type="sibTrans" cxnId="{46ADD66F-5F90-4685-AFB8-014FB7DF3F38}">
      <dgm:prSet/>
      <dgm:spPr/>
      <dgm:t>
        <a:bodyPr/>
        <a:lstStyle/>
        <a:p>
          <a:endParaRPr lang="en-US"/>
        </a:p>
      </dgm:t>
    </dgm:pt>
    <dgm:pt modelId="{4BC13A59-1D15-43A0-8971-2EE138F1BD5F}">
      <dgm:prSet custT="1"/>
      <dgm:spPr/>
      <dgm:t>
        <a:bodyPr anchor="ctr"/>
        <a:lstStyle/>
        <a:p>
          <a:pPr algn="ctr" rtl="0"/>
          <a:r>
            <a:rPr lang="en-US" sz="3200" b="1" dirty="0"/>
            <a:t>M</a:t>
          </a:r>
        </a:p>
      </dgm:t>
    </dgm:pt>
    <dgm:pt modelId="{29BAAD1B-9A79-4D19-8E94-FA1FA1C9FE65}" type="parTrans" cxnId="{21B74DE9-9062-42D4-AF01-507D4780371C}">
      <dgm:prSet/>
      <dgm:spPr/>
      <dgm:t>
        <a:bodyPr/>
        <a:lstStyle/>
        <a:p>
          <a:endParaRPr lang="en-US"/>
        </a:p>
      </dgm:t>
    </dgm:pt>
    <dgm:pt modelId="{D26AAC37-B528-43EF-B0D9-99A03BBA0A72}" type="sibTrans" cxnId="{21B74DE9-9062-42D4-AF01-507D4780371C}">
      <dgm:prSet/>
      <dgm:spPr/>
      <dgm:t>
        <a:bodyPr/>
        <a:lstStyle/>
        <a:p>
          <a:endParaRPr lang="en-US"/>
        </a:p>
      </dgm:t>
    </dgm:pt>
    <dgm:pt modelId="{961B6DFA-8D29-4AA5-A430-595D2B73954E}">
      <dgm:prSet custT="1"/>
      <dgm:spPr/>
      <dgm:t>
        <a:bodyPr anchor="ctr"/>
        <a:lstStyle/>
        <a:p>
          <a:pPr algn="ctr" rtl="0"/>
          <a:r>
            <a:rPr lang="en-US" sz="3200" b="1" dirty="0"/>
            <a:t>E</a:t>
          </a:r>
        </a:p>
      </dgm:t>
    </dgm:pt>
    <dgm:pt modelId="{39BE28EF-3A5F-4563-B449-3E8DD447940A}" type="parTrans" cxnId="{944FFDD5-B4E9-4513-BE14-D28D897EB3D8}">
      <dgm:prSet/>
      <dgm:spPr/>
      <dgm:t>
        <a:bodyPr/>
        <a:lstStyle/>
        <a:p>
          <a:endParaRPr lang="en-US"/>
        </a:p>
      </dgm:t>
    </dgm:pt>
    <dgm:pt modelId="{8F01ABB0-1215-4A04-B821-71C1A69666DD}" type="sibTrans" cxnId="{944FFDD5-B4E9-4513-BE14-D28D897EB3D8}">
      <dgm:prSet/>
      <dgm:spPr/>
      <dgm:t>
        <a:bodyPr/>
        <a:lstStyle/>
        <a:p>
          <a:endParaRPr lang="en-US"/>
        </a:p>
      </dgm:t>
    </dgm:pt>
    <dgm:pt modelId="{3FE16C93-FD3F-4EFE-AB7B-F46CFD685D98}">
      <dgm:prSet custT="1"/>
      <dgm:spPr/>
      <dgm:t>
        <a:bodyPr anchor="ctr"/>
        <a:lstStyle/>
        <a:p>
          <a:pPr algn="ctr" rtl="0"/>
          <a:r>
            <a:rPr lang="en-US" sz="3200" b="1" dirty="0"/>
            <a:t>S</a:t>
          </a:r>
        </a:p>
      </dgm:t>
    </dgm:pt>
    <dgm:pt modelId="{11651CFD-D54F-4E94-B098-71AA6F3DDE92}" type="parTrans" cxnId="{49B5AC13-0728-4355-B80F-B8639FCF2757}">
      <dgm:prSet/>
      <dgm:spPr/>
      <dgm:t>
        <a:bodyPr/>
        <a:lstStyle/>
        <a:p>
          <a:endParaRPr lang="en-US"/>
        </a:p>
      </dgm:t>
    </dgm:pt>
    <dgm:pt modelId="{7488444B-6E3E-457F-B747-E2D024828B5D}" type="sibTrans" cxnId="{49B5AC13-0728-4355-B80F-B8639FCF2757}">
      <dgm:prSet/>
      <dgm:spPr/>
      <dgm:t>
        <a:bodyPr/>
        <a:lstStyle/>
        <a:p>
          <a:endParaRPr lang="en-US"/>
        </a:p>
      </dgm:t>
    </dgm:pt>
    <dgm:pt modelId="{C8C6F03A-AEA1-4F30-9F4F-74BE4A5A0673}">
      <dgm:prSet custT="1"/>
      <dgm:spPr/>
      <dgm:t>
        <a:bodyPr anchor="ctr"/>
        <a:lstStyle/>
        <a:p>
          <a:pPr rtl="0"/>
          <a:r>
            <a:rPr lang="en-US" sz="2400" dirty="0"/>
            <a:t>Provide </a:t>
          </a:r>
          <a:r>
            <a:rPr lang="en-US" sz="2400" b="1" dirty="0"/>
            <a:t>Feedback</a:t>
          </a:r>
        </a:p>
      </dgm:t>
    </dgm:pt>
    <dgm:pt modelId="{90234F76-DF5A-4FFB-B418-A492D9D457F7}" type="parTrans" cxnId="{E4B6C468-8C50-41B5-BA50-C6061BF36773}">
      <dgm:prSet/>
      <dgm:spPr/>
      <dgm:t>
        <a:bodyPr/>
        <a:lstStyle/>
        <a:p>
          <a:endParaRPr lang="en-US"/>
        </a:p>
      </dgm:t>
    </dgm:pt>
    <dgm:pt modelId="{5B4494F0-C0CA-417B-8182-08CB21E56EE3}" type="sibTrans" cxnId="{E4B6C468-8C50-41B5-BA50-C6061BF36773}">
      <dgm:prSet/>
      <dgm:spPr/>
      <dgm:t>
        <a:bodyPr/>
        <a:lstStyle/>
        <a:p>
          <a:endParaRPr lang="en-US"/>
        </a:p>
      </dgm:t>
    </dgm:pt>
    <dgm:pt modelId="{0629C683-F42E-48FC-BB6C-B3C9AA590A99}">
      <dgm:prSet custT="1"/>
      <dgm:spPr/>
      <dgm:t>
        <a:bodyPr anchor="ctr"/>
        <a:lstStyle/>
        <a:p>
          <a:pPr rtl="0"/>
          <a:r>
            <a:rPr lang="en-US" sz="2400" dirty="0"/>
            <a:t>Encourage personal </a:t>
          </a:r>
          <a:r>
            <a:rPr lang="en-US" sz="2400" b="1" dirty="0"/>
            <a:t>Responsibility</a:t>
          </a:r>
        </a:p>
      </dgm:t>
    </dgm:pt>
    <dgm:pt modelId="{D03BDD52-4BB0-46E1-AC7E-2DAE217CAE46}" type="parTrans" cxnId="{5CF0B232-14CC-4729-A91C-E55A7D4EB86B}">
      <dgm:prSet/>
      <dgm:spPr/>
      <dgm:t>
        <a:bodyPr/>
        <a:lstStyle/>
        <a:p>
          <a:endParaRPr lang="en-US"/>
        </a:p>
      </dgm:t>
    </dgm:pt>
    <dgm:pt modelId="{D8008295-AF3C-42E8-A63C-C0CB753CF767}" type="sibTrans" cxnId="{5CF0B232-14CC-4729-A91C-E55A7D4EB86B}">
      <dgm:prSet/>
      <dgm:spPr/>
      <dgm:t>
        <a:bodyPr/>
        <a:lstStyle/>
        <a:p>
          <a:endParaRPr lang="en-US"/>
        </a:p>
      </dgm:t>
    </dgm:pt>
    <dgm:pt modelId="{89AE83B8-9A3B-4BC7-820E-4BC964BFCF95}">
      <dgm:prSet custT="1"/>
      <dgm:spPr/>
      <dgm:t>
        <a:bodyPr anchor="ctr"/>
        <a:lstStyle/>
        <a:p>
          <a:pPr rtl="0"/>
          <a:r>
            <a:rPr lang="en-US" sz="2400" dirty="0"/>
            <a:t>Give clear </a:t>
          </a:r>
          <a:r>
            <a:rPr lang="en-US" sz="2400" b="1" dirty="0"/>
            <a:t>Advice</a:t>
          </a:r>
        </a:p>
      </dgm:t>
    </dgm:pt>
    <dgm:pt modelId="{C8E397D9-1061-4AAF-BC82-47164527152A}" type="parTrans" cxnId="{7476765F-45C5-43DB-94F0-C4DDD395C6A4}">
      <dgm:prSet/>
      <dgm:spPr/>
      <dgm:t>
        <a:bodyPr/>
        <a:lstStyle/>
        <a:p>
          <a:endParaRPr lang="en-US"/>
        </a:p>
      </dgm:t>
    </dgm:pt>
    <dgm:pt modelId="{A8BCE509-1C9A-4E43-8ECD-F7C7F7756E97}" type="sibTrans" cxnId="{7476765F-45C5-43DB-94F0-C4DDD395C6A4}">
      <dgm:prSet/>
      <dgm:spPr/>
      <dgm:t>
        <a:bodyPr/>
        <a:lstStyle/>
        <a:p>
          <a:endParaRPr lang="en-US"/>
        </a:p>
      </dgm:t>
    </dgm:pt>
    <dgm:pt modelId="{E10CCB37-B68C-4F15-BEFA-2F6CED11AA28}">
      <dgm:prSet custT="1"/>
      <dgm:spPr/>
      <dgm:t>
        <a:bodyPr anchor="ctr"/>
        <a:lstStyle/>
        <a:p>
          <a:pPr rtl="0"/>
          <a:r>
            <a:rPr lang="en-US" sz="2400" dirty="0"/>
            <a:t>Provide a choice or </a:t>
          </a:r>
          <a:r>
            <a:rPr lang="en-US" sz="2400" b="1" dirty="0"/>
            <a:t>Menu</a:t>
          </a:r>
          <a:r>
            <a:rPr lang="en-US" sz="2400" dirty="0"/>
            <a:t> of options</a:t>
          </a:r>
        </a:p>
      </dgm:t>
    </dgm:pt>
    <dgm:pt modelId="{C70DC110-2366-4726-8EF1-0B0D1A1CB1DD}" type="parTrans" cxnId="{CDF062FC-826C-4AE6-858A-43902B97A8EB}">
      <dgm:prSet/>
      <dgm:spPr/>
      <dgm:t>
        <a:bodyPr/>
        <a:lstStyle/>
        <a:p>
          <a:endParaRPr lang="en-US"/>
        </a:p>
      </dgm:t>
    </dgm:pt>
    <dgm:pt modelId="{C5B5373C-66DD-45A4-BD51-728E1E59BAEC}" type="sibTrans" cxnId="{CDF062FC-826C-4AE6-858A-43902B97A8EB}">
      <dgm:prSet/>
      <dgm:spPr/>
      <dgm:t>
        <a:bodyPr/>
        <a:lstStyle/>
        <a:p>
          <a:endParaRPr lang="en-US"/>
        </a:p>
      </dgm:t>
    </dgm:pt>
    <dgm:pt modelId="{E026EC38-E75E-41EB-80D8-5C7E4108A911}">
      <dgm:prSet custT="1"/>
      <dgm:spPr/>
      <dgm:t>
        <a:bodyPr anchor="ctr"/>
        <a:lstStyle/>
        <a:p>
          <a:pPr rtl="0"/>
          <a:r>
            <a:rPr lang="en-US" sz="2400" dirty="0"/>
            <a:t>Be </a:t>
          </a:r>
          <a:r>
            <a:rPr lang="en-US" sz="2400" b="1" dirty="0"/>
            <a:t>Empathic</a:t>
          </a:r>
          <a:r>
            <a:rPr lang="en-US" sz="2400" dirty="0"/>
            <a:t> and supportive</a:t>
          </a:r>
        </a:p>
      </dgm:t>
    </dgm:pt>
    <dgm:pt modelId="{59C0C5CF-209A-473F-9F49-5D8F31BDB058}" type="parTrans" cxnId="{4F54E2C0-C9C7-4F36-A106-4B7D72763CF5}">
      <dgm:prSet/>
      <dgm:spPr/>
      <dgm:t>
        <a:bodyPr/>
        <a:lstStyle/>
        <a:p>
          <a:endParaRPr lang="en-US"/>
        </a:p>
      </dgm:t>
    </dgm:pt>
    <dgm:pt modelId="{A8C24A50-2317-45D5-A5C2-D3DEE090384D}" type="sibTrans" cxnId="{4F54E2C0-C9C7-4F36-A106-4B7D72763CF5}">
      <dgm:prSet/>
      <dgm:spPr/>
      <dgm:t>
        <a:bodyPr/>
        <a:lstStyle/>
        <a:p>
          <a:endParaRPr lang="en-US"/>
        </a:p>
      </dgm:t>
    </dgm:pt>
    <dgm:pt modelId="{D2794334-B96F-4F9D-B4E6-F733D44B43D1}">
      <dgm:prSet custT="1"/>
      <dgm:spPr/>
      <dgm:t>
        <a:bodyPr anchor="ctr"/>
        <a:lstStyle/>
        <a:p>
          <a:pPr rtl="0"/>
          <a:r>
            <a:rPr lang="en-US" sz="2400" dirty="0"/>
            <a:t>Support for </a:t>
          </a:r>
          <a:r>
            <a:rPr lang="en-US" sz="2400" b="1" dirty="0"/>
            <a:t>Self-Efficacy</a:t>
          </a:r>
        </a:p>
      </dgm:t>
    </dgm:pt>
    <dgm:pt modelId="{3E8691F6-8DD5-40DF-AACC-588C4B4FB093}" type="parTrans" cxnId="{04F1FE13-C5CD-4D76-83CD-1B9266FA3B08}">
      <dgm:prSet/>
      <dgm:spPr/>
      <dgm:t>
        <a:bodyPr/>
        <a:lstStyle/>
        <a:p>
          <a:endParaRPr lang="en-US"/>
        </a:p>
      </dgm:t>
    </dgm:pt>
    <dgm:pt modelId="{33C096E5-B72C-4D22-A9BF-1B7AE52497D0}" type="sibTrans" cxnId="{04F1FE13-C5CD-4D76-83CD-1B9266FA3B08}">
      <dgm:prSet/>
      <dgm:spPr/>
      <dgm:t>
        <a:bodyPr/>
        <a:lstStyle/>
        <a:p>
          <a:endParaRPr lang="en-US"/>
        </a:p>
      </dgm:t>
    </dgm:pt>
    <dgm:pt modelId="{461E286C-8579-4E92-A19C-B7B1DB96C126}">
      <dgm:prSet/>
      <dgm:spPr/>
      <dgm:t>
        <a:bodyPr anchor="ctr"/>
        <a:lstStyle/>
        <a:p>
          <a:pPr rtl="0"/>
          <a:r>
            <a:rPr lang="en-US" i="1" dirty="0"/>
            <a:t>“Your results show…”</a:t>
          </a:r>
        </a:p>
      </dgm:t>
    </dgm:pt>
    <dgm:pt modelId="{CDB4F6E1-854A-4A80-BBC3-07C72532B7E5}" type="parTrans" cxnId="{CE54D96A-DE6A-4B87-B820-0B9E17063E36}">
      <dgm:prSet/>
      <dgm:spPr/>
      <dgm:t>
        <a:bodyPr/>
        <a:lstStyle/>
        <a:p>
          <a:endParaRPr lang="en-US"/>
        </a:p>
      </dgm:t>
    </dgm:pt>
    <dgm:pt modelId="{D2D91E18-8138-4F59-9D7E-776447540E5C}" type="sibTrans" cxnId="{CE54D96A-DE6A-4B87-B820-0B9E17063E36}">
      <dgm:prSet/>
      <dgm:spPr/>
      <dgm:t>
        <a:bodyPr/>
        <a:lstStyle/>
        <a:p>
          <a:endParaRPr lang="en-US"/>
        </a:p>
      </dgm:t>
    </dgm:pt>
    <dgm:pt modelId="{2F2665BF-BD75-4F6A-A42F-D4B5C20F15CC}">
      <dgm:prSet/>
      <dgm:spPr/>
      <dgm:t>
        <a:bodyPr anchor="ctr"/>
        <a:lstStyle/>
        <a:p>
          <a:pPr rtl="0"/>
          <a:r>
            <a:rPr lang="en-US" i="1" dirty="0"/>
            <a:t>“It’s up to you. It’s your choice”</a:t>
          </a:r>
        </a:p>
      </dgm:t>
    </dgm:pt>
    <dgm:pt modelId="{B742F712-2D00-4202-BAC4-117E3983142C}" type="parTrans" cxnId="{F6C6CC99-79CA-4647-A381-506E2E978ABB}">
      <dgm:prSet/>
      <dgm:spPr/>
      <dgm:t>
        <a:bodyPr/>
        <a:lstStyle/>
        <a:p>
          <a:endParaRPr lang="en-US"/>
        </a:p>
      </dgm:t>
    </dgm:pt>
    <dgm:pt modelId="{54778CF2-FFA9-49EA-B4CA-B50538445B7F}" type="sibTrans" cxnId="{F6C6CC99-79CA-4647-A381-506E2E978ABB}">
      <dgm:prSet/>
      <dgm:spPr/>
      <dgm:t>
        <a:bodyPr/>
        <a:lstStyle/>
        <a:p>
          <a:endParaRPr lang="en-US"/>
        </a:p>
      </dgm:t>
    </dgm:pt>
    <dgm:pt modelId="{4CB1CFA6-E2A1-4CF2-A09C-596E37CDB199}">
      <dgm:prSet/>
      <dgm:spPr/>
      <dgm:t>
        <a:bodyPr anchor="ctr"/>
        <a:lstStyle/>
        <a:p>
          <a:pPr rtl="0"/>
          <a:r>
            <a:rPr lang="en-US" i="1" dirty="0"/>
            <a:t>“Change can be tough but you don’t have to do it alone…”</a:t>
          </a:r>
        </a:p>
      </dgm:t>
    </dgm:pt>
    <dgm:pt modelId="{DD8E602A-D718-4FEA-950C-1F174E5804C2}" type="parTrans" cxnId="{6BB40605-C2C5-4EE6-92A3-06CF4EA9E8E1}">
      <dgm:prSet/>
      <dgm:spPr/>
      <dgm:t>
        <a:bodyPr/>
        <a:lstStyle/>
        <a:p>
          <a:endParaRPr lang="en-US"/>
        </a:p>
      </dgm:t>
    </dgm:pt>
    <dgm:pt modelId="{87513917-5143-4E14-853E-13CD4B07E6CE}" type="sibTrans" cxnId="{6BB40605-C2C5-4EE6-92A3-06CF4EA9E8E1}">
      <dgm:prSet/>
      <dgm:spPr/>
      <dgm:t>
        <a:bodyPr/>
        <a:lstStyle/>
        <a:p>
          <a:endParaRPr lang="en-US"/>
        </a:p>
      </dgm:t>
    </dgm:pt>
    <dgm:pt modelId="{F5089490-6A8B-49B5-80FD-2650F7A90A2E}">
      <dgm:prSet/>
      <dgm:spPr/>
      <dgm:t>
        <a:bodyPr anchor="ctr"/>
        <a:lstStyle/>
        <a:p>
          <a:pPr rtl="0"/>
          <a:r>
            <a:rPr lang="en-US" i="1" dirty="0"/>
            <a:t>“You can do this…”</a:t>
          </a:r>
        </a:p>
      </dgm:t>
    </dgm:pt>
    <dgm:pt modelId="{5A9084A6-4223-40DB-A177-8705ADAA7935}" type="parTrans" cxnId="{45E9789E-7BF5-42D7-A388-B7E13D185F56}">
      <dgm:prSet/>
      <dgm:spPr/>
      <dgm:t>
        <a:bodyPr/>
        <a:lstStyle/>
        <a:p>
          <a:endParaRPr lang="en-US"/>
        </a:p>
      </dgm:t>
    </dgm:pt>
    <dgm:pt modelId="{EACD9DDB-400E-499A-999E-7AC83A38A1EA}" type="sibTrans" cxnId="{45E9789E-7BF5-42D7-A388-B7E13D185F56}">
      <dgm:prSet/>
      <dgm:spPr/>
      <dgm:t>
        <a:bodyPr/>
        <a:lstStyle/>
        <a:p>
          <a:endParaRPr lang="en-US"/>
        </a:p>
      </dgm:t>
    </dgm:pt>
    <dgm:pt modelId="{A4CA37CD-FD12-4596-80B8-24CB30CF16A6}">
      <dgm:prSet/>
      <dgm:spPr/>
      <dgm:t>
        <a:bodyPr anchor="ctr"/>
        <a:lstStyle/>
        <a:p>
          <a:pPr rtl="0"/>
          <a:r>
            <a:rPr lang="en-US" i="1" dirty="0"/>
            <a:t>“There are a number of things that you might do…”</a:t>
          </a:r>
        </a:p>
      </dgm:t>
    </dgm:pt>
    <dgm:pt modelId="{3BEFA4D7-3E6B-4BAB-8507-A11B5E2F0D98}" type="parTrans" cxnId="{6C8EC330-CB0F-40DC-899A-32B7322D9325}">
      <dgm:prSet/>
      <dgm:spPr/>
      <dgm:t>
        <a:bodyPr/>
        <a:lstStyle/>
        <a:p>
          <a:endParaRPr lang="en-US"/>
        </a:p>
      </dgm:t>
    </dgm:pt>
    <dgm:pt modelId="{443B2D23-58B3-4786-BAAA-2BB0087D9991}" type="sibTrans" cxnId="{6C8EC330-CB0F-40DC-899A-32B7322D9325}">
      <dgm:prSet/>
      <dgm:spPr/>
      <dgm:t>
        <a:bodyPr/>
        <a:lstStyle/>
        <a:p>
          <a:endParaRPr lang="en-US"/>
        </a:p>
      </dgm:t>
    </dgm:pt>
    <dgm:pt modelId="{54D162E9-F8E2-4A1D-B4B6-7ED7885AD49E}">
      <dgm:prSet/>
      <dgm:spPr/>
      <dgm:t>
        <a:bodyPr anchor="ctr"/>
        <a:lstStyle/>
        <a:p>
          <a:pPr rtl="0"/>
          <a:r>
            <a:rPr lang="en-US" i="1" dirty="0"/>
            <a:t>“I would strongly recommend…”</a:t>
          </a:r>
        </a:p>
      </dgm:t>
    </dgm:pt>
    <dgm:pt modelId="{6F6DCF7B-316F-45B6-9361-9DD0CEB61A27}" type="parTrans" cxnId="{65FDB6CD-CC4B-487C-BA4B-A949D0BAB6A6}">
      <dgm:prSet/>
      <dgm:spPr/>
      <dgm:t>
        <a:bodyPr/>
        <a:lstStyle/>
        <a:p>
          <a:endParaRPr lang="en-US"/>
        </a:p>
      </dgm:t>
    </dgm:pt>
    <dgm:pt modelId="{0568927A-204D-427A-AEA0-09851CF18FC1}" type="sibTrans" cxnId="{65FDB6CD-CC4B-487C-BA4B-A949D0BAB6A6}">
      <dgm:prSet/>
      <dgm:spPr/>
      <dgm:t>
        <a:bodyPr/>
        <a:lstStyle/>
        <a:p>
          <a:endParaRPr lang="en-US"/>
        </a:p>
      </dgm:t>
    </dgm:pt>
    <dgm:pt modelId="{CAD7EB40-4ECE-564E-A39E-872FB0269477}" type="pres">
      <dgm:prSet presAssocID="{11830C63-589F-4AC2-BE2B-BAE17E550425}" presName="vert0" presStyleCnt="0">
        <dgm:presLayoutVars>
          <dgm:dir/>
          <dgm:animOne val="branch"/>
          <dgm:animLvl val="lvl"/>
        </dgm:presLayoutVars>
      </dgm:prSet>
      <dgm:spPr/>
    </dgm:pt>
    <dgm:pt modelId="{F11E987F-D8A9-404C-9417-35FB9349945C}" type="pres">
      <dgm:prSet presAssocID="{85733995-C4EF-4E1A-A8D2-34F0A4ED0AC9}" presName="thickLine" presStyleLbl="alignNode1" presStyleIdx="0" presStyleCnt="6"/>
      <dgm:spPr/>
    </dgm:pt>
    <dgm:pt modelId="{922AF02F-A447-C544-89A7-23B4DB03FD65}" type="pres">
      <dgm:prSet presAssocID="{85733995-C4EF-4E1A-A8D2-34F0A4ED0AC9}" presName="horz1" presStyleCnt="0"/>
      <dgm:spPr/>
    </dgm:pt>
    <dgm:pt modelId="{1D4C61B8-0036-0C4C-94F2-A029A0447E2B}" type="pres">
      <dgm:prSet presAssocID="{85733995-C4EF-4E1A-A8D2-34F0A4ED0AC9}" presName="tx1" presStyleLbl="revTx" presStyleIdx="0" presStyleCnt="18" custScaleX="41667"/>
      <dgm:spPr/>
    </dgm:pt>
    <dgm:pt modelId="{43553EAE-AC90-DA47-929D-6AA3201EAC8D}" type="pres">
      <dgm:prSet presAssocID="{85733995-C4EF-4E1A-A8D2-34F0A4ED0AC9}" presName="vert1" presStyleCnt="0"/>
      <dgm:spPr/>
    </dgm:pt>
    <dgm:pt modelId="{2EE19A68-91BB-0E41-98F5-EBCCBF24391F}" type="pres">
      <dgm:prSet presAssocID="{C8C6F03A-AEA1-4F30-9F4F-74BE4A5A0673}" presName="vertSpace2a" presStyleCnt="0"/>
      <dgm:spPr/>
    </dgm:pt>
    <dgm:pt modelId="{A3FCDD11-D756-A24C-A580-7C1D8259987C}" type="pres">
      <dgm:prSet presAssocID="{C8C6F03A-AEA1-4F30-9F4F-74BE4A5A0673}" presName="horz2" presStyleCnt="0"/>
      <dgm:spPr/>
    </dgm:pt>
    <dgm:pt modelId="{ACAE767B-6639-A945-A790-22622D3D7EDA}" type="pres">
      <dgm:prSet presAssocID="{C8C6F03A-AEA1-4F30-9F4F-74BE4A5A0673}" presName="horzSpace2" presStyleCnt="0"/>
      <dgm:spPr/>
    </dgm:pt>
    <dgm:pt modelId="{D5D95FE0-0388-6D4D-82B0-784F5583E8C4}" type="pres">
      <dgm:prSet presAssocID="{C8C6F03A-AEA1-4F30-9F4F-74BE4A5A0673}" presName="tx2" presStyleLbl="revTx" presStyleIdx="1" presStyleCnt="18" custScaleX="145647"/>
      <dgm:spPr/>
    </dgm:pt>
    <dgm:pt modelId="{AB30BD70-817F-074A-94C5-C0E757A4DA6C}" type="pres">
      <dgm:prSet presAssocID="{C8C6F03A-AEA1-4F30-9F4F-74BE4A5A0673}" presName="vert2" presStyleCnt="0"/>
      <dgm:spPr/>
    </dgm:pt>
    <dgm:pt modelId="{28C16EB8-0898-204B-BD6D-4C3FD267C533}" type="pres">
      <dgm:prSet presAssocID="{461E286C-8579-4E92-A19C-B7B1DB96C126}" presName="horz3" presStyleCnt="0"/>
      <dgm:spPr/>
    </dgm:pt>
    <dgm:pt modelId="{70F26EFF-B3E5-4243-8F7A-BD85926D83F1}" type="pres">
      <dgm:prSet presAssocID="{461E286C-8579-4E92-A19C-B7B1DB96C126}" presName="horzSpace3" presStyleCnt="0"/>
      <dgm:spPr/>
    </dgm:pt>
    <dgm:pt modelId="{E022F05E-4FB9-054A-BD33-EE2C8516F8B9}" type="pres">
      <dgm:prSet presAssocID="{461E286C-8579-4E92-A19C-B7B1DB96C126}" presName="tx3" presStyleLbl="revTx" presStyleIdx="2" presStyleCnt="18" custScaleX="93795" custLinFactNeighborX="13468"/>
      <dgm:spPr/>
    </dgm:pt>
    <dgm:pt modelId="{29277B63-44E4-DD4D-A7FD-DFA2E7D73666}" type="pres">
      <dgm:prSet presAssocID="{461E286C-8579-4E92-A19C-B7B1DB96C126}" presName="vert3" presStyleCnt="0"/>
      <dgm:spPr/>
    </dgm:pt>
    <dgm:pt modelId="{A122596B-8114-654F-8E9D-38683DD95197}" type="pres">
      <dgm:prSet presAssocID="{C8C6F03A-AEA1-4F30-9F4F-74BE4A5A0673}" presName="thinLine2b" presStyleLbl="callout" presStyleIdx="0" presStyleCnt="6"/>
      <dgm:spPr/>
    </dgm:pt>
    <dgm:pt modelId="{3737807B-5507-4F4E-B2AF-AFEE3C6466F6}" type="pres">
      <dgm:prSet presAssocID="{C8C6F03A-AEA1-4F30-9F4F-74BE4A5A0673}" presName="vertSpace2b" presStyleCnt="0"/>
      <dgm:spPr/>
    </dgm:pt>
    <dgm:pt modelId="{156A2348-6D0F-B647-ACAD-EE34B54E1B14}" type="pres">
      <dgm:prSet presAssocID="{920C34E1-A4FA-4642-BCDE-C2E5F3CC28E7}" presName="thickLine" presStyleLbl="alignNode1" presStyleIdx="1" presStyleCnt="6"/>
      <dgm:spPr/>
    </dgm:pt>
    <dgm:pt modelId="{8E93AA91-93D6-794B-AA78-E8A2E0008841}" type="pres">
      <dgm:prSet presAssocID="{920C34E1-A4FA-4642-BCDE-C2E5F3CC28E7}" presName="horz1" presStyleCnt="0"/>
      <dgm:spPr/>
    </dgm:pt>
    <dgm:pt modelId="{538E10FA-0A15-F047-BC76-E3641D078B6B}" type="pres">
      <dgm:prSet presAssocID="{920C34E1-A4FA-4642-BCDE-C2E5F3CC28E7}" presName="tx1" presStyleLbl="revTx" presStyleIdx="3" presStyleCnt="18" custScaleX="41667"/>
      <dgm:spPr/>
    </dgm:pt>
    <dgm:pt modelId="{5E0EBA15-93E3-884C-ABAA-18874AB34DD0}" type="pres">
      <dgm:prSet presAssocID="{920C34E1-A4FA-4642-BCDE-C2E5F3CC28E7}" presName="vert1" presStyleCnt="0"/>
      <dgm:spPr/>
    </dgm:pt>
    <dgm:pt modelId="{61453DEB-6CB4-1C4E-840E-1716A17F6021}" type="pres">
      <dgm:prSet presAssocID="{0629C683-F42E-48FC-BB6C-B3C9AA590A99}" presName="vertSpace2a" presStyleCnt="0"/>
      <dgm:spPr/>
    </dgm:pt>
    <dgm:pt modelId="{3DD7C46B-9228-144D-91BB-FFC6791F2BAD}" type="pres">
      <dgm:prSet presAssocID="{0629C683-F42E-48FC-BB6C-B3C9AA590A99}" presName="horz2" presStyleCnt="0"/>
      <dgm:spPr/>
    </dgm:pt>
    <dgm:pt modelId="{7BE6D855-4675-374B-B818-EFD75ED08776}" type="pres">
      <dgm:prSet presAssocID="{0629C683-F42E-48FC-BB6C-B3C9AA590A99}" presName="horzSpace2" presStyleCnt="0"/>
      <dgm:spPr/>
    </dgm:pt>
    <dgm:pt modelId="{7CA0C663-D3D9-C34E-BDB1-FEA518E78285}" type="pres">
      <dgm:prSet presAssocID="{0629C683-F42E-48FC-BB6C-B3C9AA590A99}" presName="tx2" presStyleLbl="revTx" presStyleIdx="4" presStyleCnt="18" custScaleX="145647"/>
      <dgm:spPr/>
    </dgm:pt>
    <dgm:pt modelId="{6669E24F-D253-CB4E-90BF-9BB67B66FDA7}" type="pres">
      <dgm:prSet presAssocID="{0629C683-F42E-48FC-BB6C-B3C9AA590A99}" presName="vert2" presStyleCnt="0"/>
      <dgm:spPr/>
    </dgm:pt>
    <dgm:pt modelId="{90A3C0AA-5CCD-6347-884E-A8F175E592D2}" type="pres">
      <dgm:prSet presAssocID="{2F2665BF-BD75-4F6A-A42F-D4B5C20F15CC}" presName="horz3" presStyleCnt="0"/>
      <dgm:spPr/>
    </dgm:pt>
    <dgm:pt modelId="{C8202652-0C88-1C49-B52F-1E6B39A55AF6}" type="pres">
      <dgm:prSet presAssocID="{2F2665BF-BD75-4F6A-A42F-D4B5C20F15CC}" presName="horzSpace3" presStyleCnt="0"/>
      <dgm:spPr/>
    </dgm:pt>
    <dgm:pt modelId="{0063CA0C-230C-4649-8B3D-550807172C7D}" type="pres">
      <dgm:prSet presAssocID="{2F2665BF-BD75-4F6A-A42F-D4B5C20F15CC}" presName="tx3" presStyleLbl="revTx" presStyleIdx="5" presStyleCnt="18" custScaleX="93795" custLinFactNeighborX="13468"/>
      <dgm:spPr/>
    </dgm:pt>
    <dgm:pt modelId="{DA1D5463-A6C6-7B4F-8D2F-3E2AEEF4CD68}" type="pres">
      <dgm:prSet presAssocID="{2F2665BF-BD75-4F6A-A42F-D4B5C20F15CC}" presName="vert3" presStyleCnt="0"/>
      <dgm:spPr/>
    </dgm:pt>
    <dgm:pt modelId="{C37F61A4-85F9-4640-9FF9-30860B6D4141}" type="pres">
      <dgm:prSet presAssocID="{0629C683-F42E-48FC-BB6C-B3C9AA590A99}" presName="thinLine2b" presStyleLbl="callout" presStyleIdx="1" presStyleCnt="6"/>
      <dgm:spPr/>
    </dgm:pt>
    <dgm:pt modelId="{FD225AE2-47C9-1347-A878-B4E074F8CC34}" type="pres">
      <dgm:prSet presAssocID="{0629C683-F42E-48FC-BB6C-B3C9AA590A99}" presName="vertSpace2b" presStyleCnt="0"/>
      <dgm:spPr/>
    </dgm:pt>
    <dgm:pt modelId="{4009F6C7-5F91-0342-87E3-9C8B26DB71FE}" type="pres">
      <dgm:prSet presAssocID="{5DCF2C48-BC8A-476F-9625-229DCD043976}" presName="thickLine" presStyleLbl="alignNode1" presStyleIdx="2" presStyleCnt="6"/>
      <dgm:spPr/>
    </dgm:pt>
    <dgm:pt modelId="{778E7755-C894-D544-973F-F91DB9746BC7}" type="pres">
      <dgm:prSet presAssocID="{5DCF2C48-BC8A-476F-9625-229DCD043976}" presName="horz1" presStyleCnt="0"/>
      <dgm:spPr/>
    </dgm:pt>
    <dgm:pt modelId="{F94FB7B7-CBC7-414D-8025-38E8FC1896E5}" type="pres">
      <dgm:prSet presAssocID="{5DCF2C48-BC8A-476F-9625-229DCD043976}" presName="tx1" presStyleLbl="revTx" presStyleIdx="6" presStyleCnt="18" custScaleX="41667"/>
      <dgm:spPr/>
    </dgm:pt>
    <dgm:pt modelId="{08B01504-E1FB-5942-9AED-08EFCD4FE0A2}" type="pres">
      <dgm:prSet presAssocID="{5DCF2C48-BC8A-476F-9625-229DCD043976}" presName="vert1" presStyleCnt="0"/>
      <dgm:spPr/>
    </dgm:pt>
    <dgm:pt modelId="{FCE28D83-EAA2-104A-A3CC-7C16BD967A30}" type="pres">
      <dgm:prSet presAssocID="{89AE83B8-9A3B-4BC7-820E-4BC964BFCF95}" presName="vertSpace2a" presStyleCnt="0"/>
      <dgm:spPr/>
    </dgm:pt>
    <dgm:pt modelId="{A4699EAE-EDF1-7043-BEBF-FA74FCCE35A2}" type="pres">
      <dgm:prSet presAssocID="{89AE83B8-9A3B-4BC7-820E-4BC964BFCF95}" presName="horz2" presStyleCnt="0"/>
      <dgm:spPr/>
    </dgm:pt>
    <dgm:pt modelId="{2280DB32-385D-3D45-B958-B52AC80DEFD5}" type="pres">
      <dgm:prSet presAssocID="{89AE83B8-9A3B-4BC7-820E-4BC964BFCF95}" presName="horzSpace2" presStyleCnt="0"/>
      <dgm:spPr/>
    </dgm:pt>
    <dgm:pt modelId="{39B5295F-E85C-5B4F-B277-D27A9688ABE6}" type="pres">
      <dgm:prSet presAssocID="{89AE83B8-9A3B-4BC7-820E-4BC964BFCF95}" presName="tx2" presStyleLbl="revTx" presStyleIdx="7" presStyleCnt="18" custScaleX="145647"/>
      <dgm:spPr/>
    </dgm:pt>
    <dgm:pt modelId="{D61D204E-B32C-124E-BE31-D1A0625F8C94}" type="pres">
      <dgm:prSet presAssocID="{89AE83B8-9A3B-4BC7-820E-4BC964BFCF95}" presName="vert2" presStyleCnt="0"/>
      <dgm:spPr/>
    </dgm:pt>
    <dgm:pt modelId="{61FD6895-0AEC-CF43-9728-682C261DA5C2}" type="pres">
      <dgm:prSet presAssocID="{54D162E9-F8E2-4A1D-B4B6-7ED7885AD49E}" presName="horz3" presStyleCnt="0"/>
      <dgm:spPr/>
    </dgm:pt>
    <dgm:pt modelId="{F4440617-19D1-A841-B3FE-1B96ECA71955}" type="pres">
      <dgm:prSet presAssocID="{54D162E9-F8E2-4A1D-B4B6-7ED7885AD49E}" presName="horzSpace3" presStyleCnt="0"/>
      <dgm:spPr/>
    </dgm:pt>
    <dgm:pt modelId="{E47A1373-1AA0-8645-955D-B6E110E01E79}" type="pres">
      <dgm:prSet presAssocID="{54D162E9-F8E2-4A1D-B4B6-7ED7885AD49E}" presName="tx3" presStyleLbl="revTx" presStyleIdx="8" presStyleCnt="18" custScaleX="93795" custLinFactNeighborX="13468"/>
      <dgm:spPr/>
    </dgm:pt>
    <dgm:pt modelId="{A85ACFFC-5473-4F48-B11D-70578C2AED39}" type="pres">
      <dgm:prSet presAssocID="{54D162E9-F8E2-4A1D-B4B6-7ED7885AD49E}" presName="vert3" presStyleCnt="0"/>
      <dgm:spPr/>
    </dgm:pt>
    <dgm:pt modelId="{AAD8FFDD-3D38-9749-8B81-89CD66D240B0}" type="pres">
      <dgm:prSet presAssocID="{89AE83B8-9A3B-4BC7-820E-4BC964BFCF95}" presName="thinLine2b" presStyleLbl="callout" presStyleIdx="2" presStyleCnt="6"/>
      <dgm:spPr/>
    </dgm:pt>
    <dgm:pt modelId="{409A8856-E067-E645-9059-6452E24C1EEC}" type="pres">
      <dgm:prSet presAssocID="{89AE83B8-9A3B-4BC7-820E-4BC964BFCF95}" presName="vertSpace2b" presStyleCnt="0"/>
      <dgm:spPr/>
    </dgm:pt>
    <dgm:pt modelId="{8FFFBDC4-7091-BA43-B7E5-38A7FDC17CED}" type="pres">
      <dgm:prSet presAssocID="{4BC13A59-1D15-43A0-8971-2EE138F1BD5F}" presName="thickLine" presStyleLbl="alignNode1" presStyleIdx="3" presStyleCnt="6"/>
      <dgm:spPr/>
    </dgm:pt>
    <dgm:pt modelId="{86DE9335-4E43-B444-9B60-19D7802EC516}" type="pres">
      <dgm:prSet presAssocID="{4BC13A59-1D15-43A0-8971-2EE138F1BD5F}" presName="horz1" presStyleCnt="0"/>
      <dgm:spPr/>
    </dgm:pt>
    <dgm:pt modelId="{EFE24622-9920-1C42-A94B-E63FBD8408EF}" type="pres">
      <dgm:prSet presAssocID="{4BC13A59-1D15-43A0-8971-2EE138F1BD5F}" presName="tx1" presStyleLbl="revTx" presStyleIdx="9" presStyleCnt="18" custScaleX="41667"/>
      <dgm:spPr/>
    </dgm:pt>
    <dgm:pt modelId="{0375FE98-3EA5-E44C-ABF3-64EFEC5E4AB5}" type="pres">
      <dgm:prSet presAssocID="{4BC13A59-1D15-43A0-8971-2EE138F1BD5F}" presName="vert1" presStyleCnt="0"/>
      <dgm:spPr/>
    </dgm:pt>
    <dgm:pt modelId="{5AFDE365-B26C-2F4D-90CE-BF2255509BD1}" type="pres">
      <dgm:prSet presAssocID="{E10CCB37-B68C-4F15-BEFA-2F6CED11AA28}" presName="vertSpace2a" presStyleCnt="0"/>
      <dgm:spPr/>
    </dgm:pt>
    <dgm:pt modelId="{1AC38D34-2EE0-6E41-903E-3C152281D491}" type="pres">
      <dgm:prSet presAssocID="{E10CCB37-B68C-4F15-BEFA-2F6CED11AA28}" presName="horz2" presStyleCnt="0"/>
      <dgm:spPr/>
    </dgm:pt>
    <dgm:pt modelId="{8C93F78E-8E30-974B-AE26-438399270F49}" type="pres">
      <dgm:prSet presAssocID="{E10CCB37-B68C-4F15-BEFA-2F6CED11AA28}" presName="horzSpace2" presStyleCnt="0"/>
      <dgm:spPr/>
    </dgm:pt>
    <dgm:pt modelId="{28B7A45E-8845-6F47-9881-F5FDD4C01F1F}" type="pres">
      <dgm:prSet presAssocID="{E10CCB37-B68C-4F15-BEFA-2F6CED11AA28}" presName="tx2" presStyleLbl="revTx" presStyleIdx="10" presStyleCnt="18" custScaleX="145647"/>
      <dgm:spPr/>
    </dgm:pt>
    <dgm:pt modelId="{01869BC4-270C-1946-93E8-2211062066F6}" type="pres">
      <dgm:prSet presAssocID="{E10CCB37-B68C-4F15-BEFA-2F6CED11AA28}" presName="vert2" presStyleCnt="0"/>
      <dgm:spPr/>
    </dgm:pt>
    <dgm:pt modelId="{6551DD9D-F4B5-D244-932F-AFF899BA96AE}" type="pres">
      <dgm:prSet presAssocID="{A4CA37CD-FD12-4596-80B8-24CB30CF16A6}" presName="horz3" presStyleCnt="0"/>
      <dgm:spPr/>
    </dgm:pt>
    <dgm:pt modelId="{CB54FC18-0779-004E-B43C-71E5BAD1C983}" type="pres">
      <dgm:prSet presAssocID="{A4CA37CD-FD12-4596-80B8-24CB30CF16A6}" presName="horzSpace3" presStyleCnt="0"/>
      <dgm:spPr/>
    </dgm:pt>
    <dgm:pt modelId="{5C0AC2C4-4258-074F-AF30-99563B6322F8}" type="pres">
      <dgm:prSet presAssocID="{A4CA37CD-FD12-4596-80B8-24CB30CF16A6}" presName="tx3" presStyleLbl="revTx" presStyleIdx="11" presStyleCnt="18" custScaleX="93795" custLinFactNeighborX="13468"/>
      <dgm:spPr/>
    </dgm:pt>
    <dgm:pt modelId="{BFFB77BD-DE75-1341-82E5-B0210E3AC55E}" type="pres">
      <dgm:prSet presAssocID="{A4CA37CD-FD12-4596-80B8-24CB30CF16A6}" presName="vert3" presStyleCnt="0"/>
      <dgm:spPr/>
    </dgm:pt>
    <dgm:pt modelId="{DE50FFE1-9E91-684C-967D-B79024737CBA}" type="pres">
      <dgm:prSet presAssocID="{E10CCB37-B68C-4F15-BEFA-2F6CED11AA28}" presName="thinLine2b" presStyleLbl="callout" presStyleIdx="3" presStyleCnt="6"/>
      <dgm:spPr/>
    </dgm:pt>
    <dgm:pt modelId="{3622F0E7-0B8D-AA49-AFFB-85584D63357B}" type="pres">
      <dgm:prSet presAssocID="{E10CCB37-B68C-4F15-BEFA-2F6CED11AA28}" presName="vertSpace2b" presStyleCnt="0"/>
      <dgm:spPr/>
    </dgm:pt>
    <dgm:pt modelId="{2E0A7F78-7B2D-714D-93E4-D0790EE08D8C}" type="pres">
      <dgm:prSet presAssocID="{961B6DFA-8D29-4AA5-A430-595D2B73954E}" presName="thickLine" presStyleLbl="alignNode1" presStyleIdx="4" presStyleCnt="6"/>
      <dgm:spPr/>
    </dgm:pt>
    <dgm:pt modelId="{85CA33D5-974C-8E4E-AABB-3F6D62CEF550}" type="pres">
      <dgm:prSet presAssocID="{961B6DFA-8D29-4AA5-A430-595D2B73954E}" presName="horz1" presStyleCnt="0"/>
      <dgm:spPr/>
    </dgm:pt>
    <dgm:pt modelId="{A43F78F5-C3CC-384A-B056-B21EE2451AE4}" type="pres">
      <dgm:prSet presAssocID="{961B6DFA-8D29-4AA5-A430-595D2B73954E}" presName="tx1" presStyleLbl="revTx" presStyleIdx="12" presStyleCnt="18" custScaleX="41667"/>
      <dgm:spPr/>
    </dgm:pt>
    <dgm:pt modelId="{8C9701E5-DD8A-6F45-B0E5-A2ECE5F63D24}" type="pres">
      <dgm:prSet presAssocID="{961B6DFA-8D29-4AA5-A430-595D2B73954E}" presName="vert1" presStyleCnt="0"/>
      <dgm:spPr/>
    </dgm:pt>
    <dgm:pt modelId="{137FFA3D-A3E4-0A4A-A70A-7BF8C1C4D3CE}" type="pres">
      <dgm:prSet presAssocID="{E026EC38-E75E-41EB-80D8-5C7E4108A911}" presName="vertSpace2a" presStyleCnt="0"/>
      <dgm:spPr/>
    </dgm:pt>
    <dgm:pt modelId="{9B7B330D-12DD-E94C-BA37-071516812A5B}" type="pres">
      <dgm:prSet presAssocID="{E026EC38-E75E-41EB-80D8-5C7E4108A911}" presName="horz2" presStyleCnt="0"/>
      <dgm:spPr/>
    </dgm:pt>
    <dgm:pt modelId="{9F4798A4-467E-4845-A22F-54A420F0D6DA}" type="pres">
      <dgm:prSet presAssocID="{E026EC38-E75E-41EB-80D8-5C7E4108A911}" presName="horzSpace2" presStyleCnt="0"/>
      <dgm:spPr/>
    </dgm:pt>
    <dgm:pt modelId="{0C72E1DC-CF35-7E48-8A35-ED3F93176B27}" type="pres">
      <dgm:prSet presAssocID="{E026EC38-E75E-41EB-80D8-5C7E4108A911}" presName="tx2" presStyleLbl="revTx" presStyleIdx="13" presStyleCnt="18" custScaleX="145647"/>
      <dgm:spPr/>
    </dgm:pt>
    <dgm:pt modelId="{E1A176AF-90FC-3A4E-999E-86717B29308A}" type="pres">
      <dgm:prSet presAssocID="{E026EC38-E75E-41EB-80D8-5C7E4108A911}" presName="vert2" presStyleCnt="0"/>
      <dgm:spPr/>
    </dgm:pt>
    <dgm:pt modelId="{75D2525D-29F2-774D-912A-83F6E192A815}" type="pres">
      <dgm:prSet presAssocID="{4CB1CFA6-E2A1-4CF2-A09C-596E37CDB199}" presName="horz3" presStyleCnt="0"/>
      <dgm:spPr/>
    </dgm:pt>
    <dgm:pt modelId="{90716FBB-E046-BE4B-9044-B9B829FBBD7A}" type="pres">
      <dgm:prSet presAssocID="{4CB1CFA6-E2A1-4CF2-A09C-596E37CDB199}" presName="horzSpace3" presStyleCnt="0"/>
      <dgm:spPr/>
    </dgm:pt>
    <dgm:pt modelId="{AC4028E2-3C47-4B4E-9BB6-D68662432752}" type="pres">
      <dgm:prSet presAssocID="{4CB1CFA6-E2A1-4CF2-A09C-596E37CDB199}" presName="tx3" presStyleLbl="revTx" presStyleIdx="14" presStyleCnt="18" custScaleX="93795" custLinFactNeighborX="13468"/>
      <dgm:spPr/>
    </dgm:pt>
    <dgm:pt modelId="{E6984B37-0AC0-AF44-912C-C0B540C610FA}" type="pres">
      <dgm:prSet presAssocID="{4CB1CFA6-E2A1-4CF2-A09C-596E37CDB199}" presName="vert3" presStyleCnt="0"/>
      <dgm:spPr/>
    </dgm:pt>
    <dgm:pt modelId="{8ED7F48D-9B3C-3849-9368-1C86918A8827}" type="pres">
      <dgm:prSet presAssocID="{E026EC38-E75E-41EB-80D8-5C7E4108A911}" presName="thinLine2b" presStyleLbl="callout" presStyleIdx="4" presStyleCnt="6"/>
      <dgm:spPr/>
    </dgm:pt>
    <dgm:pt modelId="{BB4E9DDB-73AD-D343-9FAD-30536744F99E}" type="pres">
      <dgm:prSet presAssocID="{E026EC38-E75E-41EB-80D8-5C7E4108A911}" presName="vertSpace2b" presStyleCnt="0"/>
      <dgm:spPr/>
    </dgm:pt>
    <dgm:pt modelId="{AA73F955-4EC3-6242-9EA2-750C049269C0}" type="pres">
      <dgm:prSet presAssocID="{3FE16C93-FD3F-4EFE-AB7B-F46CFD685D98}" presName="thickLine" presStyleLbl="alignNode1" presStyleIdx="5" presStyleCnt="6"/>
      <dgm:spPr/>
    </dgm:pt>
    <dgm:pt modelId="{2AFEE5BB-CAAF-844E-9A97-DBA513C6CFD6}" type="pres">
      <dgm:prSet presAssocID="{3FE16C93-FD3F-4EFE-AB7B-F46CFD685D98}" presName="horz1" presStyleCnt="0"/>
      <dgm:spPr/>
    </dgm:pt>
    <dgm:pt modelId="{74ABE1BD-C165-6442-8D3A-EE85E6347377}" type="pres">
      <dgm:prSet presAssocID="{3FE16C93-FD3F-4EFE-AB7B-F46CFD685D98}" presName="tx1" presStyleLbl="revTx" presStyleIdx="15" presStyleCnt="18" custScaleX="41667"/>
      <dgm:spPr/>
    </dgm:pt>
    <dgm:pt modelId="{625CE76D-5F94-A14E-BB20-C61F57FB7C9B}" type="pres">
      <dgm:prSet presAssocID="{3FE16C93-FD3F-4EFE-AB7B-F46CFD685D98}" presName="vert1" presStyleCnt="0"/>
      <dgm:spPr/>
    </dgm:pt>
    <dgm:pt modelId="{BB1A9A25-DB71-0C47-BB01-392F16DD19BE}" type="pres">
      <dgm:prSet presAssocID="{D2794334-B96F-4F9D-B4E6-F733D44B43D1}" presName="vertSpace2a" presStyleCnt="0"/>
      <dgm:spPr/>
    </dgm:pt>
    <dgm:pt modelId="{36C61549-B1B8-2C41-85FC-FBA4E6EE60A2}" type="pres">
      <dgm:prSet presAssocID="{D2794334-B96F-4F9D-B4E6-F733D44B43D1}" presName="horz2" presStyleCnt="0"/>
      <dgm:spPr/>
    </dgm:pt>
    <dgm:pt modelId="{F8A55AF0-9A85-0B49-A2BA-55B6C0A3B814}" type="pres">
      <dgm:prSet presAssocID="{D2794334-B96F-4F9D-B4E6-F733D44B43D1}" presName="horzSpace2" presStyleCnt="0"/>
      <dgm:spPr/>
    </dgm:pt>
    <dgm:pt modelId="{9CA99DA3-D5C7-A040-BDC0-4FC341B4D062}" type="pres">
      <dgm:prSet presAssocID="{D2794334-B96F-4F9D-B4E6-F733D44B43D1}" presName="tx2" presStyleLbl="revTx" presStyleIdx="16" presStyleCnt="18" custScaleX="145647"/>
      <dgm:spPr/>
    </dgm:pt>
    <dgm:pt modelId="{A3E8D644-2177-BC45-9089-C91688BCCBD9}" type="pres">
      <dgm:prSet presAssocID="{D2794334-B96F-4F9D-B4E6-F733D44B43D1}" presName="vert2" presStyleCnt="0"/>
      <dgm:spPr/>
    </dgm:pt>
    <dgm:pt modelId="{7CAD89A6-C1EE-C344-9FD2-891A8B68454D}" type="pres">
      <dgm:prSet presAssocID="{F5089490-6A8B-49B5-80FD-2650F7A90A2E}" presName="horz3" presStyleCnt="0"/>
      <dgm:spPr/>
    </dgm:pt>
    <dgm:pt modelId="{D216D289-4E0F-EE4A-B8FC-40FDF99E4F41}" type="pres">
      <dgm:prSet presAssocID="{F5089490-6A8B-49B5-80FD-2650F7A90A2E}" presName="horzSpace3" presStyleCnt="0"/>
      <dgm:spPr/>
    </dgm:pt>
    <dgm:pt modelId="{2CD4BA06-30AA-8844-87FC-5CAB53602685}" type="pres">
      <dgm:prSet presAssocID="{F5089490-6A8B-49B5-80FD-2650F7A90A2E}" presName="tx3" presStyleLbl="revTx" presStyleIdx="17" presStyleCnt="18" custScaleX="93795" custLinFactNeighborX="13468"/>
      <dgm:spPr/>
    </dgm:pt>
    <dgm:pt modelId="{1BCB5802-13BA-7B4C-A24A-2B812BC4B58F}" type="pres">
      <dgm:prSet presAssocID="{F5089490-6A8B-49B5-80FD-2650F7A90A2E}" presName="vert3" presStyleCnt="0"/>
      <dgm:spPr/>
    </dgm:pt>
    <dgm:pt modelId="{BCFE3A6B-3898-854B-9AB3-5C972460EDF0}" type="pres">
      <dgm:prSet presAssocID="{D2794334-B96F-4F9D-B4E6-F733D44B43D1}" presName="thinLine2b" presStyleLbl="callout" presStyleIdx="5" presStyleCnt="6"/>
      <dgm:spPr/>
    </dgm:pt>
    <dgm:pt modelId="{96A3A386-4693-B14A-877B-38AB00BF3168}" type="pres">
      <dgm:prSet presAssocID="{D2794334-B96F-4F9D-B4E6-F733D44B43D1}" presName="vertSpace2b" presStyleCnt="0"/>
      <dgm:spPr/>
    </dgm:pt>
  </dgm:ptLst>
  <dgm:cxnLst>
    <dgm:cxn modelId="{225CD400-B37B-4010-B714-C4689704518C}" type="presOf" srcId="{C8C6F03A-AEA1-4F30-9F4F-74BE4A5A0673}" destId="{D5D95FE0-0388-6D4D-82B0-784F5583E8C4}" srcOrd="0" destOrd="0" presId="urn:microsoft.com/office/officeart/2008/layout/LinedList"/>
    <dgm:cxn modelId="{6BB40605-C2C5-4EE6-92A3-06CF4EA9E8E1}" srcId="{E026EC38-E75E-41EB-80D8-5C7E4108A911}" destId="{4CB1CFA6-E2A1-4CF2-A09C-596E37CDB199}" srcOrd="0" destOrd="0" parTransId="{DD8E602A-D718-4FEA-950C-1F174E5804C2}" sibTransId="{87513917-5143-4E14-853E-13CD4B07E6CE}"/>
    <dgm:cxn modelId="{49B5AC13-0728-4355-B80F-B8639FCF2757}" srcId="{11830C63-589F-4AC2-BE2B-BAE17E550425}" destId="{3FE16C93-FD3F-4EFE-AB7B-F46CFD685D98}" srcOrd="5" destOrd="0" parTransId="{11651CFD-D54F-4E94-B098-71AA6F3DDE92}" sibTransId="{7488444B-6E3E-457F-B747-E2D024828B5D}"/>
    <dgm:cxn modelId="{04F1FE13-C5CD-4D76-83CD-1B9266FA3B08}" srcId="{3FE16C93-FD3F-4EFE-AB7B-F46CFD685D98}" destId="{D2794334-B96F-4F9D-B4E6-F733D44B43D1}" srcOrd="0" destOrd="0" parTransId="{3E8691F6-8DD5-40DF-AACC-588C4B4FB093}" sibTransId="{33C096E5-B72C-4D22-A9BF-1B7AE52497D0}"/>
    <dgm:cxn modelId="{07F9841E-3076-4085-B7DD-0E996B98BAD4}" type="presOf" srcId="{89AE83B8-9A3B-4BC7-820E-4BC964BFCF95}" destId="{39B5295F-E85C-5B4F-B277-D27A9688ABE6}" srcOrd="0" destOrd="0" presId="urn:microsoft.com/office/officeart/2008/layout/LinedList"/>
    <dgm:cxn modelId="{329E3729-F316-461B-813D-078931E2CD45}" type="presOf" srcId="{920C34E1-A4FA-4642-BCDE-C2E5F3CC28E7}" destId="{538E10FA-0A15-F047-BC76-E3641D078B6B}" srcOrd="0" destOrd="0" presId="urn:microsoft.com/office/officeart/2008/layout/LinedList"/>
    <dgm:cxn modelId="{03965B2C-2BA9-4A0A-B3ED-DC71B95691CF}" type="presOf" srcId="{E10CCB37-B68C-4F15-BEFA-2F6CED11AA28}" destId="{28B7A45E-8845-6F47-9881-F5FDD4C01F1F}" srcOrd="0" destOrd="0" presId="urn:microsoft.com/office/officeart/2008/layout/LinedList"/>
    <dgm:cxn modelId="{6C8EC330-CB0F-40DC-899A-32B7322D9325}" srcId="{E10CCB37-B68C-4F15-BEFA-2F6CED11AA28}" destId="{A4CA37CD-FD12-4596-80B8-24CB30CF16A6}" srcOrd="0" destOrd="0" parTransId="{3BEFA4D7-3E6B-4BAB-8507-A11B5E2F0D98}" sibTransId="{443B2D23-58B3-4786-BAAA-2BB0087D9991}"/>
    <dgm:cxn modelId="{5CF0B232-14CC-4729-A91C-E55A7D4EB86B}" srcId="{920C34E1-A4FA-4642-BCDE-C2E5F3CC28E7}" destId="{0629C683-F42E-48FC-BB6C-B3C9AA590A99}" srcOrd="0" destOrd="0" parTransId="{D03BDD52-4BB0-46E1-AC7E-2DAE217CAE46}" sibTransId="{D8008295-AF3C-42E8-A63C-C0CB753CF767}"/>
    <dgm:cxn modelId="{7476765F-45C5-43DB-94F0-C4DDD395C6A4}" srcId="{5DCF2C48-BC8A-476F-9625-229DCD043976}" destId="{89AE83B8-9A3B-4BC7-820E-4BC964BFCF95}" srcOrd="0" destOrd="0" parTransId="{C8E397D9-1061-4AAF-BC82-47164527152A}" sibTransId="{A8BCE509-1C9A-4E43-8ECD-F7C7F7756E97}"/>
    <dgm:cxn modelId="{E4B6C468-8C50-41B5-BA50-C6061BF36773}" srcId="{85733995-C4EF-4E1A-A8D2-34F0A4ED0AC9}" destId="{C8C6F03A-AEA1-4F30-9F4F-74BE4A5A0673}" srcOrd="0" destOrd="0" parTransId="{90234F76-DF5A-4FFB-B418-A492D9D457F7}" sibTransId="{5B4494F0-C0CA-417B-8182-08CB21E56EE3}"/>
    <dgm:cxn modelId="{F3A8504A-C87F-481C-A4BF-576647211D91}" type="presOf" srcId="{5DCF2C48-BC8A-476F-9625-229DCD043976}" destId="{F94FB7B7-CBC7-414D-8025-38E8FC1896E5}" srcOrd="0" destOrd="0" presId="urn:microsoft.com/office/officeart/2008/layout/LinedList"/>
    <dgm:cxn modelId="{CE54D96A-DE6A-4B87-B820-0B9E17063E36}" srcId="{C8C6F03A-AEA1-4F30-9F4F-74BE4A5A0673}" destId="{461E286C-8579-4E92-A19C-B7B1DB96C126}" srcOrd="0" destOrd="0" parTransId="{CDB4F6E1-854A-4A80-BBC3-07C72532B7E5}" sibTransId="{D2D91E18-8138-4F59-9D7E-776447540E5C}"/>
    <dgm:cxn modelId="{46ADD66F-5F90-4685-AFB8-014FB7DF3F38}" srcId="{11830C63-589F-4AC2-BE2B-BAE17E550425}" destId="{5DCF2C48-BC8A-476F-9625-229DCD043976}" srcOrd="2" destOrd="0" parTransId="{FCC064CA-C6EA-4EF2-94A6-84545331E9C2}" sibTransId="{657C414E-2F5D-4F4D-88BD-93BCFCCD609D}"/>
    <dgm:cxn modelId="{ECC25B76-1C7F-40AC-98BB-EAE86FAAF084}" type="presOf" srcId="{4BC13A59-1D15-43A0-8971-2EE138F1BD5F}" destId="{EFE24622-9920-1C42-A94B-E63FBD8408EF}" srcOrd="0" destOrd="0" presId="urn:microsoft.com/office/officeart/2008/layout/LinedList"/>
    <dgm:cxn modelId="{6C2EA357-D4EE-48C9-B009-C0DADEB9CE03}" type="presOf" srcId="{F5089490-6A8B-49B5-80FD-2650F7A90A2E}" destId="{2CD4BA06-30AA-8844-87FC-5CAB53602685}" srcOrd="0" destOrd="0" presId="urn:microsoft.com/office/officeart/2008/layout/LinedList"/>
    <dgm:cxn modelId="{4F1DF957-EE92-4A68-A8E2-CE69C699B973}" type="presOf" srcId="{2F2665BF-BD75-4F6A-A42F-D4B5C20F15CC}" destId="{0063CA0C-230C-4649-8B3D-550807172C7D}" srcOrd="0" destOrd="0" presId="urn:microsoft.com/office/officeart/2008/layout/LinedList"/>
    <dgm:cxn modelId="{035E1283-E6CC-49AC-A8B2-D3DAFBD1CD95}" srcId="{11830C63-589F-4AC2-BE2B-BAE17E550425}" destId="{920C34E1-A4FA-4642-BCDE-C2E5F3CC28E7}" srcOrd="1" destOrd="0" parTransId="{1019BB4C-2CDC-4689-95CD-433A5D27B8BB}" sibTransId="{7401E7E1-DAFF-48FF-A385-C63574704951}"/>
    <dgm:cxn modelId="{3AE9428E-BB25-40D9-B3D2-54433056207C}" type="presOf" srcId="{85733995-C4EF-4E1A-A8D2-34F0A4ED0AC9}" destId="{1D4C61B8-0036-0C4C-94F2-A029A0447E2B}" srcOrd="0" destOrd="0" presId="urn:microsoft.com/office/officeart/2008/layout/LinedList"/>
    <dgm:cxn modelId="{E671BC92-1F97-4712-AD35-19CD62E04DCC}" type="presOf" srcId="{A4CA37CD-FD12-4596-80B8-24CB30CF16A6}" destId="{5C0AC2C4-4258-074F-AF30-99563B6322F8}" srcOrd="0" destOrd="0" presId="urn:microsoft.com/office/officeart/2008/layout/LinedList"/>
    <dgm:cxn modelId="{CF64EF95-0D68-45CF-A580-A0C83E8C0E98}" type="presOf" srcId="{54D162E9-F8E2-4A1D-B4B6-7ED7885AD49E}" destId="{E47A1373-1AA0-8645-955D-B6E110E01E79}" srcOrd="0" destOrd="0" presId="urn:microsoft.com/office/officeart/2008/layout/LinedList"/>
    <dgm:cxn modelId="{A967F697-03B1-41F4-BF09-E4AE291A84C1}" type="presOf" srcId="{E026EC38-E75E-41EB-80D8-5C7E4108A911}" destId="{0C72E1DC-CF35-7E48-8A35-ED3F93176B27}" srcOrd="0" destOrd="0" presId="urn:microsoft.com/office/officeart/2008/layout/LinedList"/>
    <dgm:cxn modelId="{AF118A99-3581-4D94-BADC-A57C4E54007A}" srcId="{11830C63-589F-4AC2-BE2B-BAE17E550425}" destId="{85733995-C4EF-4E1A-A8D2-34F0A4ED0AC9}" srcOrd="0" destOrd="0" parTransId="{AF3C61D0-43B9-47A6-98A2-DA66A29673D0}" sibTransId="{2A84C829-B081-4CEA-BD6C-FCA40C2D822E}"/>
    <dgm:cxn modelId="{F6C6CC99-79CA-4647-A381-506E2E978ABB}" srcId="{0629C683-F42E-48FC-BB6C-B3C9AA590A99}" destId="{2F2665BF-BD75-4F6A-A42F-D4B5C20F15CC}" srcOrd="0" destOrd="0" parTransId="{B742F712-2D00-4202-BAC4-117E3983142C}" sibTransId="{54778CF2-FFA9-49EA-B4CA-B50538445B7F}"/>
    <dgm:cxn modelId="{45E9789E-7BF5-42D7-A388-B7E13D185F56}" srcId="{D2794334-B96F-4F9D-B4E6-F733D44B43D1}" destId="{F5089490-6A8B-49B5-80FD-2650F7A90A2E}" srcOrd="0" destOrd="0" parTransId="{5A9084A6-4223-40DB-A177-8705ADAA7935}" sibTransId="{EACD9DDB-400E-499A-999E-7AC83A38A1EA}"/>
    <dgm:cxn modelId="{5D7926B9-2F46-4C64-93A7-C4AA5417D38F}" type="presOf" srcId="{D2794334-B96F-4F9D-B4E6-F733D44B43D1}" destId="{9CA99DA3-D5C7-A040-BDC0-4FC341B4D062}" srcOrd="0" destOrd="0" presId="urn:microsoft.com/office/officeart/2008/layout/LinedList"/>
    <dgm:cxn modelId="{4F54E2C0-C9C7-4F36-A106-4B7D72763CF5}" srcId="{961B6DFA-8D29-4AA5-A430-595D2B73954E}" destId="{E026EC38-E75E-41EB-80D8-5C7E4108A911}" srcOrd="0" destOrd="0" parTransId="{59C0C5CF-209A-473F-9F49-5D8F31BDB058}" sibTransId="{A8C24A50-2317-45D5-A5C2-D3DEE090384D}"/>
    <dgm:cxn modelId="{B4EFA5C4-177E-445D-B8E7-30320B0C88A0}" type="presOf" srcId="{4CB1CFA6-E2A1-4CF2-A09C-596E37CDB199}" destId="{AC4028E2-3C47-4B4E-9BB6-D68662432752}" srcOrd="0" destOrd="0" presId="urn:microsoft.com/office/officeart/2008/layout/LinedList"/>
    <dgm:cxn modelId="{65FDB6CD-CC4B-487C-BA4B-A949D0BAB6A6}" srcId="{89AE83B8-9A3B-4BC7-820E-4BC964BFCF95}" destId="{54D162E9-F8E2-4A1D-B4B6-7ED7885AD49E}" srcOrd="0" destOrd="0" parTransId="{6F6DCF7B-316F-45B6-9361-9DD0CEB61A27}" sibTransId="{0568927A-204D-427A-AEA0-09851CF18FC1}"/>
    <dgm:cxn modelId="{FB3637D2-F2CE-4803-823F-45ACD8AE1279}" type="presOf" srcId="{961B6DFA-8D29-4AA5-A430-595D2B73954E}" destId="{A43F78F5-C3CC-384A-B056-B21EE2451AE4}" srcOrd="0" destOrd="0" presId="urn:microsoft.com/office/officeart/2008/layout/LinedList"/>
    <dgm:cxn modelId="{944FFDD5-B4E9-4513-BE14-D28D897EB3D8}" srcId="{11830C63-589F-4AC2-BE2B-BAE17E550425}" destId="{961B6DFA-8D29-4AA5-A430-595D2B73954E}" srcOrd="4" destOrd="0" parTransId="{39BE28EF-3A5F-4563-B449-3E8DD447940A}" sibTransId="{8F01ABB0-1215-4A04-B821-71C1A69666DD}"/>
    <dgm:cxn modelId="{13E66CE3-8296-4401-B4C5-4446AE7AFC7F}" type="presOf" srcId="{11830C63-589F-4AC2-BE2B-BAE17E550425}" destId="{CAD7EB40-4ECE-564E-A39E-872FB0269477}" srcOrd="0" destOrd="0" presId="urn:microsoft.com/office/officeart/2008/layout/LinedList"/>
    <dgm:cxn modelId="{21B74DE9-9062-42D4-AF01-507D4780371C}" srcId="{11830C63-589F-4AC2-BE2B-BAE17E550425}" destId="{4BC13A59-1D15-43A0-8971-2EE138F1BD5F}" srcOrd="3" destOrd="0" parTransId="{29BAAD1B-9A79-4D19-8E94-FA1FA1C9FE65}" sibTransId="{D26AAC37-B528-43EF-B0D9-99A03BBA0A72}"/>
    <dgm:cxn modelId="{BE7F9EE9-5346-4C0E-8760-F5724B9D0418}" type="presOf" srcId="{461E286C-8579-4E92-A19C-B7B1DB96C126}" destId="{E022F05E-4FB9-054A-BD33-EE2C8516F8B9}" srcOrd="0" destOrd="0" presId="urn:microsoft.com/office/officeart/2008/layout/LinedList"/>
    <dgm:cxn modelId="{41C1D8F2-5528-4AC2-B7A8-DF2700BDDFA3}" type="presOf" srcId="{0629C683-F42E-48FC-BB6C-B3C9AA590A99}" destId="{7CA0C663-D3D9-C34E-BDB1-FEA518E78285}" srcOrd="0" destOrd="0" presId="urn:microsoft.com/office/officeart/2008/layout/LinedList"/>
    <dgm:cxn modelId="{CDF062FC-826C-4AE6-858A-43902B97A8EB}" srcId="{4BC13A59-1D15-43A0-8971-2EE138F1BD5F}" destId="{E10CCB37-B68C-4F15-BEFA-2F6CED11AA28}" srcOrd="0" destOrd="0" parTransId="{C70DC110-2366-4726-8EF1-0B0D1A1CB1DD}" sibTransId="{C5B5373C-66DD-45A4-BD51-728E1E59BAEC}"/>
    <dgm:cxn modelId="{9BA641FD-6A9A-4676-8961-CB47BE4F645F}" type="presOf" srcId="{3FE16C93-FD3F-4EFE-AB7B-F46CFD685D98}" destId="{74ABE1BD-C165-6442-8D3A-EE85E6347377}" srcOrd="0" destOrd="0" presId="urn:microsoft.com/office/officeart/2008/layout/LinedList"/>
    <dgm:cxn modelId="{37A3405B-CF89-476D-823B-5CC38635D18B}" type="presParOf" srcId="{CAD7EB40-4ECE-564E-A39E-872FB0269477}" destId="{F11E987F-D8A9-404C-9417-35FB9349945C}" srcOrd="0" destOrd="0" presId="urn:microsoft.com/office/officeart/2008/layout/LinedList"/>
    <dgm:cxn modelId="{B0BDFFA2-E7C0-458D-8BF1-0C43593B94A8}" type="presParOf" srcId="{CAD7EB40-4ECE-564E-A39E-872FB0269477}" destId="{922AF02F-A447-C544-89A7-23B4DB03FD65}" srcOrd="1" destOrd="0" presId="urn:microsoft.com/office/officeart/2008/layout/LinedList"/>
    <dgm:cxn modelId="{7AB64A7E-85D6-42F8-B6DF-7C067BA80526}" type="presParOf" srcId="{922AF02F-A447-C544-89A7-23B4DB03FD65}" destId="{1D4C61B8-0036-0C4C-94F2-A029A0447E2B}" srcOrd="0" destOrd="0" presId="urn:microsoft.com/office/officeart/2008/layout/LinedList"/>
    <dgm:cxn modelId="{7E99227D-0B36-4A26-9862-980DA4C01EE8}" type="presParOf" srcId="{922AF02F-A447-C544-89A7-23B4DB03FD65}" destId="{43553EAE-AC90-DA47-929D-6AA3201EAC8D}" srcOrd="1" destOrd="0" presId="urn:microsoft.com/office/officeart/2008/layout/LinedList"/>
    <dgm:cxn modelId="{7FBD81D4-2662-4B72-897C-7D9E690D1943}" type="presParOf" srcId="{43553EAE-AC90-DA47-929D-6AA3201EAC8D}" destId="{2EE19A68-91BB-0E41-98F5-EBCCBF24391F}" srcOrd="0" destOrd="0" presId="urn:microsoft.com/office/officeart/2008/layout/LinedList"/>
    <dgm:cxn modelId="{250A2005-8544-4E26-B3C4-70F5B54D723B}" type="presParOf" srcId="{43553EAE-AC90-DA47-929D-6AA3201EAC8D}" destId="{A3FCDD11-D756-A24C-A580-7C1D8259987C}" srcOrd="1" destOrd="0" presId="urn:microsoft.com/office/officeart/2008/layout/LinedList"/>
    <dgm:cxn modelId="{D9C77AD0-FB80-4E57-BCAF-A71200050A83}" type="presParOf" srcId="{A3FCDD11-D756-A24C-A580-7C1D8259987C}" destId="{ACAE767B-6639-A945-A790-22622D3D7EDA}" srcOrd="0" destOrd="0" presId="urn:microsoft.com/office/officeart/2008/layout/LinedList"/>
    <dgm:cxn modelId="{DAE0A87C-81BA-4961-B4F1-0B290FEAF6AA}" type="presParOf" srcId="{A3FCDD11-D756-A24C-A580-7C1D8259987C}" destId="{D5D95FE0-0388-6D4D-82B0-784F5583E8C4}" srcOrd="1" destOrd="0" presId="urn:microsoft.com/office/officeart/2008/layout/LinedList"/>
    <dgm:cxn modelId="{2C3896E6-F11E-4B3A-873D-09D35CFFACD4}" type="presParOf" srcId="{A3FCDD11-D756-A24C-A580-7C1D8259987C}" destId="{AB30BD70-817F-074A-94C5-C0E757A4DA6C}" srcOrd="2" destOrd="0" presId="urn:microsoft.com/office/officeart/2008/layout/LinedList"/>
    <dgm:cxn modelId="{933081EA-D18A-48C3-8828-0BB8BBE8340B}" type="presParOf" srcId="{AB30BD70-817F-074A-94C5-C0E757A4DA6C}" destId="{28C16EB8-0898-204B-BD6D-4C3FD267C533}" srcOrd="0" destOrd="0" presId="urn:microsoft.com/office/officeart/2008/layout/LinedList"/>
    <dgm:cxn modelId="{F7D555FD-4727-4131-8409-2206A13B3A6E}" type="presParOf" srcId="{28C16EB8-0898-204B-BD6D-4C3FD267C533}" destId="{70F26EFF-B3E5-4243-8F7A-BD85926D83F1}" srcOrd="0" destOrd="0" presId="urn:microsoft.com/office/officeart/2008/layout/LinedList"/>
    <dgm:cxn modelId="{E2799003-95B3-4F73-B6FD-8A83AF9EDCDC}" type="presParOf" srcId="{28C16EB8-0898-204B-BD6D-4C3FD267C533}" destId="{E022F05E-4FB9-054A-BD33-EE2C8516F8B9}" srcOrd="1" destOrd="0" presId="urn:microsoft.com/office/officeart/2008/layout/LinedList"/>
    <dgm:cxn modelId="{DA6D18F3-0AE3-4785-ABB6-D816550D62EA}" type="presParOf" srcId="{28C16EB8-0898-204B-BD6D-4C3FD267C533}" destId="{29277B63-44E4-DD4D-A7FD-DFA2E7D73666}" srcOrd="2" destOrd="0" presId="urn:microsoft.com/office/officeart/2008/layout/LinedList"/>
    <dgm:cxn modelId="{E696A0E4-E0C1-4ED2-AE54-5A5491EBD48B}" type="presParOf" srcId="{43553EAE-AC90-DA47-929D-6AA3201EAC8D}" destId="{A122596B-8114-654F-8E9D-38683DD95197}" srcOrd="2" destOrd="0" presId="urn:microsoft.com/office/officeart/2008/layout/LinedList"/>
    <dgm:cxn modelId="{2A79DD70-F74D-4EAA-A8F6-8ACC3EF456BB}" type="presParOf" srcId="{43553EAE-AC90-DA47-929D-6AA3201EAC8D}" destId="{3737807B-5507-4F4E-B2AF-AFEE3C6466F6}" srcOrd="3" destOrd="0" presId="urn:microsoft.com/office/officeart/2008/layout/LinedList"/>
    <dgm:cxn modelId="{C777C452-A1C9-4E37-8C62-FF1A17F79869}" type="presParOf" srcId="{CAD7EB40-4ECE-564E-A39E-872FB0269477}" destId="{156A2348-6D0F-B647-ACAD-EE34B54E1B14}" srcOrd="2" destOrd="0" presId="urn:microsoft.com/office/officeart/2008/layout/LinedList"/>
    <dgm:cxn modelId="{14DDA9B2-9361-4AA5-8F6E-F39A7E2F493F}" type="presParOf" srcId="{CAD7EB40-4ECE-564E-A39E-872FB0269477}" destId="{8E93AA91-93D6-794B-AA78-E8A2E0008841}" srcOrd="3" destOrd="0" presId="urn:microsoft.com/office/officeart/2008/layout/LinedList"/>
    <dgm:cxn modelId="{15B32B10-D53E-44F4-B13F-44A3CE13E506}" type="presParOf" srcId="{8E93AA91-93D6-794B-AA78-E8A2E0008841}" destId="{538E10FA-0A15-F047-BC76-E3641D078B6B}" srcOrd="0" destOrd="0" presId="urn:microsoft.com/office/officeart/2008/layout/LinedList"/>
    <dgm:cxn modelId="{C6ADC3FE-1605-4FF8-BB9A-E8C128C3DB7D}" type="presParOf" srcId="{8E93AA91-93D6-794B-AA78-E8A2E0008841}" destId="{5E0EBA15-93E3-884C-ABAA-18874AB34DD0}" srcOrd="1" destOrd="0" presId="urn:microsoft.com/office/officeart/2008/layout/LinedList"/>
    <dgm:cxn modelId="{B45842CD-69F2-47C7-BA83-89D73EAC71C1}" type="presParOf" srcId="{5E0EBA15-93E3-884C-ABAA-18874AB34DD0}" destId="{61453DEB-6CB4-1C4E-840E-1716A17F6021}" srcOrd="0" destOrd="0" presId="urn:microsoft.com/office/officeart/2008/layout/LinedList"/>
    <dgm:cxn modelId="{6040D0C2-C794-4706-8311-26CEF0B08036}" type="presParOf" srcId="{5E0EBA15-93E3-884C-ABAA-18874AB34DD0}" destId="{3DD7C46B-9228-144D-91BB-FFC6791F2BAD}" srcOrd="1" destOrd="0" presId="urn:microsoft.com/office/officeart/2008/layout/LinedList"/>
    <dgm:cxn modelId="{DB6E15FA-65BE-42A2-8487-CEE203098640}" type="presParOf" srcId="{3DD7C46B-9228-144D-91BB-FFC6791F2BAD}" destId="{7BE6D855-4675-374B-B818-EFD75ED08776}" srcOrd="0" destOrd="0" presId="urn:microsoft.com/office/officeart/2008/layout/LinedList"/>
    <dgm:cxn modelId="{77BEA0EB-8200-4328-8A4A-3D158027915B}" type="presParOf" srcId="{3DD7C46B-9228-144D-91BB-FFC6791F2BAD}" destId="{7CA0C663-D3D9-C34E-BDB1-FEA518E78285}" srcOrd="1" destOrd="0" presId="urn:microsoft.com/office/officeart/2008/layout/LinedList"/>
    <dgm:cxn modelId="{7C4CCE27-72F3-4651-8936-C4B3BB74088E}" type="presParOf" srcId="{3DD7C46B-9228-144D-91BB-FFC6791F2BAD}" destId="{6669E24F-D253-CB4E-90BF-9BB67B66FDA7}" srcOrd="2" destOrd="0" presId="urn:microsoft.com/office/officeart/2008/layout/LinedList"/>
    <dgm:cxn modelId="{F8C0CC9C-B33E-4A4D-BE6E-9DA183BC8E6D}" type="presParOf" srcId="{6669E24F-D253-CB4E-90BF-9BB67B66FDA7}" destId="{90A3C0AA-5CCD-6347-884E-A8F175E592D2}" srcOrd="0" destOrd="0" presId="urn:microsoft.com/office/officeart/2008/layout/LinedList"/>
    <dgm:cxn modelId="{DA45AFE2-E953-423B-A2F5-25B537FF1F53}" type="presParOf" srcId="{90A3C0AA-5CCD-6347-884E-A8F175E592D2}" destId="{C8202652-0C88-1C49-B52F-1E6B39A55AF6}" srcOrd="0" destOrd="0" presId="urn:microsoft.com/office/officeart/2008/layout/LinedList"/>
    <dgm:cxn modelId="{0372DC12-39D9-486B-BCBF-C7B072ABAE12}" type="presParOf" srcId="{90A3C0AA-5CCD-6347-884E-A8F175E592D2}" destId="{0063CA0C-230C-4649-8B3D-550807172C7D}" srcOrd="1" destOrd="0" presId="urn:microsoft.com/office/officeart/2008/layout/LinedList"/>
    <dgm:cxn modelId="{6DEFB927-C1B5-4AAE-B8AA-90C561DF5D99}" type="presParOf" srcId="{90A3C0AA-5CCD-6347-884E-A8F175E592D2}" destId="{DA1D5463-A6C6-7B4F-8D2F-3E2AEEF4CD68}" srcOrd="2" destOrd="0" presId="urn:microsoft.com/office/officeart/2008/layout/LinedList"/>
    <dgm:cxn modelId="{13EAABFE-1648-4AFD-828E-26848702FB9A}" type="presParOf" srcId="{5E0EBA15-93E3-884C-ABAA-18874AB34DD0}" destId="{C37F61A4-85F9-4640-9FF9-30860B6D4141}" srcOrd="2" destOrd="0" presId="urn:microsoft.com/office/officeart/2008/layout/LinedList"/>
    <dgm:cxn modelId="{9610F68B-FBC9-4C99-996A-428CE1443A36}" type="presParOf" srcId="{5E0EBA15-93E3-884C-ABAA-18874AB34DD0}" destId="{FD225AE2-47C9-1347-A878-B4E074F8CC34}" srcOrd="3" destOrd="0" presId="urn:microsoft.com/office/officeart/2008/layout/LinedList"/>
    <dgm:cxn modelId="{194D4F6C-B5F1-4FBD-BD9F-CE52EEB66174}" type="presParOf" srcId="{CAD7EB40-4ECE-564E-A39E-872FB0269477}" destId="{4009F6C7-5F91-0342-87E3-9C8B26DB71FE}" srcOrd="4" destOrd="0" presId="urn:microsoft.com/office/officeart/2008/layout/LinedList"/>
    <dgm:cxn modelId="{1301FC11-DEA4-4A9C-839E-9A63F2D131E4}" type="presParOf" srcId="{CAD7EB40-4ECE-564E-A39E-872FB0269477}" destId="{778E7755-C894-D544-973F-F91DB9746BC7}" srcOrd="5" destOrd="0" presId="urn:microsoft.com/office/officeart/2008/layout/LinedList"/>
    <dgm:cxn modelId="{43D834AF-708E-4481-B5D2-C9B3EA6DA5F4}" type="presParOf" srcId="{778E7755-C894-D544-973F-F91DB9746BC7}" destId="{F94FB7B7-CBC7-414D-8025-38E8FC1896E5}" srcOrd="0" destOrd="0" presId="urn:microsoft.com/office/officeart/2008/layout/LinedList"/>
    <dgm:cxn modelId="{FF0F1ADA-135E-47DF-902D-C1FB2BD4CC25}" type="presParOf" srcId="{778E7755-C894-D544-973F-F91DB9746BC7}" destId="{08B01504-E1FB-5942-9AED-08EFCD4FE0A2}" srcOrd="1" destOrd="0" presId="urn:microsoft.com/office/officeart/2008/layout/LinedList"/>
    <dgm:cxn modelId="{B90B6982-70BB-4FA3-8D6E-D96D66AFFE69}" type="presParOf" srcId="{08B01504-E1FB-5942-9AED-08EFCD4FE0A2}" destId="{FCE28D83-EAA2-104A-A3CC-7C16BD967A30}" srcOrd="0" destOrd="0" presId="urn:microsoft.com/office/officeart/2008/layout/LinedList"/>
    <dgm:cxn modelId="{FE42C3B7-D3C4-415D-8BDC-E5913512C07B}" type="presParOf" srcId="{08B01504-E1FB-5942-9AED-08EFCD4FE0A2}" destId="{A4699EAE-EDF1-7043-BEBF-FA74FCCE35A2}" srcOrd="1" destOrd="0" presId="urn:microsoft.com/office/officeart/2008/layout/LinedList"/>
    <dgm:cxn modelId="{F31A3E4C-329A-46D1-A58F-0B1C266C7B2F}" type="presParOf" srcId="{A4699EAE-EDF1-7043-BEBF-FA74FCCE35A2}" destId="{2280DB32-385D-3D45-B958-B52AC80DEFD5}" srcOrd="0" destOrd="0" presId="urn:microsoft.com/office/officeart/2008/layout/LinedList"/>
    <dgm:cxn modelId="{35BB71D2-EB9D-43AC-8657-3E2B88C9DD74}" type="presParOf" srcId="{A4699EAE-EDF1-7043-BEBF-FA74FCCE35A2}" destId="{39B5295F-E85C-5B4F-B277-D27A9688ABE6}" srcOrd="1" destOrd="0" presId="urn:microsoft.com/office/officeart/2008/layout/LinedList"/>
    <dgm:cxn modelId="{2F920F62-9C6D-4933-B6F3-2CFD9931EDAA}" type="presParOf" srcId="{A4699EAE-EDF1-7043-BEBF-FA74FCCE35A2}" destId="{D61D204E-B32C-124E-BE31-D1A0625F8C94}" srcOrd="2" destOrd="0" presId="urn:microsoft.com/office/officeart/2008/layout/LinedList"/>
    <dgm:cxn modelId="{2E94624C-992B-49E9-B711-4C15AE58BBB3}" type="presParOf" srcId="{D61D204E-B32C-124E-BE31-D1A0625F8C94}" destId="{61FD6895-0AEC-CF43-9728-682C261DA5C2}" srcOrd="0" destOrd="0" presId="urn:microsoft.com/office/officeart/2008/layout/LinedList"/>
    <dgm:cxn modelId="{A0E1B8D7-573C-42B8-ADDE-C588D70FB9C1}" type="presParOf" srcId="{61FD6895-0AEC-CF43-9728-682C261DA5C2}" destId="{F4440617-19D1-A841-B3FE-1B96ECA71955}" srcOrd="0" destOrd="0" presId="urn:microsoft.com/office/officeart/2008/layout/LinedList"/>
    <dgm:cxn modelId="{BC06B1B7-443D-42CE-8756-687671B5DDB8}" type="presParOf" srcId="{61FD6895-0AEC-CF43-9728-682C261DA5C2}" destId="{E47A1373-1AA0-8645-955D-B6E110E01E79}" srcOrd="1" destOrd="0" presId="urn:microsoft.com/office/officeart/2008/layout/LinedList"/>
    <dgm:cxn modelId="{848744ED-CF9D-4CD1-B86A-9849A9E8514B}" type="presParOf" srcId="{61FD6895-0AEC-CF43-9728-682C261DA5C2}" destId="{A85ACFFC-5473-4F48-B11D-70578C2AED39}" srcOrd="2" destOrd="0" presId="urn:microsoft.com/office/officeart/2008/layout/LinedList"/>
    <dgm:cxn modelId="{82130E94-7FA1-4CCF-986E-357C313D8226}" type="presParOf" srcId="{08B01504-E1FB-5942-9AED-08EFCD4FE0A2}" destId="{AAD8FFDD-3D38-9749-8B81-89CD66D240B0}" srcOrd="2" destOrd="0" presId="urn:microsoft.com/office/officeart/2008/layout/LinedList"/>
    <dgm:cxn modelId="{6B83F6D3-230C-4639-82DF-B3E27EEE71D6}" type="presParOf" srcId="{08B01504-E1FB-5942-9AED-08EFCD4FE0A2}" destId="{409A8856-E067-E645-9059-6452E24C1EEC}" srcOrd="3" destOrd="0" presId="urn:microsoft.com/office/officeart/2008/layout/LinedList"/>
    <dgm:cxn modelId="{10FC415C-D388-4369-BB72-272A86650577}" type="presParOf" srcId="{CAD7EB40-4ECE-564E-A39E-872FB0269477}" destId="{8FFFBDC4-7091-BA43-B7E5-38A7FDC17CED}" srcOrd="6" destOrd="0" presId="urn:microsoft.com/office/officeart/2008/layout/LinedList"/>
    <dgm:cxn modelId="{6FDFC4D1-B32A-452C-B978-01A91FA84543}" type="presParOf" srcId="{CAD7EB40-4ECE-564E-A39E-872FB0269477}" destId="{86DE9335-4E43-B444-9B60-19D7802EC516}" srcOrd="7" destOrd="0" presId="urn:microsoft.com/office/officeart/2008/layout/LinedList"/>
    <dgm:cxn modelId="{9B5382BF-A36A-4680-ADD0-A592AF696171}" type="presParOf" srcId="{86DE9335-4E43-B444-9B60-19D7802EC516}" destId="{EFE24622-9920-1C42-A94B-E63FBD8408EF}" srcOrd="0" destOrd="0" presId="urn:microsoft.com/office/officeart/2008/layout/LinedList"/>
    <dgm:cxn modelId="{819219C9-7A95-4D60-84D5-61732BA87B78}" type="presParOf" srcId="{86DE9335-4E43-B444-9B60-19D7802EC516}" destId="{0375FE98-3EA5-E44C-ABF3-64EFEC5E4AB5}" srcOrd="1" destOrd="0" presId="urn:microsoft.com/office/officeart/2008/layout/LinedList"/>
    <dgm:cxn modelId="{56A58B1C-B524-4C2B-AB38-026C59E477AE}" type="presParOf" srcId="{0375FE98-3EA5-E44C-ABF3-64EFEC5E4AB5}" destId="{5AFDE365-B26C-2F4D-90CE-BF2255509BD1}" srcOrd="0" destOrd="0" presId="urn:microsoft.com/office/officeart/2008/layout/LinedList"/>
    <dgm:cxn modelId="{F0C378D1-53C2-4F6C-B5F7-3D5F9E05D3B3}" type="presParOf" srcId="{0375FE98-3EA5-E44C-ABF3-64EFEC5E4AB5}" destId="{1AC38D34-2EE0-6E41-903E-3C152281D491}" srcOrd="1" destOrd="0" presId="urn:microsoft.com/office/officeart/2008/layout/LinedList"/>
    <dgm:cxn modelId="{B0C18679-B313-4ED5-B8B7-538895848851}" type="presParOf" srcId="{1AC38D34-2EE0-6E41-903E-3C152281D491}" destId="{8C93F78E-8E30-974B-AE26-438399270F49}" srcOrd="0" destOrd="0" presId="urn:microsoft.com/office/officeart/2008/layout/LinedList"/>
    <dgm:cxn modelId="{18C076C6-F336-4088-8DD5-DF49CC013133}" type="presParOf" srcId="{1AC38D34-2EE0-6E41-903E-3C152281D491}" destId="{28B7A45E-8845-6F47-9881-F5FDD4C01F1F}" srcOrd="1" destOrd="0" presId="urn:microsoft.com/office/officeart/2008/layout/LinedList"/>
    <dgm:cxn modelId="{83D09360-0664-43F3-B362-FF1D1FC007F1}" type="presParOf" srcId="{1AC38D34-2EE0-6E41-903E-3C152281D491}" destId="{01869BC4-270C-1946-93E8-2211062066F6}" srcOrd="2" destOrd="0" presId="urn:microsoft.com/office/officeart/2008/layout/LinedList"/>
    <dgm:cxn modelId="{A90FA11B-6D61-4A46-ABEA-069568FA7FEA}" type="presParOf" srcId="{01869BC4-270C-1946-93E8-2211062066F6}" destId="{6551DD9D-F4B5-D244-932F-AFF899BA96AE}" srcOrd="0" destOrd="0" presId="urn:microsoft.com/office/officeart/2008/layout/LinedList"/>
    <dgm:cxn modelId="{BB661265-596A-4304-9B8C-A55F47303050}" type="presParOf" srcId="{6551DD9D-F4B5-D244-932F-AFF899BA96AE}" destId="{CB54FC18-0779-004E-B43C-71E5BAD1C983}" srcOrd="0" destOrd="0" presId="urn:microsoft.com/office/officeart/2008/layout/LinedList"/>
    <dgm:cxn modelId="{9BE2C81B-DDF8-4DDE-A3F8-3D945EF428C7}" type="presParOf" srcId="{6551DD9D-F4B5-D244-932F-AFF899BA96AE}" destId="{5C0AC2C4-4258-074F-AF30-99563B6322F8}" srcOrd="1" destOrd="0" presId="urn:microsoft.com/office/officeart/2008/layout/LinedList"/>
    <dgm:cxn modelId="{85114947-5914-4388-BE0F-1814B92E379E}" type="presParOf" srcId="{6551DD9D-F4B5-D244-932F-AFF899BA96AE}" destId="{BFFB77BD-DE75-1341-82E5-B0210E3AC55E}" srcOrd="2" destOrd="0" presId="urn:microsoft.com/office/officeart/2008/layout/LinedList"/>
    <dgm:cxn modelId="{0F0567EF-0A8B-4256-B90D-96F7C0DAD66C}" type="presParOf" srcId="{0375FE98-3EA5-E44C-ABF3-64EFEC5E4AB5}" destId="{DE50FFE1-9E91-684C-967D-B79024737CBA}" srcOrd="2" destOrd="0" presId="urn:microsoft.com/office/officeart/2008/layout/LinedList"/>
    <dgm:cxn modelId="{DA69A421-C711-4D82-8BA6-749ECAD3030F}" type="presParOf" srcId="{0375FE98-3EA5-E44C-ABF3-64EFEC5E4AB5}" destId="{3622F0E7-0B8D-AA49-AFFB-85584D63357B}" srcOrd="3" destOrd="0" presId="urn:microsoft.com/office/officeart/2008/layout/LinedList"/>
    <dgm:cxn modelId="{95444EBA-D1B7-4233-8673-44E0A20DEA9D}" type="presParOf" srcId="{CAD7EB40-4ECE-564E-A39E-872FB0269477}" destId="{2E0A7F78-7B2D-714D-93E4-D0790EE08D8C}" srcOrd="8" destOrd="0" presId="urn:microsoft.com/office/officeart/2008/layout/LinedList"/>
    <dgm:cxn modelId="{22EDBA4C-8A82-4284-A0FC-F79E25A5449D}" type="presParOf" srcId="{CAD7EB40-4ECE-564E-A39E-872FB0269477}" destId="{85CA33D5-974C-8E4E-AABB-3F6D62CEF550}" srcOrd="9" destOrd="0" presId="urn:microsoft.com/office/officeart/2008/layout/LinedList"/>
    <dgm:cxn modelId="{081FCE50-8761-40BB-9CA0-242E25E1995E}" type="presParOf" srcId="{85CA33D5-974C-8E4E-AABB-3F6D62CEF550}" destId="{A43F78F5-C3CC-384A-B056-B21EE2451AE4}" srcOrd="0" destOrd="0" presId="urn:microsoft.com/office/officeart/2008/layout/LinedList"/>
    <dgm:cxn modelId="{08D7742A-0668-4E1B-8BDF-30D2ADC998F6}" type="presParOf" srcId="{85CA33D5-974C-8E4E-AABB-3F6D62CEF550}" destId="{8C9701E5-DD8A-6F45-B0E5-A2ECE5F63D24}" srcOrd="1" destOrd="0" presId="urn:microsoft.com/office/officeart/2008/layout/LinedList"/>
    <dgm:cxn modelId="{262C08BB-D632-42F7-AF23-052045A13AB1}" type="presParOf" srcId="{8C9701E5-DD8A-6F45-B0E5-A2ECE5F63D24}" destId="{137FFA3D-A3E4-0A4A-A70A-7BF8C1C4D3CE}" srcOrd="0" destOrd="0" presId="urn:microsoft.com/office/officeart/2008/layout/LinedList"/>
    <dgm:cxn modelId="{98CAB69F-8E73-46A6-AFB5-096F1876ECDA}" type="presParOf" srcId="{8C9701E5-DD8A-6F45-B0E5-A2ECE5F63D24}" destId="{9B7B330D-12DD-E94C-BA37-071516812A5B}" srcOrd="1" destOrd="0" presId="urn:microsoft.com/office/officeart/2008/layout/LinedList"/>
    <dgm:cxn modelId="{8E31FBA5-24CE-42BA-89D7-F961A5B9F714}" type="presParOf" srcId="{9B7B330D-12DD-E94C-BA37-071516812A5B}" destId="{9F4798A4-467E-4845-A22F-54A420F0D6DA}" srcOrd="0" destOrd="0" presId="urn:microsoft.com/office/officeart/2008/layout/LinedList"/>
    <dgm:cxn modelId="{10C4DAD3-BB32-4AEE-9B4A-602B30345391}" type="presParOf" srcId="{9B7B330D-12DD-E94C-BA37-071516812A5B}" destId="{0C72E1DC-CF35-7E48-8A35-ED3F93176B27}" srcOrd="1" destOrd="0" presId="urn:microsoft.com/office/officeart/2008/layout/LinedList"/>
    <dgm:cxn modelId="{AD496E17-FCB2-4CA4-AC05-6B011990C212}" type="presParOf" srcId="{9B7B330D-12DD-E94C-BA37-071516812A5B}" destId="{E1A176AF-90FC-3A4E-999E-86717B29308A}" srcOrd="2" destOrd="0" presId="urn:microsoft.com/office/officeart/2008/layout/LinedList"/>
    <dgm:cxn modelId="{8539FCC6-BE62-4407-AFA5-3BDB1264C314}" type="presParOf" srcId="{E1A176AF-90FC-3A4E-999E-86717B29308A}" destId="{75D2525D-29F2-774D-912A-83F6E192A815}" srcOrd="0" destOrd="0" presId="urn:microsoft.com/office/officeart/2008/layout/LinedList"/>
    <dgm:cxn modelId="{E2CB75CB-2EE5-4EFC-B5D0-96F438357F00}" type="presParOf" srcId="{75D2525D-29F2-774D-912A-83F6E192A815}" destId="{90716FBB-E046-BE4B-9044-B9B829FBBD7A}" srcOrd="0" destOrd="0" presId="urn:microsoft.com/office/officeart/2008/layout/LinedList"/>
    <dgm:cxn modelId="{223339CD-811C-4D7D-9B1C-C29CB6475FC4}" type="presParOf" srcId="{75D2525D-29F2-774D-912A-83F6E192A815}" destId="{AC4028E2-3C47-4B4E-9BB6-D68662432752}" srcOrd="1" destOrd="0" presId="urn:microsoft.com/office/officeart/2008/layout/LinedList"/>
    <dgm:cxn modelId="{95A864C0-C31D-48CF-9A51-F183BCCD708F}" type="presParOf" srcId="{75D2525D-29F2-774D-912A-83F6E192A815}" destId="{E6984B37-0AC0-AF44-912C-C0B540C610FA}" srcOrd="2" destOrd="0" presId="urn:microsoft.com/office/officeart/2008/layout/LinedList"/>
    <dgm:cxn modelId="{81397BFE-FCF7-4E82-9AE1-EEA403699E1A}" type="presParOf" srcId="{8C9701E5-DD8A-6F45-B0E5-A2ECE5F63D24}" destId="{8ED7F48D-9B3C-3849-9368-1C86918A8827}" srcOrd="2" destOrd="0" presId="urn:microsoft.com/office/officeart/2008/layout/LinedList"/>
    <dgm:cxn modelId="{318CF15E-74C7-4D0A-A9D0-C66F4FE06919}" type="presParOf" srcId="{8C9701E5-DD8A-6F45-B0E5-A2ECE5F63D24}" destId="{BB4E9DDB-73AD-D343-9FAD-30536744F99E}" srcOrd="3" destOrd="0" presId="urn:microsoft.com/office/officeart/2008/layout/LinedList"/>
    <dgm:cxn modelId="{24239C8D-3301-4345-9764-8D207FED862E}" type="presParOf" srcId="{CAD7EB40-4ECE-564E-A39E-872FB0269477}" destId="{AA73F955-4EC3-6242-9EA2-750C049269C0}" srcOrd="10" destOrd="0" presId="urn:microsoft.com/office/officeart/2008/layout/LinedList"/>
    <dgm:cxn modelId="{AACC39DD-7E39-43FA-A23D-F401F840BD44}" type="presParOf" srcId="{CAD7EB40-4ECE-564E-A39E-872FB0269477}" destId="{2AFEE5BB-CAAF-844E-9A97-DBA513C6CFD6}" srcOrd="11" destOrd="0" presId="urn:microsoft.com/office/officeart/2008/layout/LinedList"/>
    <dgm:cxn modelId="{38BE20E2-DA08-4000-BED5-10992DCE0400}" type="presParOf" srcId="{2AFEE5BB-CAAF-844E-9A97-DBA513C6CFD6}" destId="{74ABE1BD-C165-6442-8D3A-EE85E6347377}" srcOrd="0" destOrd="0" presId="urn:microsoft.com/office/officeart/2008/layout/LinedList"/>
    <dgm:cxn modelId="{0AC6DBC0-3E5E-4292-9BF5-E3A9824448B1}" type="presParOf" srcId="{2AFEE5BB-CAAF-844E-9A97-DBA513C6CFD6}" destId="{625CE76D-5F94-A14E-BB20-C61F57FB7C9B}" srcOrd="1" destOrd="0" presId="urn:microsoft.com/office/officeart/2008/layout/LinedList"/>
    <dgm:cxn modelId="{B2F73208-3801-46DC-997C-3EF0C9D520F9}" type="presParOf" srcId="{625CE76D-5F94-A14E-BB20-C61F57FB7C9B}" destId="{BB1A9A25-DB71-0C47-BB01-392F16DD19BE}" srcOrd="0" destOrd="0" presId="urn:microsoft.com/office/officeart/2008/layout/LinedList"/>
    <dgm:cxn modelId="{69163B7A-3C60-441B-BB46-FD073C203DBA}" type="presParOf" srcId="{625CE76D-5F94-A14E-BB20-C61F57FB7C9B}" destId="{36C61549-B1B8-2C41-85FC-FBA4E6EE60A2}" srcOrd="1" destOrd="0" presId="urn:microsoft.com/office/officeart/2008/layout/LinedList"/>
    <dgm:cxn modelId="{FBF4CB29-1D93-478C-9B47-2F0DB60EAF6B}" type="presParOf" srcId="{36C61549-B1B8-2C41-85FC-FBA4E6EE60A2}" destId="{F8A55AF0-9A85-0B49-A2BA-55B6C0A3B814}" srcOrd="0" destOrd="0" presId="urn:microsoft.com/office/officeart/2008/layout/LinedList"/>
    <dgm:cxn modelId="{5C1A3304-1158-4CB9-B535-42DF71E6C62A}" type="presParOf" srcId="{36C61549-B1B8-2C41-85FC-FBA4E6EE60A2}" destId="{9CA99DA3-D5C7-A040-BDC0-4FC341B4D062}" srcOrd="1" destOrd="0" presId="urn:microsoft.com/office/officeart/2008/layout/LinedList"/>
    <dgm:cxn modelId="{1131F489-C614-46A4-9937-EFA9CC2D49AA}" type="presParOf" srcId="{36C61549-B1B8-2C41-85FC-FBA4E6EE60A2}" destId="{A3E8D644-2177-BC45-9089-C91688BCCBD9}" srcOrd="2" destOrd="0" presId="urn:microsoft.com/office/officeart/2008/layout/LinedList"/>
    <dgm:cxn modelId="{58FF6F93-CD63-4D3C-BC37-A2F6F569B8BB}" type="presParOf" srcId="{A3E8D644-2177-BC45-9089-C91688BCCBD9}" destId="{7CAD89A6-C1EE-C344-9FD2-891A8B68454D}" srcOrd="0" destOrd="0" presId="urn:microsoft.com/office/officeart/2008/layout/LinedList"/>
    <dgm:cxn modelId="{D97DC4E8-74AD-45C2-8E14-D980D25798A6}" type="presParOf" srcId="{7CAD89A6-C1EE-C344-9FD2-891A8B68454D}" destId="{D216D289-4E0F-EE4A-B8FC-40FDF99E4F41}" srcOrd="0" destOrd="0" presId="urn:microsoft.com/office/officeart/2008/layout/LinedList"/>
    <dgm:cxn modelId="{98BAF930-753A-4997-BB2B-375399CCCB87}" type="presParOf" srcId="{7CAD89A6-C1EE-C344-9FD2-891A8B68454D}" destId="{2CD4BA06-30AA-8844-87FC-5CAB53602685}" srcOrd="1" destOrd="0" presId="urn:microsoft.com/office/officeart/2008/layout/LinedList"/>
    <dgm:cxn modelId="{5B53B8FC-B8C3-4438-92E3-10410F8D9E6E}" type="presParOf" srcId="{7CAD89A6-C1EE-C344-9FD2-891A8B68454D}" destId="{1BCB5802-13BA-7B4C-A24A-2B812BC4B58F}" srcOrd="2" destOrd="0" presId="urn:microsoft.com/office/officeart/2008/layout/LinedList"/>
    <dgm:cxn modelId="{2F54FFBA-260D-49FA-ACC4-E094B541ADD2}" type="presParOf" srcId="{625CE76D-5F94-A14E-BB20-C61F57FB7C9B}" destId="{BCFE3A6B-3898-854B-9AB3-5C972460EDF0}" srcOrd="2" destOrd="0" presId="urn:microsoft.com/office/officeart/2008/layout/LinedList"/>
    <dgm:cxn modelId="{85E22CD4-506C-49B1-A58B-6FF6A149F7F7}" type="presParOf" srcId="{625CE76D-5F94-A14E-BB20-C61F57FB7C9B}" destId="{96A3A386-4693-B14A-877B-38AB00BF3168}"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F79BB0-1AD1-224D-962A-2F19AEFAF187}" type="doc">
      <dgm:prSet loTypeId="urn:microsoft.com/office/officeart/2005/8/layout/venn1" loCatId="" qsTypeId="urn:microsoft.com/office/officeart/2005/8/quickstyle/simple3" qsCatId="simple" csTypeId="urn:microsoft.com/office/officeart/2005/8/colors/colorful4" csCatId="colorful" phldr="1"/>
      <dgm:spPr/>
      <dgm:t>
        <a:bodyPr/>
        <a:lstStyle/>
        <a:p>
          <a:endParaRPr lang="en-US"/>
        </a:p>
      </dgm:t>
    </dgm:pt>
    <dgm:pt modelId="{E385E146-A955-0948-ABB6-D9E1F4D9281B}">
      <dgm:prSet phldrT="[Text]" custT="1"/>
      <dgm:spPr/>
      <dgm:t>
        <a:bodyPr/>
        <a:lstStyle/>
        <a:p>
          <a:r>
            <a:rPr lang="en-US" sz="1700" b="1" dirty="0"/>
            <a:t>Acceptance</a:t>
          </a:r>
        </a:p>
      </dgm:t>
    </dgm:pt>
    <dgm:pt modelId="{97A53088-A7D7-B34D-9A32-D922536947A9}" type="parTrans" cxnId="{D88BE77A-0C3C-B042-AAE9-5C994048D9D6}">
      <dgm:prSet/>
      <dgm:spPr/>
      <dgm:t>
        <a:bodyPr/>
        <a:lstStyle/>
        <a:p>
          <a:endParaRPr lang="en-US"/>
        </a:p>
      </dgm:t>
    </dgm:pt>
    <dgm:pt modelId="{3C37512D-BD70-2743-B806-75324EB23E1D}" type="sibTrans" cxnId="{D88BE77A-0C3C-B042-AAE9-5C994048D9D6}">
      <dgm:prSet/>
      <dgm:spPr/>
      <dgm:t>
        <a:bodyPr/>
        <a:lstStyle/>
        <a:p>
          <a:endParaRPr lang="en-US"/>
        </a:p>
      </dgm:t>
    </dgm:pt>
    <dgm:pt modelId="{254E994F-277F-624E-95BC-A815DB6486A1}">
      <dgm:prSet phldrT="[Text]" custT="1"/>
      <dgm:spPr/>
      <dgm:t>
        <a:bodyPr/>
        <a:lstStyle/>
        <a:p>
          <a:r>
            <a:rPr lang="en-US" sz="1700" b="1" dirty="0"/>
            <a:t>Evocation</a:t>
          </a:r>
        </a:p>
      </dgm:t>
    </dgm:pt>
    <dgm:pt modelId="{111D0A70-242B-2C44-8608-E4377B167ED9}" type="parTrans" cxnId="{07B9F213-6B1F-4840-8A60-26FB95317661}">
      <dgm:prSet/>
      <dgm:spPr/>
      <dgm:t>
        <a:bodyPr/>
        <a:lstStyle/>
        <a:p>
          <a:endParaRPr lang="en-US"/>
        </a:p>
      </dgm:t>
    </dgm:pt>
    <dgm:pt modelId="{06987F77-B01D-A94E-BF80-0C88252D9913}" type="sibTrans" cxnId="{07B9F213-6B1F-4840-8A60-26FB95317661}">
      <dgm:prSet/>
      <dgm:spPr/>
      <dgm:t>
        <a:bodyPr/>
        <a:lstStyle/>
        <a:p>
          <a:endParaRPr lang="en-US"/>
        </a:p>
      </dgm:t>
    </dgm:pt>
    <dgm:pt modelId="{88463BD9-79DD-AE40-8AA9-A9802CCA54BA}">
      <dgm:prSet phldrT="[Text]" custT="1"/>
      <dgm:spPr/>
      <dgm:t>
        <a:bodyPr/>
        <a:lstStyle/>
        <a:p>
          <a:r>
            <a:rPr lang="en-US" sz="1700" b="1" dirty="0"/>
            <a:t>Compassion</a:t>
          </a:r>
        </a:p>
      </dgm:t>
    </dgm:pt>
    <dgm:pt modelId="{129B0939-D6FB-564B-A86E-FAC216AE83EE}" type="parTrans" cxnId="{AA434C4E-78F0-D44E-817B-2BFD8232286F}">
      <dgm:prSet/>
      <dgm:spPr/>
      <dgm:t>
        <a:bodyPr/>
        <a:lstStyle/>
        <a:p>
          <a:endParaRPr lang="en-US"/>
        </a:p>
      </dgm:t>
    </dgm:pt>
    <dgm:pt modelId="{AD1E45F1-285F-7A4B-AB0F-E6EB4DB37A80}" type="sibTrans" cxnId="{AA434C4E-78F0-D44E-817B-2BFD8232286F}">
      <dgm:prSet/>
      <dgm:spPr/>
      <dgm:t>
        <a:bodyPr/>
        <a:lstStyle/>
        <a:p>
          <a:endParaRPr lang="en-US"/>
        </a:p>
      </dgm:t>
    </dgm:pt>
    <dgm:pt modelId="{E3BBC517-95DF-C84F-97D1-9BE4A3A83E6D}">
      <dgm:prSet phldrT="[Text]" custT="1"/>
      <dgm:spPr/>
      <dgm:t>
        <a:bodyPr/>
        <a:lstStyle/>
        <a:p>
          <a:r>
            <a:rPr lang="en-US" sz="1700" b="1" dirty="0"/>
            <a:t>Collaboration</a:t>
          </a:r>
        </a:p>
      </dgm:t>
    </dgm:pt>
    <dgm:pt modelId="{04A7A17C-6F1F-384A-A68A-6C00C4BA9043}" type="parTrans" cxnId="{F1B5B10C-D9EC-9B49-B62F-C46DEF7C45D0}">
      <dgm:prSet/>
      <dgm:spPr/>
      <dgm:t>
        <a:bodyPr/>
        <a:lstStyle/>
        <a:p>
          <a:endParaRPr lang="en-US"/>
        </a:p>
      </dgm:t>
    </dgm:pt>
    <dgm:pt modelId="{94895C03-F443-714A-B1F6-7D43F92B2049}" type="sibTrans" cxnId="{F1B5B10C-D9EC-9B49-B62F-C46DEF7C45D0}">
      <dgm:prSet/>
      <dgm:spPr/>
      <dgm:t>
        <a:bodyPr/>
        <a:lstStyle/>
        <a:p>
          <a:endParaRPr lang="en-US"/>
        </a:p>
      </dgm:t>
    </dgm:pt>
    <dgm:pt modelId="{0F390362-D10A-0045-A024-C8BF28865FEC}" type="pres">
      <dgm:prSet presAssocID="{70F79BB0-1AD1-224D-962A-2F19AEFAF187}" presName="compositeShape" presStyleCnt="0">
        <dgm:presLayoutVars>
          <dgm:chMax val="7"/>
          <dgm:dir/>
          <dgm:resizeHandles val="exact"/>
        </dgm:presLayoutVars>
      </dgm:prSet>
      <dgm:spPr/>
    </dgm:pt>
    <dgm:pt modelId="{0CCEBBBD-8097-4C47-9F4B-BF4B3EED2BDB}" type="pres">
      <dgm:prSet presAssocID="{E3BBC517-95DF-C84F-97D1-9BE4A3A83E6D}" presName="circ1" presStyleLbl="vennNode1" presStyleIdx="0" presStyleCnt="4" custScaleX="113636" custScaleY="113636" custLinFactNeighborY="-1781"/>
      <dgm:spPr/>
    </dgm:pt>
    <dgm:pt modelId="{932FB857-58EE-7E4A-9FF0-5EC3F037362D}" type="pres">
      <dgm:prSet presAssocID="{E3BBC517-95DF-C84F-97D1-9BE4A3A83E6D}" presName="circ1Tx" presStyleLbl="revTx" presStyleIdx="0" presStyleCnt="0">
        <dgm:presLayoutVars>
          <dgm:chMax val="0"/>
          <dgm:chPref val="0"/>
          <dgm:bulletEnabled val="1"/>
        </dgm:presLayoutVars>
      </dgm:prSet>
      <dgm:spPr/>
    </dgm:pt>
    <dgm:pt modelId="{6F222040-0462-1D42-8D3E-5CD56A9AB955}" type="pres">
      <dgm:prSet presAssocID="{E385E146-A955-0948-ABB6-D9E1F4D9281B}" presName="circ2" presStyleLbl="vennNode1" presStyleIdx="1" presStyleCnt="4" custScaleX="113636" custScaleY="113636"/>
      <dgm:spPr/>
    </dgm:pt>
    <dgm:pt modelId="{F1998349-F293-F648-95A4-30D62921D962}" type="pres">
      <dgm:prSet presAssocID="{E385E146-A955-0948-ABB6-D9E1F4D9281B}" presName="circ2Tx" presStyleLbl="revTx" presStyleIdx="0" presStyleCnt="0">
        <dgm:presLayoutVars>
          <dgm:chMax val="0"/>
          <dgm:chPref val="0"/>
          <dgm:bulletEnabled val="1"/>
        </dgm:presLayoutVars>
      </dgm:prSet>
      <dgm:spPr/>
    </dgm:pt>
    <dgm:pt modelId="{EF1B1562-6710-474A-8863-6C8114B60C59}" type="pres">
      <dgm:prSet presAssocID="{254E994F-277F-624E-95BC-A815DB6486A1}" presName="circ3" presStyleLbl="vennNode1" presStyleIdx="2" presStyleCnt="4" custScaleX="113636" custScaleY="113636"/>
      <dgm:spPr/>
    </dgm:pt>
    <dgm:pt modelId="{4773974B-C413-9C4B-A0BC-D346A3479FDC}" type="pres">
      <dgm:prSet presAssocID="{254E994F-277F-624E-95BC-A815DB6486A1}" presName="circ3Tx" presStyleLbl="revTx" presStyleIdx="0" presStyleCnt="0">
        <dgm:presLayoutVars>
          <dgm:chMax val="0"/>
          <dgm:chPref val="0"/>
          <dgm:bulletEnabled val="1"/>
        </dgm:presLayoutVars>
      </dgm:prSet>
      <dgm:spPr/>
    </dgm:pt>
    <dgm:pt modelId="{24217A6F-E7FC-1842-957F-F321BCA2B59A}" type="pres">
      <dgm:prSet presAssocID="{88463BD9-79DD-AE40-8AA9-A9802CCA54BA}" presName="circ4" presStyleLbl="vennNode1" presStyleIdx="3" presStyleCnt="4" custScaleX="113636" custScaleY="113636"/>
      <dgm:spPr/>
    </dgm:pt>
    <dgm:pt modelId="{F3FE14C8-92AE-F348-97AE-335D2EC29C29}" type="pres">
      <dgm:prSet presAssocID="{88463BD9-79DD-AE40-8AA9-A9802CCA54BA}" presName="circ4Tx" presStyleLbl="revTx" presStyleIdx="0" presStyleCnt="0">
        <dgm:presLayoutVars>
          <dgm:chMax val="0"/>
          <dgm:chPref val="0"/>
          <dgm:bulletEnabled val="1"/>
        </dgm:presLayoutVars>
      </dgm:prSet>
      <dgm:spPr/>
    </dgm:pt>
  </dgm:ptLst>
  <dgm:cxnLst>
    <dgm:cxn modelId="{F1B5B10C-D9EC-9B49-B62F-C46DEF7C45D0}" srcId="{70F79BB0-1AD1-224D-962A-2F19AEFAF187}" destId="{E3BBC517-95DF-C84F-97D1-9BE4A3A83E6D}" srcOrd="0" destOrd="0" parTransId="{04A7A17C-6F1F-384A-A68A-6C00C4BA9043}" sibTransId="{94895C03-F443-714A-B1F6-7D43F92B2049}"/>
    <dgm:cxn modelId="{07B9F213-6B1F-4840-8A60-26FB95317661}" srcId="{70F79BB0-1AD1-224D-962A-2F19AEFAF187}" destId="{254E994F-277F-624E-95BC-A815DB6486A1}" srcOrd="2" destOrd="0" parTransId="{111D0A70-242B-2C44-8608-E4377B167ED9}" sibTransId="{06987F77-B01D-A94E-BF80-0C88252D9913}"/>
    <dgm:cxn modelId="{03E5A619-E384-4E59-B8A0-2893D985F495}" type="presOf" srcId="{88463BD9-79DD-AE40-8AA9-A9802CCA54BA}" destId="{F3FE14C8-92AE-F348-97AE-335D2EC29C29}" srcOrd="1" destOrd="0" presId="urn:microsoft.com/office/officeart/2005/8/layout/venn1"/>
    <dgm:cxn modelId="{1272BF24-7BDB-4857-A725-11DB3E7CC51F}" type="presOf" srcId="{E385E146-A955-0948-ABB6-D9E1F4D9281B}" destId="{F1998349-F293-F648-95A4-30D62921D962}" srcOrd="1" destOrd="0" presId="urn:microsoft.com/office/officeart/2005/8/layout/venn1"/>
    <dgm:cxn modelId="{7A3CCD5F-6040-4ACF-AF07-0F54992E801D}" type="presOf" srcId="{70F79BB0-1AD1-224D-962A-2F19AEFAF187}" destId="{0F390362-D10A-0045-A024-C8BF28865FEC}" srcOrd="0" destOrd="0" presId="urn:microsoft.com/office/officeart/2005/8/layout/venn1"/>
    <dgm:cxn modelId="{AA434C4E-78F0-D44E-817B-2BFD8232286F}" srcId="{70F79BB0-1AD1-224D-962A-2F19AEFAF187}" destId="{88463BD9-79DD-AE40-8AA9-A9802CCA54BA}" srcOrd="3" destOrd="0" parTransId="{129B0939-D6FB-564B-A86E-FAC216AE83EE}" sibTransId="{AD1E45F1-285F-7A4B-AB0F-E6EB4DB37A80}"/>
    <dgm:cxn modelId="{2A326B78-8239-4928-BDE8-9EDB0BD2196E}" type="presOf" srcId="{254E994F-277F-624E-95BC-A815DB6486A1}" destId="{EF1B1562-6710-474A-8863-6C8114B60C59}" srcOrd="0" destOrd="0" presId="urn:microsoft.com/office/officeart/2005/8/layout/venn1"/>
    <dgm:cxn modelId="{D88BE77A-0C3C-B042-AAE9-5C994048D9D6}" srcId="{70F79BB0-1AD1-224D-962A-2F19AEFAF187}" destId="{E385E146-A955-0948-ABB6-D9E1F4D9281B}" srcOrd="1" destOrd="0" parTransId="{97A53088-A7D7-B34D-9A32-D922536947A9}" sibTransId="{3C37512D-BD70-2743-B806-75324EB23E1D}"/>
    <dgm:cxn modelId="{AEF1CB93-9137-437A-AEAE-ECB8102D963A}" type="presOf" srcId="{88463BD9-79DD-AE40-8AA9-A9802CCA54BA}" destId="{24217A6F-E7FC-1842-957F-F321BCA2B59A}" srcOrd="0" destOrd="0" presId="urn:microsoft.com/office/officeart/2005/8/layout/venn1"/>
    <dgm:cxn modelId="{928A4FA7-E5A6-4D25-9FAE-6B1BED334A82}" type="presOf" srcId="{E385E146-A955-0948-ABB6-D9E1F4D9281B}" destId="{6F222040-0462-1D42-8D3E-5CD56A9AB955}" srcOrd="0" destOrd="0" presId="urn:microsoft.com/office/officeart/2005/8/layout/venn1"/>
    <dgm:cxn modelId="{871EC5AA-2390-4943-AEAF-45F74097B2B8}" type="presOf" srcId="{254E994F-277F-624E-95BC-A815DB6486A1}" destId="{4773974B-C413-9C4B-A0BC-D346A3479FDC}" srcOrd="1" destOrd="0" presId="urn:microsoft.com/office/officeart/2005/8/layout/venn1"/>
    <dgm:cxn modelId="{60D952CE-DDFA-4B62-864D-D223EB0E34BD}" type="presOf" srcId="{E3BBC517-95DF-C84F-97D1-9BE4A3A83E6D}" destId="{932FB857-58EE-7E4A-9FF0-5EC3F037362D}" srcOrd="1" destOrd="0" presId="urn:microsoft.com/office/officeart/2005/8/layout/venn1"/>
    <dgm:cxn modelId="{BB3713FC-36F1-4A26-B5EA-06249D5E5AC7}" type="presOf" srcId="{E3BBC517-95DF-C84F-97D1-9BE4A3A83E6D}" destId="{0CCEBBBD-8097-4C47-9F4B-BF4B3EED2BDB}" srcOrd="0" destOrd="0" presId="urn:microsoft.com/office/officeart/2005/8/layout/venn1"/>
    <dgm:cxn modelId="{33AC52D4-359F-4306-B39D-61054D287068}" type="presParOf" srcId="{0F390362-D10A-0045-A024-C8BF28865FEC}" destId="{0CCEBBBD-8097-4C47-9F4B-BF4B3EED2BDB}" srcOrd="0" destOrd="0" presId="urn:microsoft.com/office/officeart/2005/8/layout/venn1"/>
    <dgm:cxn modelId="{E8F4DCBB-DB6F-4E9B-BD1A-0001DA4A3EDD}" type="presParOf" srcId="{0F390362-D10A-0045-A024-C8BF28865FEC}" destId="{932FB857-58EE-7E4A-9FF0-5EC3F037362D}" srcOrd="1" destOrd="0" presId="urn:microsoft.com/office/officeart/2005/8/layout/venn1"/>
    <dgm:cxn modelId="{0883F5E1-BB4B-4330-88CC-1C49C41054D3}" type="presParOf" srcId="{0F390362-D10A-0045-A024-C8BF28865FEC}" destId="{6F222040-0462-1D42-8D3E-5CD56A9AB955}" srcOrd="2" destOrd="0" presId="urn:microsoft.com/office/officeart/2005/8/layout/venn1"/>
    <dgm:cxn modelId="{E87A8B25-E83A-46FC-9E78-7EB193B301CA}" type="presParOf" srcId="{0F390362-D10A-0045-A024-C8BF28865FEC}" destId="{F1998349-F293-F648-95A4-30D62921D962}" srcOrd="3" destOrd="0" presId="urn:microsoft.com/office/officeart/2005/8/layout/venn1"/>
    <dgm:cxn modelId="{DEC39B3E-75C4-44F2-BED0-02071224AA52}" type="presParOf" srcId="{0F390362-D10A-0045-A024-C8BF28865FEC}" destId="{EF1B1562-6710-474A-8863-6C8114B60C59}" srcOrd="4" destOrd="0" presId="urn:microsoft.com/office/officeart/2005/8/layout/venn1"/>
    <dgm:cxn modelId="{10D860F7-3F38-461F-BAA5-5EE9C6D697D0}" type="presParOf" srcId="{0F390362-D10A-0045-A024-C8BF28865FEC}" destId="{4773974B-C413-9C4B-A0BC-D346A3479FDC}" srcOrd="5" destOrd="0" presId="urn:microsoft.com/office/officeart/2005/8/layout/venn1"/>
    <dgm:cxn modelId="{8A40E2E6-346B-4AE4-8DEE-79D6F577CC89}" type="presParOf" srcId="{0F390362-D10A-0045-A024-C8BF28865FEC}" destId="{24217A6F-E7FC-1842-957F-F321BCA2B59A}" srcOrd="6" destOrd="0" presId="urn:microsoft.com/office/officeart/2005/8/layout/venn1"/>
    <dgm:cxn modelId="{D0D95FF7-F199-40A7-B1FD-6E7AAA014467}" type="presParOf" srcId="{0F390362-D10A-0045-A024-C8BF28865FEC}" destId="{F3FE14C8-92AE-F348-97AE-335D2EC29C29}"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52149D9-DCCB-4D9D-8B70-F20E28926ADE}" type="doc">
      <dgm:prSet loTypeId="urn:microsoft.com/office/officeart/2005/8/layout/venn3" loCatId="relationship" qsTypeId="urn:microsoft.com/office/officeart/2005/8/quickstyle/simple3" qsCatId="simple" csTypeId="urn:microsoft.com/office/officeart/2005/8/colors/colorful4" csCatId="colorful" phldr="1"/>
      <dgm:spPr/>
      <dgm:t>
        <a:bodyPr/>
        <a:lstStyle/>
        <a:p>
          <a:endParaRPr lang="en-US"/>
        </a:p>
      </dgm:t>
    </dgm:pt>
    <dgm:pt modelId="{2D8ED7A9-17E8-4588-9A9A-554D8EF3E7B9}">
      <dgm:prSet/>
      <dgm:spPr/>
      <dgm:t>
        <a:bodyPr/>
        <a:lstStyle/>
        <a:p>
          <a:pPr rtl="0"/>
          <a:r>
            <a:rPr lang="en-US" b="1" dirty="0"/>
            <a:t>Collaboration</a:t>
          </a:r>
          <a:endParaRPr lang="en-US" dirty="0"/>
        </a:p>
      </dgm:t>
    </dgm:pt>
    <dgm:pt modelId="{E67161CF-935D-4BDB-BC39-63F54F81413A}" type="parTrans" cxnId="{E26F3B00-C480-4BA1-BDEB-F2111E9129B7}">
      <dgm:prSet/>
      <dgm:spPr/>
      <dgm:t>
        <a:bodyPr/>
        <a:lstStyle/>
        <a:p>
          <a:endParaRPr lang="en-US"/>
        </a:p>
      </dgm:t>
    </dgm:pt>
    <dgm:pt modelId="{9D50DD2E-4559-4D33-B42B-C2D4BFE71A51}" type="sibTrans" cxnId="{E26F3B00-C480-4BA1-BDEB-F2111E9129B7}">
      <dgm:prSet/>
      <dgm:spPr/>
      <dgm:t>
        <a:bodyPr/>
        <a:lstStyle/>
        <a:p>
          <a:endParaRPr lang="en-US"/>
        </a:p>
      </dgm:t>
    </dgm:pt>
    <dgm:pt modelId="{498A5F84-E871-4CD6-BF57-3795DFEAF209}">
      <dgm:prSet/>
      <dgm:spPr/>
      <dgm:t>
        <a:bodyPr/>
        <a:lstStyle/>
        <a:p>
          <a:pPr rtl="0"/>
          <a:r>
            <a:rPr lang="en-US" b="1" dirty="0"/>
            <a:t>Acceptance</a:t>
          </a:r>
          <a:endParaRPr lang="en-US" dirty="0"/>
        </a:p>
      </dgm:t>
    </dgm:pt>
    <dgm:pt modelId="{26C99266-09B3-44C0-BFEA-197C30E1D37B}" type="parTrans" cxnId="{7E3E1830-4FA2-4038-8C24-4D18555902D4}">
      <dgm:prSet/>
      <dgm:spPr/>
      <dgm:t>
        <a:bodyPr/>
        <a:lstStyle/>
        <a:p>
          <a:endParaRPr lang="en-US"/>
        </a:p>
      </dgm:t>
    </dgm:pt>
    <dgm:pt modelId="{7D24DA30-36B2-4E51-8441-0928885D13E0}" type="sibTrans" cxnId="{7E3E1830-4FA2-4038-8C24-4D18555902D4}">
      <dgm:prSet/>
      <dgm:spPr/>
      <dgm:t>
        <a:bodyPr/>
        <a:lstStyle/>
        <a:p>
          <a:endParaRPr lang="en-US"/>
        </a:p>
      </dgm:t>
    </dgm:pt>
    <dgm:pt modelId="{948BAA1C-2A23-4E01-9C61-6A1A6803FB70}">
      <dgm:prSet/>
      <dgm:spPr/>
      <dgm:t>
        <a:bodyPr/>
        <a:lstStyle/>
        <a:p>
          <a:pPr rtl="0"/>
          <a:r>
            <a:rPr lang="en-US" b="1" dirty="0"/>
            <a:t>Evocation</a:t>
          </a:r>
          <a:endParaRPr lang="en-US" dirty="0"/>
        </a:p>
      </dgm:t>
    </dgm:pt>
    <dgm:pt modelId="{40980AA7-A61E-4EB4-AC53-056B7F29093E}" type="parTrans" cxnId="{FEC47CBA-B66F-46FC-8BAE-E32E1C4D50B1}">
      <dgm:prSet/>
      <dgm:spPr/>
      <dgm:t>
        <a:bodyPr/>
        <a:lstStyle/>
        <a:p>
          <a:endParaRPr lang="en-US"/>
        </a:p>
      </dgm:t>
    </dgm:pt>
    <dgm:pt modelId="{9737611D-A0F9-453D-A9C0-80A897156B74}" type="sibTrans" cxnId="{FEC47CBA-B66F-46FC-8BAE-E32E1C4D50B1}">
      <dgm:prSet/>
      <dgm:spPr/>
      <dgm:t>
        <a:bodyPr/>
        <a:lstStyle/>
        <a:p>
          <a:endParaRPr lang="en-US"/>
        </a:p>
      </dgm:t>
    </dgm:pt>
    <dgm:pt modelId="{634DAD49-7131-4FB8-92B6-3CBD7416D938}">
      <dgm:prSet/>
      <dgm:spPr/>
      <dgm:t>
        <a:bodyPr/>
        <a:lstStyle/>
        <a:p>
          <a:pPr rtl="0"/>
          <a:r>
            <a:rPr lang="en-US" dirty="0"/>
            <a:t>There is partnership; MI is done “for” and “with” a person</a:t>
          </a:r>
          <a:br>
            <a:rPr lang="en-US" dirty="0"/>
          </a:br>
          <a:br>
            <a:rPr lang="en-US" dirty="0"/>
          </a:br>
          <a:endParaRPr lang="en-US" dirty="0"/>
        </a:p>
      </dgm:t>
    </dgm:pt>
    <dgm:pt modelId="{4E9EDAEC-2095-4E9D-A898-97A324E48F67}" type="parTrans" cxnId="{B92E9E90-7D28-456E-B268-167DE564F937}">
      <dgm:prSet/>
      <dgm:spPr/>
      <dgm:t>
        <a:bodyPr/>
        <a:lstStyle/>
        <a:p>
          <a:endParaRPr lang="en-US"/>
        </a:p>
      </dgm:t>
    </dgm:pt>
    <dgm:pt modelId="{4A2EA674-5582-43B2-89DE-AEFB6DF9101B}" type="sibTrans" cxnId="{B92E9E90-7D28-456E-B268-167DE564F937}">
      <dgm:prSet/>
      <dgm:spPr/>
      <dgm:t>
        <a:bodyPr/>
        <a:lstStyle/>
        <a:p>
          <a:endParaRPr lang="en-US"/>
        </a:p>
      </dgm:t>
    </dgm:pt>
    <dgm:pt modelId="{F814094E-2AC8-4B6C-A058-0BF8FDE5216F}">
      <dgm:prSet/>
      <dgm:spPr/>
      <dgm:t>
        <a:bodyPr/>
        <a:lstStyle/>
        <a:p>
          <a:pPr rtl="0"/>
          <a:r>
            <a:rPr lang="en-US" dirty="0"/>
            <a:t>Absolute worth, affirmation, autonomy, accurate empathy</a:t>
          </a:r>
          <a:br>
            <a:rPr lang="en-US" dirty="0"/>
          </a:br>
          <a:br>
            <a:rPr lang="en-US" dirty="0"/>
          </a:br>
          <a:endParaRPr lang="en-US" dirty="0"/>
        </a:p>
      </dgm:t>
    </dgm:pt>
    <dgm:pt modelId="{765AC43D-AE28-44AD-96E7-04C15DB0F7E6}" type="parTrans" cxnId="{4ED5749D-080D-4595-9DCA-A48EE8D641AA}">
      <dgm:prSet/>
      <dgm:spPr/>
      <dgm:t>
        <a:bodyPr/>
        <a:lstStyle/>
        <a:p>
          <a:endParaRPr lang="en-US"/>
        </a:p>
      </dgm:t>
    </dgm:pt>
    <dgm:pt modelId="{F3DF42F0-B88E-4F02-A0E0-80E8DDB89E49}" type="sibTrans" cxnId="{4ED5749D-080D-4595-9DCA-A48EE8D641AA}">
      <dgm:prSet/>
      <dgm:spPr/>
      <dgm:t>
        <a:bodyPr/>
        <a:lstStyle/>
        <a:p>
          <a:endParaRPr lang="en-US"/>
        </a:p>
      </dgm:t>
    </dgm:pt>
    <dgm:pt modelId="{8BC60BC8-C2F6-4386-AA30-948F4B033804}">
      <dgm:prSet/>
      <dgm:spPr/>
      <dgm:t>
        <a:bodyPr/>
        <a:lstStyle/>
        <a:p>
          <a:pPr rtl="0"/>
          <a:r>
            <a:rPr lang="en-US" dirty="0"/>
            <a:t>People have innate wisdom and skill</a:t>
          </a:r>
        </a:p>
      </dgm:t>
    </dgm:pt>
    <dgm:pt modelId="{C09C9824-6326-4239-A460-572C35265634}" type="parTrans" cxnId="{864A6F35-9B77-4EED-90F5-D98C0E47A263}">
      <dgm:prSet/>
      <dgm:spPr/>
      <dgm:t>
        <a:bodyPr/>
        <a:lstStyle/>
        <a:p>
          <a:endParaRPr lang="en-US"/>
        </a:p>
      </dgm:t>
    </dgm:pt>
    <dgm:pt modelId="{0B714E1F-7824-4A03-834D-975907BC0A6F}" type="sibTrans" cxnId="{864A6F35-9B77-4EED-90F5-D98C0E47A263}">
      <dgm:prSet/>
      <dgm:spPr/>
      <dgm:t>
        <a:bodyPr/>
        <a:lstStyle/>
        <a:p>
          <a:endParaRPr lang="en-US"/>
        </a:p>
      </dgm:t>
    </dgm:pt>
    <dgm:pt modelId="{B9701E71-F39A-46DF-B6A8-630718131FA3}">
      <dgm:prSet/>
      <dgm:spPr/>
      <dgm:t>
        <a:bodyPr/>
        <a:lstStyle/>
        <a:p>
          <a:pPr rtl="0"/>
          <a:r>
            <a:rPr lang="en-US" dirty="0"/>
            <a:t>Evoke and strengthen already present change motivations</a:t>
          </a:r>
        </a:p>
      </dgm:t>
    </dgm:pt>
    <dgm:pt modelId="{CBBE7D86-EF73-43BB-87D3-AAF1BDF089FB}" type="parTrans" cxnId="{155C6C62-8A82-40B3-A91E-94858F91BD4B}">
      <dgm:prSet/>
      <dgm:spPr/>
      <dgm:t>
        <a:bodyPr/>
        <a:lstStyle/>
        <a:p>
          <a:endParaRPr lang="en-US"/>
        </a:p>
      </dgm:t>
    </dgm:pt>
    <dgm:pt modelId="{37EA1459-449E-450A-A6D8-C3A3E834F8AE}" type="sibTrans" cxnId="{155C6C62-8A82-40B3-A91E-94858F91BD4B}">
      <dgm:prSet/>
      <dgm:spPr/>
      <dgm:t>
        <a:bodyPr/>
        <a:lstStyle/>
        <a:p>
          <a:endParaRPr lang="en-US"/>
        </a:p>
      </dgm:t>
    </dgm:pt>
    <dgm:pt modelId="{AA1963F3-553A-4C58-8615-A8CDF8E23D62}">
      <dgm:prSet/>
      <dgm:spPr/>
      <dgm:t>
        <a:bodyPr/>
        <a:lstStyle/>
        <a:p>
          <a:pPr rtl="0"/>
          <a:r>
            <a:rPr lang="en-US" b="1"/>
            <a:t>Compassion</a:t>
          </a:r>
          <a:endParaRPr lang="en-US" dirty="0"/>
        </a:p>
      </dgm:t>
    </dgm:pt>
    <dgm:pt modelId="{80B5EF39-5852-4EDE-9BE8-9F1B05325C22}" type="parTrans" cxnId="{43081AA9-F35D-4858-8DE0-0B48727564CD}">
      <dgm:prSet/>
      <dgm:spPr/>
      <dgm:t>
        <a:bodyPr/>
        <a:lstStyle/>
        <a:p>
          <a:endParaRPr lang="en-US"/>
        </a:p>
      </dgm:t>
    </dgm:pt>
    <dgm:pt modelId="{9BE3791A-6D63-40A2-9A82-B9BA442FA48F}" type="sibTrans" cxnId="{43081AA9-F35D-4858-8DE0-0B48727564CD}">
      <dgm:prSet/>
      <dgm:spPr/>
      <dgm:t>
        <a:bodyPr/>
        <a:lstStyle/>
        <a:p>
          <a:endParaRPr lang="en-US"/>
        </a:p>
      </dgm:t>
    </dgm:pt>
    <dgm:pt modelId="{99BEF2DC-21FC-4237-B830-70DAC1AFFA16}">
      <dgm:prSet/>
      <dgm:spPr/>
      <dgm:t>
        <a:bodyPr/>
        <a:lstStyle/>
        <a:p>
          <a:pPr rtl="0"/>
          <a:r>
            <a:rPr lang="en-US" dirty="0"/>
            <a:t>Actively promote other’s welfare and give priority to their needs</a:t>
          </a:r>
          <a:br>
            <a:rPr lang="en-US" dirty="0"/>
          </a:br>
          <a:br>
            <a:rPr lang="en-US" dirty="0"/>
          </a:br>
          <a:endParaRPr lang="en-US" dirty="0"/>
        </a:p>
      </dgm:t>
    </dgm:pt>
    <dgm:pt modelId="{305CC8ED-2ED3-4147-990E-06D64C7C289C}" type="parTrans" cxnId="{C3CAAED6-D05A-4D50-9EEB-96416A1C288C}">
      <dgm:prSet/>
      <dgm:spPr/>
      <dgm:t>
        <a:bodyPr/>
        <a:lstStyle/>
        <a:p>
          <a:endParaRPr lang="en-US"/>
        </a:p>
      </dgm:t>
    </dgm:pt>
    <dgm:pt modelId="{8CA9EEAA-8655-4D7C-96A8-1029375B3EDA}" type="sibTrans" cxnId="{C3CAAED6-D05A-4D50-9EEB-96416A1C288C}">
      <dgm:prSet/>
      <dgm:spPr/>
      <dgm:t>
        <a:bodyPr/>
        <a:lstStyle/>
        <a:p>
          <a:endParaRPr lang="en-US"/>
        </a:p>
      </dgm:t>
    </dgm:pt>
    <dgm:pt modelId="{089D9BAA-BA7D-4CA4-BF5A-EAAE01C131DB}" type="pres">
      <dgm:prSet presAssocID="{052149D9-DCCB-4D9D-8B70-F20E28926ADE}" presName="Name0" presStyleCnt="0">
        <dgm:presLayoutVars>
          <dgm:dir/>
          <dgm:resizeHandles val="exact"/>
        </dgm:presLayoutVars>
      </dgm:prSet>
      <dgm:spPr/>
    </dgm:pt>
    <dgm:pt modelId="{DC751D9C-7E98-4FE2-B679-4CBBA06B9B1C}" type="pres">
      <dgm:prSet presAssocID="{2D8ED7A9-17E8-4588-9A9A-554D8EF3E7B9}" presName="Name5" presStyleLbl="vennNode1" presStyleIdx="0" presStyleCnt="4">
        <dgm:presLayoutVars>
          <dgm:bulletEnabled val="1"/>
        </dgm:presLayoutVars>
      </dgm:prSet>
      <dgm:spPr/>
    </dgm:pt>
    <dgm:pt modelId="{318EBB88-7D47-4AC0-9CBF-0766D6ABC82F}" type="pres">
      <dgm:prSet presAssocID="{9D50DD2E-4559-4D33-B42B-C2D4BFE71A51}" presName="space" presStyleCnt="0"/>
      <dgm:spPr/>
    </dgm:pt>
    <dgm:pt modelId="{09ABFA86-EFFB-417B-9211-F14DD8D65501}" type="pres">
      <dgm:prSet presAssocID="{498A5F84-E871-4CD6-BF57-3795DFEAF209}" presName="Name5" presStyleLbl="vennNode1" presStyleIdx="1" presStyleCnt="4">
        <dgm:presLayoutVars>
          <dgm:bulletEnabled val="1"/>
        </dgm:presLayoutVars>
      </dgm:prSet>
      <dgm:spPr/>
    </dgm:pt>
    <dgm:pt modelId="{65B6B745-98AA-4489-9336-36C4A07E91BE}" type="pres">
      <dgm:prSet presAssocID="{7D24DA30-36B2-4E51-8441-0928885D13E0}" presName="space" presStyleCnt="0"/>
      <dgm:spPr/>
    </dgm:pt>
    <dgm:pt modelId="{9AFBEA88-B693-43B4-9C2A-5B121C5518FF}" type="pres">
      <dgm:prSet presAssocID="{948BAA1C-2A23-4E01-9C61-6A1A6803FB70}" presName="Name5" presStyleLbl="vennNode1" presStyleIdx="2" presStyleCnt="4">
        <dgm:presLayoutVars>
          <dgm:bulletEnabled val="1"/>
        </dgm:presLayoutVars>
      </dgm:prSet>
      <dgm:spPr/>
    </dgm:pt>
    <dgm:pt modelId="{BBC6182D-6209-4D07-8239-A8700F1154E2}" type="pres">
      <dgm:prSet presAssocID="{9737611D-A0F9-453D-A9C0-80A897156B74}" presName="space" presStyleCnt="0"/>
      <dgm:spPr/>
    </dgm:pt>
    <dgm:pt modelId="{B33345B6-7A41-4B5C-A0E5-D1DF52DF25C8}" type="pres">
      <dgm:prSet presAssocID="{AA1963F3-553A-4C58-8615-A8CDF8E23D62}" presName="Name5" presStyleLbl="vennNode1" presStyleIdx="3" presStyleCnt="4">
        <dgm:presLayoutVars>
          <dgm:bulletEnabled val="1"/>
        </dgm:presLayoutVars>
      </dgm:prSet>
      <dgm:spPr/>
    </dgm:pt>
  </dgm:ptLst>
  <dgm:cxnLst>
    <dgm:cxn modelId="{E26F3B00-C480-4BA1-BDEB-F2111E9129B7}" srcId="{052149D9-DCCB-4D9D-8B70-F20E28926ADE}" destId="{2D8ED7A9-17E8-4588-9A9A-554D8EF3E7B9}" srcOrd="0" destOrd="0" parTransId="{E67161CF-935D-4BDB-BC39-63F54F81413A}" sibTransId="{9D50DD2E-4559-4D33-B42B-C2D4BFE71A51}"/>
    <dgm:cxn modelId="{6174B71D-F9D5-406F-8903-C5D5E82CBC57}" type="presOf" srcId="{634DAD49-7131-4FB8-92B6-3CBD7416D938}" destId="{DC751D9C-7E98-4FE2-B679-4CBBA06B9B1C}" srcOrd="0" destOrd="1" presId="urn:microsoft.com/office/officeart/2005/8/layout/venn3"/>
    <dgm:cxn modelId="{E8393B29-F0BA-4626-A461-051EBDFD7714}" type="presOf" srcId="{2D8ED7A9-17E8-4588-9A9A-554D8EF3E7B9}" destId="{DC751D9C-7E98-4FE2-B679-4CBBA06B9B1C}" srcOrd="0" destOrd="0" presId="urn:microsoft.com/office/officeart/2005/8/layout/venn3"/>
    <dgm:cxn modelId="{7E3E1830-4FA2-4038-8C24-4D18555902D4}" srcId="{052149D9-DCCB-4D9D-8B70-F20E28926ADE}" destId="{498A5F84-E871-4CD6-BF57-3795DFEAF209}" srcOrd="1" destOrd="0" parTransId="{26C99266-09B3-44C0-BFEA-197C30E1D37B}" sibTransId="{7D24DA30-36B2-4E51-8441-0928885D13E0}"/>
    <dgm:cxn modelId="{864A6F35-9B77-4EED-90F5-D98C0E47A263}" srcId="{948BAA1C-2A23-4E01-9C61-6A1A6803FB70}" destId="{8BC60BC8-C2F6-4386-AA30-948F4B033804}" srcOrd="0" destOrd="0" parTransId="{C09C9824-6326-4239-A460-572C35265634}" sibTransId="{0B714E1F-7824-4A03-834D-975907BC0A6F}"/>
    <dgm:cxn modelId="{6D55435C-9F36-4953-8463-EB8F7F5FC1EC}" type="presOf" srcId="{8BC60BC8-C2F6-4386-AA30-948F4B033804}" destId="{9AFBEA88-B693-43B4-9C2A-5B121C5518FF}" srcOrd="0" destOrd="1" presId="urn:microsoft.com/office/officeart/2005/8/layout/venn3"/>
    <dgm:cxn modelId="{155C6C62-8A82-40B3-A91E-94858F91BD4B}" srcId="{948BAA1C-2A23-4E01-9C61-6A1A6803FB70}" destId="{B9701E71-F39A-46DF-B6A8-630718131FA3}" srcOrd="1" destOrd="0" parTransId="{CBBE7D86-EF73-43BB-87D3-AAF1BDF089FB}" sibTransId="{37EA1459-449E-450A-A6D8-C3A3E834F8AE}"/>
    <dgm:cxn modelId="{7A5BEC67-9451-429A-BDA3-1D29C15A8E7D}" type="presOf" srcId="{F814094E-2AC8-4B6C-A058-0BF8FDE5216F}" destId="{09ABFA86-EFFB-417B-9211-F14DD8D65501}" srcOrd="0" destOrd="1" presId="urn:microsoft.com/office/officeart/2005/8/layout/venn3"/>
    <dgm:cxn modelId="{E1AD707D-287A-4208-8DE7-A3CC32365DA0}" type="presOf" srcId="{498A5F84-E871-4CD6-BF57-3795DFEAF209}" destId="{09ABFA86-EFFB-417B-9211-F14DD8D65501}" srcOrd="0" destOrd="0" presId="urn:microsoft.com/office/officeart/2005/8/layout/venn3"/>
    <dgm:cxn modelId="{B92E9E90-7D28-456E-B268-167DE564F937}" srcId="{2D8ED7A9-17E8-4588-9A9A-554D8EF3E7B9}" destId="{634DAD49-7131-4FB8-92B6-3CBD7416D938}" srcOrd="0" destOrd="0" parTransId="{4E9EDAEC-2095-4E9D-A898-97A324E48F67}" sibTransId="{4A2EA674-5582-43B2-89DE-AEFB6DF9101B}"/>
    <dgm:cxn modelId="{964C7698-2A14-4D3A-A483-78426D6A08EB}" type="presOf" srcId="{99BEF2DC-21FC-4237-B830-70DAC1AFFA16}" destId="{B33345B6-7A41-4B5C-A0E5-D1DF52DF25C8}" srcOrd="0" destOrd="1" presId="urn:microsoft.com/office/officeart/2005/8/layout/venn3"/>
    <dgm:cxn modelId="{4ED5749D-080D-4595-9DCA-A48EE8D641AA}" srcId="{498A5F84-E871-4CD6-BF57-3795DFEAF209}" destId="{F814094E-2AC8-4B6C-A058-0BF8FDE5216F}" srcOrd="0" destOrd="0" parTransId="{765AC43D-AE28-44AD-96E7-04C15DB0F7E6}" sibTransId="{F3DF42F0-B88E-4F02-A0E0-80E8DDB89E49}"/>
    <dgm:cxn modelId="{939956A3-FD75-4BDE-B64F-7536B3A8E258}" type="presOf" srcId="{B9701E71-F39A-46DF-B6A8-630718131FA3}" destId="{9AFBEA88-B693-43B4-9C2A-5B121C5518FF}" srcOrd="0" destOrd="2" presId="urn:microsoft.com/office/officeart/2005/8/layout/venn3"/>
    <dgm:cxn modelId="{B3D401A5-C4C6-495A-AE22-62931FBE487F}" type="presOf" srcId="{AA1963F3-553A-4C58-8615-A8CDF8E23D62}" destId="{B33345B6-7A41-4B5C-A0E5-D1DF52DF25C8}" srcOrd="0" destOrd="0" presId="urn:microsoft.com/office/officeart/2005/8/layout/venn3"/>
    <dgm:cxn modelId="{43081AA9-F35D-4858-8DE0-0B48727564CD}" srcId="{052149D9-DCCB-4D9D-8B70-F20E28926ADE}" destId="{AA1963F3-553A-4C58-8615-A8CDF8E23D62}" srcOrd="3" destOrd="0" parTransId="{80B5EF39-5852-4EDE-9BE8-9F1B05325C22}" sibTransId="{9BE3791A-6D63-40A2-9A82-B9BA442FA48F}"/>
    <dgm:cxn modelId="{601396A9-9F55-4459-925F-04287AEC9A08}" type="presOf" srcId="{948BAA1C-2A23-4E01-9C61-6A1A6803FB70}" destId="{9AFBEA88-B693-43B4-9C2A-5B121C5518FF}" srcOrd="0" destOrd="0" presId="urn:microsoft.com/office/officeart/2005/8/layout/venn3"/>
    <dgm:cxn modelId="{0B1F0BB8-9A34-4E15-8C24-8A5553CB7B31}" type="presOf" srcId="{052149D9-DCCB-4D9D-8B70-F20E28926ADE}" destId="{089D9BAA-BA7D-4CA4-BF5A-EAAE01C131DB}" srcOrd="0" destOrd="0" presId="urn:microsoft.com/office/officeart/2005/8/layout/venn3"/>
    <dgm:cxn modelId="{FEC47CBA-B66F-46FC-8BAE-E32E1C4D50B1}" srcId="{052149D9-DCCB-4D9D-8B70-F20E28926ADE}" destId="{948BAA1C-2A23-4E01-9C61-6A1A6803FB70}" srcOrd="2" destOrd="0" parTransId="{40980AA7-A61E-4EB4-AC53-056B7F29093E}" sibTransId="{9737611D-A0F9-453D-A9C0-80A897156B74}"/>
    <dgm:cxn modelId="{C3CAAED6-D05A-4D50-9EEB-96416A1C288C}" srcId="{AA1963F3-553A-4C58-8615-A8CDF8E23D62}" destId="{99BEF2DC-21FC-4237-B830-70DAC1AFFA16}" srcOrd="0" destOrd="0" parTransId="{305CC8ED-2ED3-4147-990E-06D64C7C289C}" sibTransId="{8CA9EEAA-8655-4D7C-96A8-1029375B3EDA}"/>
    <dgm:cxn modelId="{85F66346-CF28-40C9-9DDE-65AA12C6D7F7}" type="presParOf" srcId="{089D9BAA-BA7D-4CA4-BF5A-EAAE01C131DB}" destId="{DC751D9C-7E98-4FE2-B679-4CBBA06B9B1C}" srcOrd="0" destOrd="0" presId="urn:microsoft.com/office/officeart/2005/8/layout/venn3"/>
    <dgm:cxn modelId="{19EC4A3D-079E-4174-8C38-20408526075E}" type="presParOf" srcId="{089D9BAA-BA7D-4CA4-BF5A-EAAE01C131DB}" destId="{318EBB88-7D47-4AC0-9CBF-0766D6ABC82F}" srcOrd="1" destOrd="0" presId="urn:microsoft.com/office/officeart/2005/8/layout/venn3"/>
    <dgm:cxn modelId="{B2B514B7-6034-4025-BBF9-7FCABD3E7F92}" type="presParOf" srcId="{089D9BAA-BA7D-4CA4-BF5A-EAAE01C131DB}" destId="{09ABFA86-EFFB-417B-9211-F14DD8D65501}" srcOrd="2" destOrd="0" presId="urn:microsoft.com/office/officeart/2005/8/layout/venn3"/>
    <dgm:cxn modelId="{567EACB6-FFDD-4C44-A67B-17BF4C109F74}" type="presParOf" srcId="{089D9BAA-BA7D-4CA4-BF5A-EAAE01C131DB}" destId="{65B6B745-98AA-4489-9336-36C4A07E91BE}" srcOrd="3" destOrd="0" presId="urn:microsoft.com/office/officeart/2005/8/layout/venn3"/>
    <dgm:cxn modelId="{32A2DA5E-4AA4-4587-93D1-BC80325BFD44}" type="presParOf" srcId="{089D9BAA-BA7D-4CA4-BF5A-EAAE01C131DB}" destId="{9AFBEA88-B693-43B4-9C2A-5B121C5518FF}" srcOrd="4" destOrd="0" presId="urn:microsoft.com/office/officeart/2005/8/layout/venn3"/>
    <dgm:cxn modelId="{EFEA7ED9-71E6-464C-BAC5-DB0BF82E1010}" type="presParOf" srcId="{089D9BAA-BA7D-4CA4-BF5A-EAAE01C131DB}" destId="{BBC6182D-6209-4D07-8239-A8700F1154E2}" srcOrd="5" destOrd="0" presId="urn:microsoft.com/office/officeart/2005/8/layout/venn3"/>
    <dgm:cxn modelId="{306EAA47-A0D3-4AE0-94BA-B001CFF7D8F7}" type="presParOf" srcId="{089D9BAA-BA7D-4CA4-BF5A-EAAE01C131DB}" destId="{B33345B6-7A41-4B5C-A0E5-D1DF52DF25C8}"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1830C63-589F-4AC2-BE2B-BAE17E550425}" type="doc">
      <dgm:prSet loTypeId="urn:microsoft.com/office/officeart/2005/8/layout/lProcess2" loCatId="list" qsTypeId="urn:microsoft.com/office/officeart/2005/8/quickstyle/simple3" qsCatId="simple" csTypeId="urn:microsoft.com/office/officeart/2005/8/colors/accent4_1" csCatId="accent4" phldr="1"/>
      <dgm:spPr/>
      <dgm:t>
        <a:bodyPr/>
        <a:lstStyle/>
        <a:p>
          <a:endParaRPr lang="en-US"/>
        </a:p>
      </dgm:t>
    </dgm:pt>
    <dgm:pt modelId="{C80FA2AB-4445-4F9D-9990-9E38C5CD6770}">
      <dgm:prSet custT="1"/>
      <dgm:spPr/>
      <dgm:t>
        <a:bodyPr tIns="182880" anchor="t" anchorCtr="0"/>
        <a:lstStyle/>
        <a:p>
          <a:pPr rtl="0"/>
          <a:r>
            <a:rPr lang="en-US" sz="2500" b="0" dirty="0"/>
            <a:t>Open-Ended Questions</a:t>
          </a:r>
        </a:p>
      </dgm:t>
    </dgm:pt>
    <dgm:pt modelId="{67FCF512-9C97-45F9-9070-4487128E85B9}" type="parTrans" cxnId="{6F053FF6-2080-4A5B-B540-94F994A56043}">
      <dgm:prSet/>
      <dgm:spPr/>
      <dgm:t>
        <a:bodyPr/>
        <a:lstStyle/>
        <a:p>
          <a:endParaRPr lang="en-US"/>
        </a:p>
      </dgm:t>
    </dgm:pt>
    <dgm:pt modelId="{BA69F8EF-F8A0-4956-BD88-73C1A2437409}" type="sibTrans" cxnId="{6F053FF6-2080-4A5B-B540-94F994A56043}">
      <dgm:prSet/>
      <dgm:spPr/>
      <dgm:t>
        <a:bodyPr/>
        <a:lstStyle/>
        <a:p>
          <a:endParaRPr lang="en-US"/>
        </a:p>
      </dgm:t>
    </dgm:pt>
    <dgm:pt modelId="{F6F4E0DB-02B3-4558-87EA-1FC3AD8ADFE0}">
      <dgm:prSet custT="1"/>
      <dgm:spPr/>
      <dgm:t>
        <a:bodyPr/>
        <a:lstStyle/>
        <a:p>
          <a:pPr rtl="0">
            <a:spcAft>
              <a:spcPts val="600"/>
            </a:spcAft>
          </a:pPr>
          <a:r>
            <a:rPr lang="en-US" sz="1700" b="1" dirty="0"/>
            <a:t>GOAL:</a:t>
          </a:r>
          <a:endParaRPr lang="en-US" sz="1700" dirty="0"/>
        </a:p>
      </dgm:t>
    </dgm:pt>
    <dgm:pt modelId="{6422A318-4F2F-44AC-99B2-EE5A1C24C1A3}" type="parTrans" cxnId="{669FA159-5B01-4A36-AA1A-A18DE7B34093}">
      <dgm:prSet/>
      <dgm:spPr/>
      <dgm:t>
        <a:bodyPr/>
        <a:lstStyle/>
        <a:p>
          <a:endParaRPr lang="en-US"/>
        </a:p>
      </dgm:t>
    </dgm:pt>
    <dgm:pt modelId="{914B9391-9E37-4CA4-802B-B190078AE66E}" type="sibTrans" cxnId="{669FA159-5B01-4A36-AA1A-A18DE7B34093}">
      <dgm:prSet/>
      <dgm:spPr/>
      <dgm:t>
        <a:bodyPr/>
        <a:lstStyle/>
        <a:p>
          <a:endParaRPr lang="en-US"/>
        </a:p>
      </dgm:t>
    </dgm:pt>
    <dgm:pt modelId="{605AA0F1-E9C5-417E-8901-4753BEC4FC1D}">
      <dgm:prSet custT="1"/>
      <dgm:spPr/>
      <dgm:t>
        <a:bodyPr tIns="182880" anchor="t" anchorCtr="0"/>
        <a:lstStyle/>
        <a:p>
          <a:pPr rtl="0"/>
          <a:r>
            <a:rPr lang="en-US" sz="2500" b="0" dirty="0"/>
            <a:t>Affirming</a:t>
          </a:r>
        </a:p>
      </dgm:t>
    </dgm:pt>
    <dgm:pt modelId="{D8ACDF4D-FFAA-441A-91CE-EB2DACBAEC93}" type="parTrans" cxnId="{FB5D690D-F3F4-4ADB-935C-3ECBCB1EEA62}">
      <dgm:prSet/>
      <dgm:spPr/>
      <dgm:t>
        <a:bodyPr/>
        <a:lstStyle/>
        <a:p>
          <a:endParaRPr lang="en-US"/>
        </a:p>
      </dgm:t>
    </dgm:pt>
    <dgm:pt modelId="{4F9D148D-F909-43B5-B8EA-887E9AAB43F8}" type="sibTrans" cxnId="{FB5D690D-F3F4-4ADB-935C-3ECBCB1EEA62}">
      <dgm:prSet/>
      <dgm:spPr/>
      <dgm:t>
        <a:bodyPr/>
        <a:lstStyle/>
        <a:p>
          <a:endParaRPr lang="en-US"/>
        </a:p>
      </dgm:t>
    </dgm:pt>
    <dgm:pt modelId="{66363D5E-4AA8-4819-B52B-CF292BE1CD9B}">
      <dgm:prSet custT="1"/>
      <dgm:spPr/>
      <dgm:t>
        <a:bodyPr/>
        <a:lstStyle/>
        <a:p>
          <a:pPr rtl="0">
            <a:spcAft>
              <a:spcPts val="600"/>
            </a:spcAft>
          </a:pPr>
          <a:r>
            <a:rPr lang="en-US" sz="1700" b="1" dirty="0"/>
            <a:t>GOAL:</a:t>
          </a:r>
        </a:p>
      </dgm:t>
    </dgm:pt>
    <dgm:pt modelId="{4A5AD3B1-8778-48C0-8143-85D49A60321D}" type="parTrans" cxnId="{873D8166-4942-4155-8E72-CFC54BA1EE87}">
      <dgm:prSet/>
      <dgm:spPr/>
      <dgm:t>
        <a:bodyPr/>
        <a:lstStyle/>
        <a:p>
          <a:endParaRPr lang="en-US"/>
        </a:p>
      </dgm:t>
    </dgm:pt>
    <dgm:pt modelId="{6873BD50-BD86-4CF3-AC2C-9E6E7DF6E878}" type="sibTrans" cxnId="{873D8166-4942-4155-8E72-CFC54BA1EE87}">
      <dgm:prSet/>
      <dgm:spPr/>
      <dgm:t>
        <a:bodyPr/>
        <a:lstStyle/>
        <a:p>
          <a:endParaRPr lang="en-US"/>
        </a:p>
      </dgm:t>
    </dgm:pt>
    <dgm:pt modelId="{045E7D25-E86C-4B98-92C4-FDF3A66FDD4F}">
      <dgm:prSet custT="1"/>
      <dgm:spPr/>
      <dgm:t>
        <a:bodyPr tIns="182880" anchor="t" anchorCtr="0"/>
        <a:lstStyle/>
        <a:p>
          <a:pPr rtl="0"/>
          <a:r>
            <a:rPr lang="en-US" sz="2500" b="0" dirty="0"/>
            <a:t>Reflective Listening</a:t>
          </a:r>
        </a:p>
      </dgm:t>
    </dgm:pt>
    <dgm:pt modelId="{6775FCF9-9E56-41A8-B2CD-BB091C2A8101}" type="parTrans" cxnId="{18B7473B-6299-40A9-B9B0-78EBB9EDFB9E}">
      <dgm:prSet/>
      <dgm:spPr/>
      <dgm:t>
        <a:bodyPr/>
        <a:lstStyle/>
        <a:p>
          <a:endParaRPr lang="en-US"/>
        </a:p>
      </dgm:t>
    </dgm:pt>
    <dgm:pt modelId="{1972F4C4-A608-47BF-BA2E-C0D9DE7846C7}" type="sibTrans" cxnId="{18B7473B-6299-40A9-B9B0-78EBB9EDFB9E}">
      <dgm:prSet/>
      <dgm:spPr/>
      <dgm:t>
        <a:bodyPr/>
        <a:lstStyle/>
        <a:p>
          <a:endParaRPr lang="en-US"/>
        </a:p>
      </dgm:t>
    </dgm:pt>
    <dgm:pt modelId="{A7ED5401-7711-4BD5-B3EF-D5260BE6A17E}">
      <dgm:prSet custT="1"/>
      <dgm:spPr/>
      <dgm:t>
        <a:bodyPr/>
        <a:lstStyle/>
        <a:p>
          <a:pPr rtl="0">
            <a:spcAft>
              <a:spcPts val="600"/>
            </a:spcAft>
          </a:pPr>
          <a:r>
            <a:rPr lang="en-US" sz="1700" b="1" dirty="0"/>
            <a:t>GOAL:</a:t>
          </a:r>
        </a:p>
      </dgm:t>
    </dgm:pt>
    <dgm:pt modelId="{9FEE6B9A-B6D9-4148-8F8C-25540ED190FF}" type="parTrans" cxnId="{2529E7F0-AC29-445E-BCB0-AB17484C3C66}">
      <dgm:prSet/>
      <dgm:spPr/>
      <dgm:t>
        <a:bodyPr/>
        <a:lstStyle/>
        <a:p>
          <a:endParaRPr lang="en-US"/>
        </a:p>
      </dgm:t>
    </dgm:pt>
    <dgm:pt modelId="{9FCB050C-9FD1-4AB7-B3F0-3502354A4208}" type="sibTrans" cxnId="{2529E7F0-AC29-445E-BCB0-AB17484C3C66}">
      <dgm:prSet/>
      <dgm:spPr/>
      <dgm:t>
        <a:bodyPr/>
        <a:lstStyle/>
        <a:p>
          <a:endParaRPr lang="en-US"/>
        </a:p>
      </dgm:t>
    </dgm:pt>
    <dgm:pt modelId="{07B8F17F-38A6-4F24-B5AA-C21C21C58282}">
      <dgm:prSet custT="1"/>
      <dgm:spPr/>
      <dgm:t>
        <a:bodyPr tIns="182880" anchor="t" anchorCtr="0"/>
        <a:lstStyle/>
        <a:p>
          <a:pPr rtl="0"/>
          <a:r>
            <a:rPr lang="en-US" sz="2200" b="0" dirty="0"/>
            <a:t>Summarizing</a:t>
          </a:r>
        </a:p>
      </dgm:t>
    </dgm:pt>
    <dgm:pt modelId="{B04E1957-51BC-4A14-A185-5854107E9FA1}" type="parTrans" cxnId="{D7BA9F11-59E2-4F7A-9564-B7C69A877873}">
      <dgm:prSet/>
      <dgm:spPr/>
      <dgm:t>
        <a:bodyPr/>
        <a:lstStyle/>
        <a:p>
          <a:endParaRPr lang="en-US"/>
        </a:p>
      </dgm:t>
    </dgm:pt>
    <dgm:pt modelId="{C3DD700D-D21F-4412-9201-D622A3DA6BF6}" type="sibTrans" cxnId="{D7BA9F11-59E2-4F7A-9564-B7C69A877873}">
      <dgm:prSet/>
      <dgm:spPr/>
      <dgm:t>
        <a:bodyPr/>
        <a:lstStyle/>
        <a:p>
          <a:endParaRPr lang="en-US"/>
        </a:p>
      </dgm:t>
    </dgm:pt>
    <dgm:pt modelId="{1022061C-21FC-4293-AAD6-F31C1FAE9F89}">
      <dgm:prSet custT="1"/>
      <dgm:spPr/>
      <dgm:t>
        <a:bodyPr/>
        <a:lstStyle/>
        <a:p>
          <a:pPr rtl="0">
            <a:spcAft>
              <a:spcPts val="600"/>
            </a:spcAft>
          </a:pPr>
          <a:r>
            <a:rPr lang="en-US" sz="1700" b="1" dirty="0"/>
            <a:t>GOAL:</a:t>
          </a:r>
        </a:p>
      </dgm:t>
    </dgm:pt>
    <dgm:pt modelId="{A8F8F772-ED5C-465A-841F-91212140BB22}" type="parTrans" cxnId="{5F6960CE-765A-4E9C-A895-FFD36C13B7A3}">
      <dgm:prSet/>
      <dgm:spPr/>
      <dgm:t>
        <a:bodyPr/>
        <a:lstStyle/>
        <a:p>
          <a:endParaRPr lang="en-US"/>
        </a:p>
      </dgm:t>
    </dgm:pt>
    <dgm:pt modelId="{1D6433E1-5BD6-4E81-AC88-6BACEEAA997B}" type="sibTrans" cxnId="{5F6960CE-765A-4E9C-A895-FFD36C13B7A3}">
      <dgm:prSet/>
      <dgm:spPr/>
      <dgm:t>
        <a:bodyPr/>
        <a:lstStyle/>
        <a:p>
          <a:endParaRPr lang="en-US"/>
        </a:p>
      </dgm:t>
    </dgm:pt>
    <dgm:pt modelId="{2281449B-976F-4AAA-A5D7-DD26153D12B9}">
      <dgm:prSet custT="1"/>
      <dgm:spPr/>
      <dgm:t>
        <a:bodyPr tIns="182880" anchor="t" anchorCtr="0"/>
        <a:lstStyle/>
        <a:p>
          <a:pPr rtl="0"/>
          <a:r>
            <a:rPr lang="en-US" sz="2500" b="0" dirty="0"/>
            <a:t>Informing and Advising </a:t>
          </a:r>
          <a:br>
            <a:rPr lang="en-US" sz="2500" b="0" dirty="0"/>
          </a:br>
          <a:r>
            <a:rPr lang="en-US" sz="1800" b="0" i="1" dirty="0"/>
            <a:t>(with permission)</a:t>
          </a:r>
        </a:p>
      </dgm:t>
    </dgm:pt>
    <dgm:pt modelId="{C56E4A92-6462-47F1-A42D-F9DBB25133BB}" type="parTrans" cxnId="{ADFEBD64-8F2B-480B-8372-88EFBC327DF5}">
      <dgm:prSet/>
      <dgm:spPr/>
      <dgm:t>
        <a:bodyPr/>
        <a:lstStyle/>
        <a:p>
          <a:endParaRPr lang="en-US"/>
        </a:p>
      </dgm:t>
    </dgm:pt>
    <dgm:pt modelId="{1205B789-1AB9-453E-8DD6-E1BE56AF3FC2}" type="sibTrans" cxnId="{ADFEBD64-8F2B-480B-8372-88EFBC327DF5}">
      <dgm:prSet/>
      <dgm:spPr/>
      <dgm:t>
        <a:bodyPr/>
        <a:lstStyle/>
        <a:p>
          <a:endParaRPr lang="en-US"/>
        </a:p>
      </dgm:t>
    </dgm:pt>
    <dgm:pt modelId="{8D733D45-CF56-4B95-888B-9886617B2303}">
      <dgm:prSet custT="1"/>
      <dgm:spPr/>
      <dgm:t>
        <a:bodyPr/>
        <a:lstStyle/>
        <a:p>
          <a:pPr rtl="0">
            <a:spcAft>
              <a:spcPts val="600"/>
            </a:spcAft>
          </a:pPr>
          <a:r>
            <a:rPr lang="en-US" sz="1700" b="1" dirty="0"/>
            <a:t>GOAL:</a:t>
          </a:r>
        </a:p>
      </dgm:t>
    </dgm:pt>
    <dgm:pt modelId="{F1DBED56-5D39-43A2-9359-362A954ED0F3}" type="parTrans" cxnId="{4D46C2F1-9757-4F31-9575-08670BC849DE}">
      <dgm:prSet/>
      <dgm:spPr/>
      <dgm:t>
        <a:bodyPr/>
        <a:lstStyle/>
        <a:p>
          <a:endParaRPr lang="en-US"/>
        </a:p>
      </dgm:t>
    </dgm:pt>
    <dgm:pt modelId="{932967F2-B8F7-4437-8011-3D0ED6EDD9FD}" type="sibTrans" cxnId="{4D46C2F1-9757-4F31-9575-08670BC849DE}">
      <dgm:prSet/>
      <dgm:spPr/>
      <dgm:t>
        <a:bodyPr/>
        <a:lstStyle/>
        <a:p>
          <a:endParaRPr lang="en-US"/>
        </a:p>
      </dgm:t>
    </dgm:pt>
    <dgm:pt modelId="{5E4E48FA-D856-4B5C-BD9F-C8DF6FB899EA}">
      <dgm:prSet custT="1"/>
      <dgm:spPr/>
      <dgm:t>
        <a:bodyPr/>
        <a:lstStyle/>
        <a:p>
          <a:pPr rtl="0">
            <a:spcAft>
              <a:spcPts val="600"/>
            </a:spcAft>
          </a:pPr>
          <a:r>
            <a:rPr lang="en-US" sz="1400" i="1" u="none" dirty="0"/>
            <a:t>"You've said a number of things, so let me see if I’m understanding you right, you…”</a:t>
          </a:r>
        </a:p>
      </dgm:t>
    </dgm:pt>
    <dgm:pt modelId="{3695139C-F2E2-4755-9270-26308C158B66}" type="parTrans" cxnId="{EF10E0B2-8976-4923-B490-913C7BBBAE52}">
      <dgm:prSet/>
      <dgm:spPr/>
      <dgm:t>
        <a:bodyPr/>
        <a:lstStyle/>
        <a:p>
          <a:endParaRPr lang="en-US"/>
        </a:p>
      </dgm:t>
    </dgm:pt>
    <dgm:pt modelId="{05143EBB-9F48-46F2-AA0E-898B2555953B}" type="sibTrans" cxnId="{EF10E0B2-8976-4923-B490-913C7BBBAE52}">
      <dgm:prSet/>
      <dgm:spPr/>
      <dgm:t>
        <a:bodyPr/>
        <a:lstStyle/>
        <a:p>
          <a:endParaRPr lang="en-US"/>
        </a:p>
      </dgm:t>
    </dgm:pt>
    <dgm:pt modelId="{B634D397-4176-49CD-999E-0BE7CB620222}">
      <dgm:prSet custT="1"/>
      <dgm:spPr/>
      <dgm:t>
        <a:bodyPr/>
        <a:lstStyle/>
        <a:p>
          <a:pPr rtl="0">
            <a:spcAft>
              <a:spcPts val="600"/>
            </a:spcAft>
          </a:pPr>
          <a:r>
            <a:rPr lang="en-US" sz="1400" i="1" u="none" dirty="0"/>
            <a:t>“So, your mother really irritates you.”</a:t>
          </a:r>
        </a:p>
      </dgm:t>
    </dgm:pt>
    <dgm:pt modelId="{48091EFF-B855-435C-A6E6-D72CA374B9B3}" type="parTrans" cxnId="{444B6CDB-6651-4869-B515-DBA2C86D3A50}">
      <dgm:prSet/>
      <dgm:spPr/>
      <dgm:t>
        <a:bodyPr/>
        <a:lstStyle/>
        <a:p>
          <a:endParaRPr lang="en-US"/>
        </a:p>
      </dgm:t>
    </dgm:pt>
    <dgm:pt modelId="{498E8D1A-F80F-41A6-B71F-B9287DCDE2A1}" type="sibTrans" cxnId="{444B6CDB-6651-4869-B515-DBA2C86D3A50}">
      <dgm:prSet/>
      <dgm:spPr/>
      <dgm:t>
        <a:bodyPr/>
        <a:lstStyle/>
        <a:p>
          <a:endParaRPr lang="en-US"/>
        </a:p>
      </dgm:t>
    </dgm:pt>
    <dgm:pt modelId="{65F020CD-1559-4562-B0A3-D7EA761C3BEB}">
      <dgm:prSet custT="1"/>
      <dgm:spPr/>
      <dgm:t>
        <a:bodyPr/>
        <a:lstStyle/>
        <a:p>
          <a:pPr rtl="0">
            <a:spcAft>
              <a:spcPts val="600"/>
            </a:spcAft>
          </a:pPr>
          <a:r>
            <a:rPr lang="en-US" sz="1400" i="1" u="none" dirty="0"/>
            <a:t>“What is it that concerns you about your drug use?”</a:t>
          </a:r>
        </a:p>
      </dgm:t>
    </dgm:pt>
    <dgm:pt modelId="{F7F6310A-0E70-4F67-9F0A-57F3D312DCC2}" type="parTrans" cxnId="{BA03E9B2-A67A-442F-825B-6A3DD4F2608E}">
      <dgm:prSet/>
      <dgm:spPr/>
      <dgm:t>
        <a:bodyPr/>
        <a:lstStyle/>
        <a:p>
          <a:endParaRPr lang="en-US"/>
        </a:p>
      </dgm:t>
    </dgm:pt>
    <dgm:pt modelId="{42841433-BE42-4829-875A-C67C44659C59}" type="sibTrans" cxnId="{BA03E9B2-A67A-442F-825B-6A3DD4F2608E}">
      <dgm:prSet/>
      <dgm:spPr/>
      <dgm:t>
        <a:bodyPr/>
        <a:lstStyle/>
        <a:p>
          <a:endParaRPr lang="en-US"/>
        </a:p>
      </dgm:t>
    </dgm:pt>
    <dgm:pt modelId="{E6F467EA-C31A-4082-B47A-2ABCFFA290A6}">
      <dgm:prSet custT="1"/>
      <dgm:spPr/>
      <dgm:t>
        <a:bodyPr/>
        <a:lstStyle/>
        <a:p>
          <a:pPr rtl="0">
            <a:spcAft>
              <a:spcPts val="600"/>
            </a:spcAft>
          </a:pPr>
          <a:r>
            <a:rPr lang="en-US" sz="1400" i="1" u="none" dirty="0"/>
            <a:t>“This is hard for you.”</a:t>
          </a:r>
        </a:p>
      </dgm:t>
    </dgm:pt>
    <dgm:pt modelId="{D7F79F8F-5FAA-45AF-97E9-6D8744F3A117}" type="parTrans" cxnId="{766D6D0D-3262-4867-BBBC-08EFF7B1A7EC}">
      <dgm:prSet/>
      <dgm:spPr/>
      <dgm:t>
        <a:bodyPr/>
        <a:lstStyle/>
        <a:p>
          <a:endParaRPr lang="en-US"/>
        </a:p>
      </dgm:t>
    </dgm:pt>
    <dgm:pt modelId="{F3A6A48F-BACF-4B32-885C-1511C45ADDBD}" type="sibTrans" cxnId="{766D6D0D-3262-4867-BBBC-08EFF7B1A7EC}">
      <dgm:prSet/>
      <dgm:spPr/>
      <dgm:t>
        <a:bodyPr/>
        <a:lstStyle/>
        <a:p>
          <a:endParaRPr lang="en-US"/>
        </a:p>
      </dgm:t>
    </dgm:pt>
    <dgm:pt modelId="{647279A4-0888-C64F-B645-B68A6A40EC7A}">
      <dgm:prSet custT="1"/>
      <dgm:spPr/>
      <dgm:t>
        <a:bodyPr/>
        <a:lstStyle/>
        <a:p>
          <a:pPr rtl="0">
            <a:spcAft>
              <a:spcPts val="600"/>
            </a:spcAft>
          </a:pPr>
          <a:r>
            <a:rPr lang="en-US" sz="1600" dirty="0"/>
            <a:t>Elicit information/</a:t>
          </a:r>
          <a:br>
            <a:rPr lang="en-US" sz="1600" dirty="0"/>
          </a:br>
          <a:r>
            <a:rPr lang="en-US" sz="1600" dirty="0"/>
            <a:t>verbalization</a:t>
          </a:r>
        </a:p>
      </dgm:t>
    </dgm:pt>
    <dgm:pt modelId="{D2D02FFE-2AC1-8648-B30F-7E043F6646FD}" type="parTrans" cxnId="{3C62C12D-E975-FA40-8240-FB858BBB727A}">
      <dgm:prSet/>
      <dgm:spPr/>
      <dgm:t>
        <a:bodyPr/>
        <a:lstStyle/>
        <a:p>
          <a:endParaRPr lang="en-US"/>
        </a:p>
      </dgm:t>
    </dgm:pt>
    <dgm:pt modelId="{CBE2A1C8-CEBC-B548-B6B3-A6E1B6AFDA38}" type="sibTrans" cxnId="{3C62C12D-E975-FA40-8240-FB858BBB727A}">
      <dgm:prSet/>
      <dgm:spPr/>
      <dgm:t>
        <a:bodyPr/>
        <a:lstStyle/>
        <a:p>
          <a:endParaRPr lang="en-US"/>
        </a:p>
      </dgm:t>
    </dgm:pt>
    <dgm:pt modelId="{E2C4E6B5-521C-734C-9BE4-CBBE12DA4953}">
      <dgm:prSet custT="1"/>
      <dgm:spPr/>
      <dgm:t>
        <a:bodyPr/>
        <a:lstStyle/>
        <a:p>
          <a:pPr rtl="0">
            <a:spcAft>
              <a:spcPts val="600"/>
            </a:spcAft>
          </a:pPr>
          <a:r>
            <a:rPr lang="en-US" sz="1700" dirty="0"/>
            <a:t>Support self-efficacy/</a:t>
          </a:r>
          <a:br>
            <a:rPr lang="en-US" sz="1700" dirty="0"/>
          </a:br>
          <a:r>
            <a:rPr lang="en-US" sz="1700" dirty="0"/>
            <a:t>confidence</a:t>
          </a:r>
        </a:p>
      </dgm:t>
    </dgm:pt>
    <dgm:pt modelId="{0C1977AA-EE66-C848-AE2F-6BCE501EFD38}" type="parTrans" cxnId="{418D4B01-2B46-1043-AFEE-35602BD9E306}">
      <dgm:prSet/>
      <dgm:spPr/>
      <dgm:t>
        <a:bodyPr/>
        <a:lstStyle/>
        <a:p>
          <a:endParaRPr lang="en-US"/>
        </a:p>
      </dgm:t>
    </dgm:pt>
    <dgm:pt modelId="{52C08A87-AEC5-FB4F-A99D-578E4910EF28}" type="sibTrans" cxnId="{418D4B01-2B46-1043-AFEE-35602BD9E306}">
      <dgm:prSet/>
      <dgm:spPr/>
      <dgm:t>
        <a:bodyPr/>
        <a:lstStyle/>
        <a:p>
          <a:endParaRPr lang="en-US"/>
        </a:p>
      </dgm:t>
    </dgm:pt>
    <dgm:pt modelId="{7EA96106-2733-304A-B9DD-50643EC911AA}">
      <dgm:prSet custT="1"/>
      <dgm:spPr/>
      <dgm:t>
        <a:bodyPr/>
        <a:lstStyle/>
        <a:p>
          <a:pPr rtl="0">
            <a:spcAft>
              <a:spcPts val="600"/>
            </a:spcAft>
          </a:pPr>
          <a:r>
            <a:rPr lang="en-US" sz="1700" dirty="0"/>
            <a:t>Accurate empathy</a:t>
          </a:r>
        </a:p>
      </dgm:t>
    </dgm:pt>
    <dgm:pt modelId="{16322F93-6CF8-0E4C-8DA6-5337160D5B7B}" type="parTrans" cxnId="{29072F5F-F5DB-284E-BF05-C7C23F5E20AD}">
      <dgm:prSet/>
      <dgm:spPr/>
      <dgm:t>
        <a:bodyPr/>
        <a:lstStyle/>
        <a:p>
          <a:endParaRPr lang="en-US"/>
        </a:p>
      </dgm:t>
    </dgm:pt>
    <dgm:pt modelId="{EAFD2F03-95C8-FB48-802D-0327883DEA8C}" type="sibTrans" cxnId="{29072F5F-F5DB-284E-BF05-C7C23F5E20AD}">
      <dgm:prSet/>
      <dgm:spPr/>
      <dgm:t>
        <a:bodyPr/>
        <a:lstStyle/>
        <a:p>
          <a:endParaRPr lang="en-US"/>
        </a:p>
      </dgm:t>
    </dgm:pt>
    <dgm:pt modelId="{B6607B8C-0C84-214E-AD6C-A64409BFD99B}">
      <dgm:prSet custT="1"/>
      <dgm:spPr/>
      <dgm:t>
        <a:bodyPr/>
        <a:lstStyle/>
        <a:p>
          <a:pPr rtl="0">
            <a:spcAft>
              <a:spcPts val="600"/>
            </a:spcAft>
          </a:pPr>
          <a:r>
            <a:rPr lang="en-US" sz="1700" dirty="0"/>
            <a:t>Accurate empathy</a:t>
          </a:r>
        </a:p>
      </dgm:t>
    </dgm:pt>
    <dgm:pt modelId="{2410DC41-D4D6-9940-B5B1-4DF38EAA80D4}" type="parTrans" cxnId="{3C049F96-9522-0742-9F5A-2E09DE8C6305}">
      <dgm:prSet/>
      <dgm:spPr/>
      <dgm:t>
        <a:bodyPr/>
        <a:lstStyle/>
        <a:p>
          <a:endParaRPr lang="en-US"/>
        </a:p>
      </dgm:t>
    </dgm:pt>
    <dgm:pt modelId="{8EE9A35D-732C-8B43-B22C-1545311A38FE}" type="sibTrans" cxnId="{3C049F96-9522-0742-9F5A-2E09DE8C6305}">
      <dgm:prSet/>
      <dgm:spPr/>
      <dgm:t>
        <a:bodyPr/>
        <a:lstStyle/>
        <a:p>
          <a:endParaRPr lang="en-US"/>
        </a:p>
      </dgm:t>
    </dgm:pt>
    <dgm:pt modelId="{CDB8F628-465F-C744-8D23-3ADB1B1025BE}">
      <dgm:prSet custT="1"/>
      <dgm:spPr/>
      <dgm:t>
        <a:bodyPr/>
        <a:lstStyle/>
        <a:p>
          <a:pPr rtl="0">
            <a:spcAft>
              <a:spcPts val="600"/>
            </a:spcAft>
          </a:pPr>
          <a:r>
            <a:rPr lang="en-US" sz="1700" dirty="0"/>
            <a:t>Help build knowledge, skill, self-efficacy</a:t>
          </a:r>
        </a:p>
      </dgm:t>
    </dgm:pt>
    <dgm:pt modelId="{9462EE27-4A86-1847-9418-46A54EA4B64D}" type="parTrans" cxnId="{8EA3EC6A-D6ED-D842-AC3C-4CC01738BD92}">
      <dgm:prSet/>
      <dgm:spPr/>
      <dgm:t>
        <a:bodyPr/>
        <a:lstStyle/>
        <a:p>
          <a:endParaRPr lang="en-US"/>
        </a:p>
      </dgm:t>
    </dgm:pt>
    <dgm:pt modelId="{6D728BF6-64E4-FA4E-82A5-13220121BF0A}" type="sibTrans" cxnId="{8EA3EC6A-D6ED-D842-AC3C-4CC01738BD92}">
      <dgm:prSet/>
      <dgm:spPr/>
      <dgm:t>
        <a:bodyPr/>
        <a:lstStyle/>
        <a:p>
          <a:endParaRPr lang="en-US"/>
        </a:p>
      </dgm:t>
    </dgm:pt>
    <dgm:pt modelId="{6FAE25AF-5E2D-BA49-950E-951CB43320C1}">
      <dgm:prSet custT="1"/>
      <dgm:spPr/>
      <dgm:t>
        <a:bodyPr/>
        <a:lstStyle/>
        <a:p>
          <a:pPr algn="ctr" rtl="0">
            <a:spcAft>
              <a:spcPts val="600"/>
            </a:spcAft>
          </a:pPr>
          <a:r>
            <a:rPr lang="en-US" sz="1400" i="1" u="none" dirty="0"/>
            <a:t>“Could I have your permission to make a suggestion about how your might do that?”</a:t>
          </a:r>
        </a:p>
      </dgm:t>
    </dgm:pt>
    <dgm:pt modelId="{1C53044A-E805-214D-B233-CCF75AE3502C}" type="parTrans" cxnId="{E41D3A6F-1B23-7E47-8DF1-B66795C77BB2}">
      <dgm:prSet/>
      <dgm:spPr/>
      <dgm:t>
        <a:bodyPr/>
        <a:lstStyle/>
        <a:p>
          <a:endParaRPr lang="en-US"/>
        </a:p>
      </dgm:t>
    </dgm:pt>
    <dgm:pt modelId="{9145BB35-7E95-0549-A751-4B519F643AC4}" type="sibTrans" cxnId="{E41D3A6F-1B23-7E47-8DF1-B66795C77BB2}">
      <dgm:prSet/>
      <dgm:spPr/>
      <dgm:t>
        <a:bodyPr/>
        <a:lstStyle/>
        <a:p>
          <a:endParaRPr lang="en-US"/>
        </a:p>
      </dgm:t>
    </dgm:pt>
    <dgm:pt modelId="{8B25D685-CA03-C94A-9BA2-6CC35D43BF28}">
      <dgm:prSet custT="1"/>
      <dgm:spPr/>
      <dgm:t>
        <a:bodyPr/>
        <a:lstStyle/>
        <a:p>
          <a:pPr rtl="0">
            <a:spcAft>
              <a:spcPts val="600"/>
            </a:spcAft>
          </a:pPr>
          <a:r>
            <a:rPr lang="en-US" sz="1500" dirty="0"/>
            <a:t>Engagement</a:t>
          </a:r>
        </a:p>
      </dgm:t>
    </dgm:pt>
    <dgm:pt modelId="{6836E1D1-9389-F54B-B798-BF0718B82475}" type="parTrans" cxnId="{C1A11CE3-F059-4545-AB7E-A751F16B0DF2}">
      <dgm:prSet/>
      <dgm:spPr/>
      <dgm:t>
        <a:bodyPr/>
        <a:lstStyle/>
        <a:p>
          <a:endParaRPr lang="en-US"/>
        </a:p>
      </dgm:t>
    </dgm:pt>
    <dgm:pt modelId="{724A5998-3AD6-A642-BBF4-866658F1C994}" type="sibTrans" cxnId="{C1A11CE3-F059-4545-AB7E-A751F16B0DF2}">
      <dgm:prSet/>
      <dgm:spPr/>
      <dgm:t>
        <a:bodyPr/>
        <a:lstStyle/>
        <a:p>
          <a:endParaRPr lang="en-US"/>
        </a:p>
      </dgm:t>
    </dgm:pt>
    <dgm:pt modelId="{9A1E20A3-CDA8-754B-9A38-2775D783B666}">
      <dgm:prSet custT="1"/>
      <dgm:spPr/>
      <dgm:t>
        <a:bodyPr/>
        <a:lstStyle/>
        <a:p>
          <a:pPr rtl="0">
            <a:spcAft>
              <a:spcPts val="600"/>
            </a:spcAft>
          </a:pPr>
          <a:r>
            <a:rPr lang="en-US" sz="1700" dirty="0"/>
            <a:t>Engagement</a:t>
          </a:r>
        </a:p>
      </dgm:t>
    </dgm:pt>
    <dgm:pt modelId="{0446540A-4E28-044C-A7F9-D9C9CC053CF2}" type="parTrans" cxnId="{B10B3BC7-8B71-7A4D-93C5-0C1DC781EAC0}">
      <dgm:prSet/>
      <dgm:spPr/>
      <dgm:t>
        <a:bodyPr/>
        <a:lstStyle/>
        <a:p>
          <a:endParaRPr lang="en-US"/>
        </a:p>
      </dgm:t>
    </dgm:pt>
    <dgm:pt modelId="{DA27FC9A-59DC-2A48-A11B-4451166F0AFE}" type="sibTrans" cxnId="{B10B3BC7-8B71-7A4D-93C5-0C1DC781EAC0}">
      <dgm:prSet/>
      <dgm:spPr/>
      <dgm:t>
        <a:bodyPr/>
        <a:lstStyle/>
        <a:p>
          <a:endParaRPr lang="en-US"/>
        </a:p>
      </dgm:t>
    </dgm:pt>
    <dgm:pt modelId="{859B50C9-E569-469A-85FE-BB306C7A01B5}" type="pres">
      <dgm:prSet presAssocID="{11830C63-589F-4AC2-BE2B-BAE17E550425}" presName="theList" presStyleCnt="0">
        <dgm:presLayoutVars>
          <dgm:dir/>
          <dgm:animLvl val="lvl"/>
          <dgm:resizeHandles val="exact"/>
        </dgm:presLayoutVars>
      </dgm:prSet>
      <dgm:spPr/>
    </dgm:pt>
    <dgm:pt modelId="{0F53EF4E-458B-4E69-AF41-9CF8D3CDEFE8}" type="pres">
      <dgm:prSet presAssocID="{C80FA2AB-4445-4F9D-9990-9E38C5CD6770}" presName="compNode" presStyleCnt="0"/>
      <dgm:spPr/>
    </dgm:pt>
    <dgm:pt modelId="{0EEAB8B8-A53C-4356-8F04-E86161B242A6}" type="pres">
      <dgm:prSet presAssocID="{C80FA2AB-4445-4F9D-9990-9E38C5CD6770}" presName="aNode" presStyleLbl="bgShp" presStyleIdx="0" presStyleCnt="5"/>
      <dgm:spPr/>
    </dgm:pt>
    <dgm:pt modelId="{1FF4AB27-DC56-43FE-B97C-B8337D1DE67D}" type="pres">
      <dgm:prSet presAssocID="{C80FA2AB-4445-4F9D-9990-9E38C5CD6770}" presName="textNode" presStyleLbl="bgShp" presStyleIdx="0" presStyleCnt="5"/>
      <dgm:spPr/>
    </dgm:pt>
    <dgm:pt modelId="{891B84F4-2804-4FFB-9C18-1864D7228ADB}" type="pres">
      <dgm:prSet presAssocID="{C80FA2AB-4445-4F9D-9990-9E38C5CD6770}" presName="compChildNode" presStyleCnt="0"/>
      <dgm:spPr/>
    </dgm:pt>
    <dgm:pt modelId="{8DD7A61F-7E0E-4DE2-9883-D57843CD9D73}" type="pres">
      <dgm:prSet presAssocID="{C80FA2AB-4445-4F9D-9990-9E38C5CD6770}" presName="theInnerList" presStyleCnt="0"/>
      <dgm:spPr/>
    </dgm:pt>
    <dgm:pt modelId="{166A62AE-C678-49CF-A8B6-72E3777CEF10}" type="pres">
      <dgm:prSet presAssocID="{F6F4E0DB-02B3-4558-87EA-1FC3AD8ADFE0}" presName="childNode" presStyleLbl="node1" presStyleIdx="0" presStyleCnt="10" custScaleX="119922" custScaleY="152813" custLinFactNeighborY="-48653">
        <dgm:presLayoutVars>
          <dgm:bulletEnabled val="1"/>
        </dgm:presLayoutVars>
      </dgm:prSet>
      <dgm:spPr/>
    </dgm:pt>
    <dgm:pt modelId="{295A9B9F-4348-42B9-A477-3173E5EAE3D6}" type="pres">
      <dgm:prSet presAssocID="{F6F4E0DB-02B3-4558-87EA-1FC3AD8ADFE0}" presName="aSpace2" presStyleCnt="0"/>
      <dgm:spPr/>
    </dgm:pt>
    <dgm:pt modelId="{E4208605-0E46-48AD-BBBF-9EE1FE983842}" type="pres">
      <dgm:prSet presAssocID="{65F020CD-1559-4562-B0A3-D7EA761C3BEB}" presName="childNode" presStyleLbl="node1" presStyleIdx="1" presStyleCnt="10" custScaleX="121070" custScaleY="121828" custLinFactNeighborX="-6715" custLinFactNeighborY="-54096">
        <dgm:presLayoutVars>
          <dgm:bulletEnabled val="1"/>
        </dgm:presLayoutVars>
      </dgm:prSet>
      <dgm:spPr/>
    </dgm:pt>
    <dgm:pt modelId="{83768B9F-1ACE-4EAC-993F-8DD558A754B6}" type="pres">
      <dgm:prSet presAssocID="{C80FA2AB-4445-4F9D-9990-9E38C5CD6770}" presName="aSpace" presStyleCnt="0"/>
      <dgm:spPr/>
    </dgm:pt>
    <dgm:pt modelId="{5907D5DE-B9F6-4926-9F2B-9D5ED19C3F08}" type="pres">
      <dgm:prSet presAssocID="{605AA0F1-E9C5-417E-8901-4753BEC4FC1D}" presName="compNode" presStyleCnt="0"/>
      <dgm:spPr/>
    </dgm:pt>
    <dgm:pt modelId="{4E71C936-49C0-4620-B2FE-B97638E99F23}" type="pres">
      <dgm:prSet presAssocID="{605AA0F1-E9C5-417E-8901-4753BEC4FC1D}" presName="aNode" presStyleLbl="bgShp" presStyleIdx="1" presStyleCnt="5"/>
      <dgm:spPr/>
    </dgm:pt>
    <dgm:pt modelId="{664755BF-6326-461C-AF90-4DEA4D8B1428}" type="pres">
      <dgm:prSet presAssocID="{605AA0F1-E9C5-417E-8901-4753BEC4FC1D}" presName="textNode" presStyleLbl="bgShp" presStyleIdx="1" presStyleCnt="5"/>
      <dgm:spPr/>
    </dgm:pt>
    <dgm:pt modelId="{1248CF30-A347-487C-9477-0E695FDB8998}" type="pres">
      <dgm:prSet presAssocID="{605AA0F1-E9C5-417E-8901-4753BEC4FC1D}" presName="compChildNode" presStyleCnt="0"/>
      <dgm:spPr/>
    </dgm:pt>
    <dgm:pt modelId="{041FFD53-913F-4537-B18F-23F8F60B3275}" type="pres">
      <dgm:prSet presAssocID="{605AA0F1-E9C5-417E-8901-4753BEC4FC1D}" presName="theInnerList" presStyleCnt="0"/>
      <dgm:spPr/>
    </dgm:pt>
    <dgm:pt modelId="{5EEB63C2-D61E-40EA-A9AD-5F1E159432DE}" type="pres">
      <dgm:prSet presAssocID="{66363D5E-4AA8-4819-B52B-CF292BE1CD9B}" presName="childNode" presStyleLbl="node1" presStyleIdx="2" presStyleCnt="10" custScaleX="121370" custScaleY="152813" custLinFactNeighborY="-48653">
        <dgm:presLayoutVars>
          <dgm:bulletEnabled val="1"/>
        </dgm:presLayoutVars>
      </dgm:prSet>
      <dgm:spPr/>
    </dgm:pt>
    <dgm:pt modelId="{DEC62AEE-A607-4977-9036-59D999A198FE}" type="pres">
      <dgm:prSet presAssocID="{66363D5E-4AA8-4819-B52B-CF292BE1CD9B}" presName="aSpace2" presStyleCnt="0"/>
      <dgm:spPr/>
    </dgm:pt>
    <dgm:pt modelId="{D042CC77-AC20-4A55-B27C-643E7595B779}" type="pres">
      <dgm:prSet presAssocID="{E6F467EA-C31A-4082-B47A-2ABCFFA290A6}" presName="childNode" presStyleLbl="node1" presStyleIdx="3" presStyleCnt="10" custScaleX="124265" custScaleY="121828" custLinFactNeighborY="-44540">
        <dgm:presLayoutVars>
          <dgm:bulletEnabled val="1"/>
        </dgm:presLayoutVars>
      </dgm:prSet>
      <dgm:spPr/>
    </dgm:pt>
    <dgm:pt modelId="{DD2F8C86-1DDF-4EC4-8398-04E0971E42B4}" type="pres">
      <dgm:prSet presAssocID="{605AA0F1-E9C5-417E-8901-4753BEC4FC1D}" presName="aSpace" presStyleCnt="0"/>
      <dgm:spPr/>
    </dgm:pt>
    <dgm:pt modelId="{B0B06780-CC57-4CFF-BCAE-A42C19627772}" type="pres">
      <dgm:prSet presAssocID="{045E7D25-E86C-4B98-92C4-FDF3A66FDD4F}" presName="compNode" presStyleCnt="0"/>
      <dgm:spPr/>
    </dgm:pt>
    <dgm:pt modelId="{B8782E9D-723A-46E0-8716-5BAE75C67BE1}" type="pres">
      <dgm:prSet presAssocID="{045E7D25-E86C-4B98-92C4-FDF3A66FDD4F}" presName="aNode" presStyleLbl="bgShp" presStyleIdx="2" presStyleCnt="5"/>
      <dgm:spPr/>
    </dgm:pt>
    <dgm:pt modelId="{C11B7D1A-607E-475A-97E6-6040DB7F636E}" type="pres">
      <dgm:prSet presAssocID="{045E7D25-E86C-4B98-92C4-FDF3A66FDD4F}" presName="textNode" presStyleLbl="bgShp" presStyleIdx="2" presStyleCnt="5"/>
      <dgm:spPr/>
    </dgm:pt>
    <dgm:pt modelId="{CEDF0E68-6D27-48E1-BF23-E8CE30B609F0}" type="pres">
      <dgm:prSet presAssocID="{045E7D25-E86C-4B98-92C4-FDF3A66FDD4F}" presName="compChildNode" presStyleCnt="0"/>
      <dgm:spPr/>
    </dgm:pt>
    <dgm:pt modelId="{49BC0E9D-799D-47E6-9EF7-07509E206544}" type="pres">
      <dgm:prSet presAssocID="{045E7D25-E86C-4B98-92C4-FDF3A66FDD4F}" presName="theInnerList" presStyleCnt="0"/>
      <dgm:spPr/>
    </dgm:pt>
    <dgm:pt modelId="{95A5E972-9385-456B-8CD4-1E1EF8341616}" type="pres">
      <dgm:prSet presAssocID="{A7ED5401-7711-4BD5-B3EF-D5260BE6A17E}" presName="childNode" presStyleLbl="node1" presStyleIdx="4" presStyleCnt="10" custScaleX="122817" custScaleY="152813" custLinFactNeighborY="-48653">
        <dgm:presLayoutVars>
          <dgm:bulletEnabled val="1"/>
        </dgm:presLayoutVars>
      </dgm:prSet>
      <dgm:spPr/>
    </dgm:pt>
    <dgm:pt modelId="{81648A36-7C7E-4001-AC09-3473D414316B}" type="pres">
      <dgm:prSet presAssocID="{A7ED5401-7711-4BD5-B3EF-D5260BE6A17E}" presName="aSpace2" presStyleCnt="0"/>
      <dgm:spPr/>
    </dgm:pt>
    <dgm:pt modelId="{F996546D-5527-4A9F-9DF4-459CF9BC0E02}" type="pres">
      <dgm:prSet presAssocID="{B634D397-4176-49CD-999E-0BE7CB620222}" presName="childNode" presStyleLbl="node1" presStyleIdx="5" presStyleCnt="10" custScaleX="110535" custScaleY="121828" custLinFactNeighborY="-44540">
        <dgm:presLayoutVars>
          <dgm:bulletEnabled val="1"/>
        </dgm:presLayoutVars>
      </dgm:prSet>
      <dgm:spPr/>
    </dgm:pt>
    <dgm:pt modelId="{7FCA6922-9F5B-435A-9209-5F45795C3A02}" type="pres">
      <dgm:prSet presAssocID="{045E7D25-E86C-4B98-92C4-FDF3A66FDD4F}" presName="aSpace" presStyleCnt="0"/>
      <dgm:spPr/>
    </dgm:pt>
    <dgm:pt modelId="{F7158846-7CBA-41D4-84C7-986091AB6EC8}" type="pres">
      <dgm:prSet presAssocID="{07B8F17F-38A6-4F24-B5AA-C21C21C58282}" presName="compNode" presStyleCnt="0"/>
      <dgm:spPr/>
    </dgm:pt>
    <dgm:pt modelId="{EC7F6709-4F12-4797-BBFA-C105EF8FF381}" type="pres">
      <dgm:prSet presAssocID="{07B8F17F-38A6-4F24-B5AA-C21C21C58282}" presName="aNode" presStyleLbl="bgShp" presStyleIdx="3" presStyleCnt="5" custScaleX="111549"/>
      <dgm:spPr/>
    </dgm:pt>
    <dgm:pt modelId="{DAA4B16A-9A09-463C-AC72-0214EF4DE3A8}" type="pres">
      <dgm:prSet presAssocID="{07B8F17F-38A6-4F24-B5AA-C21C21C58282}" presName="textNode" presStyleLbl="bgShp" presStyleIdx="3" presStyleCnt="5"/>
      <dgm:spPr/>
    </dgm:pt>
    <dgm:pt modelId="{374F3BDD-7FB7-456E-8834-47F880B48E46}" type="pres">
      <dgm:prSet presAssocID="{07B8F17F-38A6-4F24-B5AA-C21C21C58282}" presName="compChildNode" presStyleCnt="0"/>
      <dgm:spPr/>
    </dgm:pt>
    <dgm:pt modelId="{FEE0D121-861C-4FAD-A2B4-96828F4357E4}" type="pres">
      <dgm:prSet presAssocID="{07B8F17F-38A6-4F24-B5AA-C21C21C58282}" presName="theInnerList" presStyleCnt="0"/>
      <dgm:spPr/>
    </dgm:pt>
    <dgm:pt modelId="{9AFEE845-8DC0-4881-9253-08CC6648183D}" type="pres">
      <dgm:prSet presAssocID="{1022061C-21FC-4293-AAD6-F31C1FAE9F89}" presName="childNode" presStyleLbl="node1" presStyleIdx="6" presStyleCnt="10" custScaleX="111983" custScaleY="152813" custLinFactNeighborY="-48653">
        <dgm:presLayoutVars>
          <dgm:bulletEnabled val="1"/>
        </dgm:presLayoutVars>
      </dgm:prSet>
      <dgm:spPr/>
    </dgm:pt>
    <dgm:pt modelId="{D6A26FA2-E38B-4DFB-8E71-2F65D7247B86}" type="pres">
      <dgm:prSet presAssocID="{1022061C-21FC-4293-AAD6-F31C1FAE9F89}" presName="aSpace2" presStyleCnt="0"/>
      <dgm:spPr/>
    </dgm:pt>
    <dgm:pt modelId="{F0056AAD-49B6-4207-8B13-2F6C2AFD9912}" type="pres">
      <dgm:prSet presAssocID="{5E4E48FA-D856-4B5C-BD9F-C8DF6FB899EA}" presName="childNode" presStyleLbl="node1" presStyleIdx="7" presStyleCnt="10" custScaleX="121369" custScaleY="121828" custLinFactNeighborY="-44540">
        <dgm:presLayoutVars>
          <dgm:bulletEnabled val="1"/>
        </dgm:presLayoutVars>
      </dgm:prSet>
      <dgm:spPr/>
    </dgm:pt>
    <dgm:pt modelId="{700B0941-9082-48C7-B423-C50D2512B5BA}" type="pres">
      <dgm:prSet presAssocID="{07B8F17F-38A6-4F24-B5AA-C21C21C58282}" presName="aSpace" presStyleCnt="0"/>
      <dgm:spPr/>
    </dgm:pt>
    <dgm:pt modelId="{47E15B1D-ACED-4D2C-9B02-41AFC7F8B48B}" type="pres">
      <dgm:prSet presAssocID="{2281449B-976F-4AAA-A5D7-DD26153D12B9}" presName="compNode" presStyleCnt="0"/>
      <dgm:spPr/>
    </dgm:pt>
    <dgm:pt modelId="{392200CD-4887-48AF-9909-712213757FC1}" type="pres">
      <dgm:prSet presAssocID="{2281449B-976F-4AAA-A5D7-DD26153D12B9}" presName="aNode" presStyleLbl="bgShp" presStyleIdx="4" presStyleCnt="5"/>
      <dgm:spPr/>
    </dgm:pt>
    <dgm:pt modelId="{5D6AF3EF-F59A-4B33-A674-394872887911}" type="pres">
      <dgm:prSet presAssocID="{2281449B-976F-4AAA-A5D7-DD26153D12B9}" presName="textNode" presStyleLbl="bgShp" presStyleIdx="4" presStyleCnt="5"/>
      <dgm:spPr/>
    </dgm:pt>
    <dgm:pt modelId="{B8D49847-155C-4FE4-B974-7372C258AEEF}" type="pres">
      <dgm:prSet presAssocID="{2281449B-976F-4AAA-A5D7-DD26153D12B9}" presName="compChildNode" presStyleCnt="0"/>
      <dgm:spPr/>
    </dgm:pt>
    <dgm:pt modelId="{6A293A24-D82D-4C72-9C13-014571DFD0A0}" type="pres">
      <dgm:prSet presAssocID="{2281449B-976F-4AAA-A5D7-DD26153D12B9}" presName="theInnerList" presStyleCnt="0"/>
      <dgm:spPr/>
    </dgm:pt>
    <dgm:pt modelId="{FF69CF98-9A44-4B02-AFC4-74C7D80AA4FD}" type="pres">
      <dgm:prSet presAssocID="{8D733D45-CF56-4B95-888B-9886617B2303}" presName="childNode" presStyleLbl="node1" presStyleIdx="8" presStyleCnt="10" custScaleX="119342" custScaleY="152813" custLinFactNeighborY="-48653">
        <dgm:presLayoutVars>
          <dgm:bulletEnabled val="1"/>
        </dgm:presLayoutVars>
      </dgm:prSet>
      <dgm:spPr/>
    </dgm:pt>
    <dgm:pt modelId="{E8182803-5FD8-704A-842A-4E6FD274976E}" type="pres">
      <dgm:prSet presAssocID="{8D733D45-CF56-4B95-888B-9886617B2303}" presName="aSpace2" presStyleCnt="0"/>
      <dgm:spPr/>
    </dgm:pt>
    <dgm:pt modelId="{CEDF15E5-72A0-9443-B913-079F54752765}" type="pres">
      <dgm:prSet presAssocID="{6FAE25AF-5E2D-BA49-950E-951CB43320C1}" presName="childNode" presStyleLbl="node1" presStyleIdx="9" presStyleCnt="10" custScaleX="119342" custScaleY="121828" custLinFactNeighborY="-44540">
        <dgm:presLayoutVars>
          <dgm:bulletEnabled val="1"/>
        </dgm:presLayoutVars>
      </dgm:prSet>
      <dgm:spPr/>
    </dgm:pt>
  </dgm:ptLst>
  <dgm:cxnLst>
    <dgm:cxn modelId="{418D4B01-2B46-1043-AFEE-35602BD9E306}" srcId="{66363D5E-4AA8-4819-B52B-CF292BE1CD9B}" destId="{E2C4E6B5-521C-734C-9BE4-CBBE12DA4953}" srcOrd="0" destOrd="0" parTransId="{0C1977AA-EE66-C848-AE2F-6BCE501EFD38}" sibTransId="{52C08A87-AEC5-FB4F-A99D-578E4910EF28}"/>
    <dgm:cxn modelId="{CD1B8901-E193-4C14-8A2F-1120478546DD}" type="presOf" srcId="{647279A4-0888-C64F-B645-B68A6A40EC7A}" destId="{166A62AE-C678-49CF-A8B6-72E3777CEF10}" srcOrd="0" destOrd="1" presId="urn:microsoft.com/office/officeart/2005/8/layout/lProcess2"/>
    <dgm:cxn modelId="{5DC09F04-B891-4AEB-A8A1-842D4FCEA95D}" type="presOf" srcId="{2281449B-976F-4AAA-A5D7-DD26153D12B9}" destId="{5D6AF3EF-F59A-4B33-A674-394872887911}" srcOrd="1" destOrd="0" presId="urn:microsoft.com/office/officeart/2005/8/layout/lProcess2"/>
    <dgm:cxn modelId="{FB5D690D-F3F4-4ADB-935C-3ECBCB1EEA62}" srcId="{11830C63-589F-4AC2-BE2B-BAE17E550425}" destId="{605AA0F1-E9C5-417E-8901-4753BEC4FC1D}" srcOrd="1" destOrd="0" parTransId="{D8ACDF4D-FFAA-441A-91CE-EB2DACBAEC93}" sibTransId="{4F9D148D-F909-43B5-B8EA-887E9AAB43F8}"/>
    <dgm:cxn modelId="{766D6D0D-3262-4867-BBBC-08EFF7B1A7EC}" srcId="{605AA0F1-E9C5-417E-8901-4753BEC4FC1D}" destId="{E6F467EA-C31A-4082-B47A-2ABCFFA290A6}" srcOrd="1" destOrd="0" parTransId="{D7F79F8F-5FAA-45AF-97E9-6D8744F3A117}" sibTransId="{F3A6A48F-BACF-4B32-885C-1511C45ADDBD}"/>
    <dgm:cxn modelId="{D7BA9F11-59E2-4F7A-9564-B7C69A877873}" srcId="{11830C63-589F-4AC2-BE2B-BAE17E550425}" destId="{07B8F17F-38A6-4F24-B5AA-C21C21C58282}" srcOrd="3" destOrd="0" parTransId="{B04E1957-51BC-4A14-A185-5854107E9FA1}" sibTransId="{C3DD700D-D21F-4412-9201-D622A3DA6BF6}"/>
    <dgm:cxn modelId="{1A6C2924-5556-4BDD-941A-DA7834820FDE}" type="presOf" srcId="{F6F4E0DB-02B3-4558-87EA-1FC3AD8ADFE0}" destId="{166A62AE-C678-49CF-A8B6-72E3777CEF10}" srcOrd="0" destOrd="0" presId="urn:microsoft.com/office/officeart/2005/8/layout/lProcess2"/>
    <dgm:cxn modelId="{60C67128-DD22-42DE-8776-CB1E47C846D0}" type="presOf" srcId="{2281449B-976F-4AAA-A5D7-DD26153D12B9}" destId="{392200CD-4887-48AF-9909-712213757FC1}" srcOrd="0" destOrd="0" presId="urn:microsoft.com/office/officeart/2005/8/layout/lProcess2"/>
    <dgm:cxn modelId="{3827F429-8781-4A8D-A0B1-3DE99DCB0297}" type="presOf" srcId="{6FAE25AF-5E2D-BA49-950E-951CB43320C1}" destId="{CEDF15E5-72A0-9443-B913-079F54752765}" srcOrd="0" destOrd="0" presId="urn:microsoft.com/office/officeart/2005/8/layout/lProcess2"/>
    <dgm:cxn modelId="{3C62C12D-E975-FA40-8240-FB858BBB727A}" srcId="{F6F4E0DB-02B3-4558-87EA-1FC3AD8ADFE0}" destId="{647279A4-0888-C64F-B645-B68A6A40EC7A}" srcOrd="0" destOrd="0" parTransId="{D2D02FFE-2AC1-8648-B30F-7E043F6646FD}" sibTransId="{CBE2A1C8-CEBC-B548-B6B3-A6E1B6AFDA38}"/>
    <dgm:cxn modelId="{E381852F-DDB9-4540-8DC7-28CBDEC3C8CA}" type="presOf" srcId="{605AA0F1-E9C5-417E-8901-4753BEC4FC1D}" destId="{664755BF-6326-461C-AF90-4DEA4D8B1428}" srcOrd="1" destOrd="0" presId="urn:microsoft.com/office/officeart/2005/8/layout/lProcess2"/>
    <dgm:cxn modelId="{18B7473B-6299-40A9-B9B0-78EBB9EDFB9E}" srcId="{11830C63-589F-4AC2-BE2B-BAE17E550425}" destId="{045E7D25-E86C-4B98-92C4-FDF3A66FDD4F}" srcOrd="2" destOrd="0" parTransId="{6775FCF9-9E56-41A8-B2CD-BB091C2A8101}" sibTransId="{1972F4C4-A608-47BF-BA2E-C0D9DE7846C7}"/>
    <dgm:cxn modelId="{8C4D413D-7D97-449F-90A2-69DF334E8395}" type="presOf" srcId="{C80FA2AB-4445-4F9D-9990-9E38C5CD6770}" destId="{1FF4AB27-DC56-43FE-B97C-B8337D1DE67D}" srcOrd="1" destOrd="0" presId="urn:microsoft.com/office/officeart/2005/8/layout/lProcess2"/>
    <dgm:cxn modelId="{9965A83F-28FE-439E-883E-0748E3935A61}" type="presOf" srcId="{E6F467EA-C31A-4082-B47A-2ABCFFA290A6}" destId="{D042CC77-AC20-4A55-B27C-643E7595B779}" srcOrd="0" destOrd="0" presId="urn:microsoft.com/office/officeart/2005/8/layout/lProcess2"/>
    <dgm:cxn modelId="{29072F5F-F5DB-284E-BF05-C7C23F5E20AD}" srcId="{A7ED5401-7711-4BD5-B3EF-D5260BE6A17E}" destId="{7EA96106-2733-304A-B9DD-50643EC911AA}" srcOrd="0" destOrd="0" parTransId="{16322F93-6CF8-0E4C-8DA6-5337160D5B7B}" sibTransId="{EAFD2F03-95C8-FB48-802D-0327883DEA8C}"/>
    <dgm:cxn modelId="{ADFEBD64-8F2B-480B-8372-88EFBC327DF5}" srcId="{11830C63-589F-4AC2-BE2B-BAE17E550425}" destId="{2281449B-976F-4AAA-A5D7-DD26153D12B9}" srcOrd="4" destOrd="0" parTransId="{C56E4A92-6462-47F1-A42D-F9DBB25133BB}" sibTransId="{1205B789-1AB9-453E-8DD6-E1BE56AF3FC2}"/>
    <dgm:cxn modelId="{873D8166-4942-4155-8E72-CFC54BA1EE87}" srcId="{605AA0F1-E9C5-417E-8901-4753BEC4FC1D}" destId="{66363D5E-4AA8-4819-B52B-CF292BE1CD9B}" srcOrd="0" destOrd="0" parTransId="{4A5AD3B1-8778-48C0-8143-85D49A60321D}" sibTransId="{6873BD50-BD86-4CF3-AC2C-9E6E7DF6E878}"/>
    <dgm:cxn modelId="{F3514D48-806C-4E36-8903-079941A18D32}" type="presOf" srcId="{B634D397-4176-49CD-999E-0BE7CB620222}" destId="{F996546D-5527-4A9F-9DF4-459CF9BC0E02}" srcOrd="0" destOrd="0" presId="urn:microsoft.com/office/officeart/2005/8/layout/lProcess2"/>
    <dgm:cxn modelId="{8EA3EC6A-D6ED-D842-AC3C-4CC01738BD92}" srcId="{8D733D45-CF56-4B95-888B-9886617B2303}" destId="{CDB8F628-465F-C744-8D23-3ADB1B1025BE}" srcOrd="0" destOrd="0" parTransId="{9462EE27-4A86-1847-9418-46A54EA4B64D}" sibTransId="{6D728BF6-64E4-FA4E-82A5-13220121BF0A}"/>
    <dgm:cxn modelId="{E41D3A6F-1B23-7E47-8DF1-B66795C77BB2}" srcId="{2281449B-976F-4AAA-A5D7-DD26153D12B9}" destId="{6FAE25AF-5E2D-BA49-950E-951CB43320C1}" srcOrd="1" destOrd="0" parTransId="{1C53044A-E805-214D-B233-CCF75AE3502C}" sibTransId="{9145BB35-7E95-0549-A751-4B519F643AC4}"/>
    <dgm:cxn modelId="{669FA159-5B01-4A36-AA1A-A18DE7B34093}" srcId="{C80FA2AB-4445-4F9D-9990-9E38C5CD6770}" destId="{F6F4E0DB-02B3-4558-87EA-1FC3AD8ADFE0}" srcOrd="0" destOrd="0" parTransId="{6422A318-4F2F-44AC-99B2-EE5A1C24C1A3}" sibTransId="{914B9391-9E37-4CA4-802B-B190078AE66E}"/>
    <dgm:cxn modelId="{27A5F259-2F9A-426F-8449-A370109CA7B3}" type="presOf" srcId="{045E7D25-E86C-4B98-92C4-FDF3A66FDD4F}" destId="{B8782E9D-723A-46E0-8716-5BAE75C67BE1}" srcOrd="0" destOrd="0" presId="urn:microsoft.com/office/officeart/2005/8/layout/lProcess2"/>
    <dgm:cxn modelId="{7B66F57A-69B1-4768-A64E-0AA7C703395D}" type="presOf" srcId="{E2C4E6B5-521C-734C-9BE4-CBBE12DA4953}" destId="{5EEB63C2-D61E-40EA-A9AD-5F1E159432DE}" srcOrd="0" destOrd="1" presId="urn:microsoft.com/office/officeart/2005/8/layout/lProcess2"/>
    <dgm:cxn modelId="{B041B987-75B2-483F-9249-D08B00567BC8}" type="presOf" srcId="{605AA0F1-E9C5-417E-8901-4753BEC4FC1D}" destId="{4E71C936-49C0-4620-B2FE-B97638E99F23}" srcOrd="0" destOrd="0" presId="urn:microsoft.com/office/officeart/2005/8/layout/lProcess2"/>
    <dgm:cxn modelId="{BFC82F95-5A95-4B3E-B63E-2F1C70ED1F72}" type="presOf" srcId="{B6607B8C-0C84-214E-AD6C-A64409BFD99B}" destId="{9AFEE845-8DC0-4881-9253-08CC6648183D}" srcOrd="0" destOrd="1" presId="urn:microsoft.com/office/officeart/2005/8/layout/lProcess2"/>
    <dgm:cxn modelId="{3C049F96-9522-0742-9F5A-2E09DE8C6305}" srcId="{1022061C-21FC-4293-AAD6-F31C1FAE9F89}" destId="{B6607B8C-0C84-214E-AD6C-A64409BFD99B}" srcOrd="0" destOrd="0" parTransId="{2410DC41-D4D6-9940-B5B1-4DF38EAA80D4}" sibTransId="{8EE9A35D-732C-8B43-B22C-1545311A38FE}"/>
    <dgm:cxn modelId="{6AC55F9A-8183-4AED-B780-1896C8D92FCE}" type="presOf" srcId="{7EA96106-2733-304A-B9DD-50643EC911AA}" destId="{95A5E972-9385-456B-8CD4-1E1EF8341616}" srcOrd="0" destOrd="1" presId="urn:microsoft.com/office/officeart/2005/8/layout/lProcess2"/>
    <dgm:cxn modelId="{355B779F-279D-49C6-8B4E-F641E462475D}" type="presOf" srcId="{11830C63-589F-4AC2-BE2B-BAE17E550425}" destId="{859B50C9-E569-469A-85FE-BB306C7A01B5}" srcOrd="0" destOrd="0" presId="urn:microsoft.com/office/officeart/2005/8/layout/lProcess2"/>
    <dgm:cxn modelId="{AF5E18A4-D66F-463F-A550-A5AEB8267B6C}" type="presOf" srcId="{C80FA2AB-4445-4F9D-9990-9E38C5CD6770}" destId="{0EEAB8B8-A53C-4356-8F04-E86161B242A6}" srcOrd="0" destOrd="0" presId="urn:microsoft.com/office/officeart/2005/8/layout/lProcess2"/>
    <dgm:cxn modelId="{EF10E0B2-8976-4923-B490-913C7BBBAE52}" srcId="{07B8F17F-38A6-4F24-B5AA-C21C21C58282}" destId="{5E4E48FA-D856-4B5C-BD9F-C8DF6FB899EA}" srcOrd="1" destOrd="0" parTransId="{3695139C-F2E2-4755-9270-26308C158B66}" sibTransId="{05143EBB-9F48-46F2-AA0E-898B2555953B}"/>
    <dgm:cxn modelId="{BA03E9B2-A67A-442F-825B-6A3DD4F2608E}" srcId="{C80FA2AB-4445-4F9D-9990-9E38C5CD6770}" destId="{65F020CD-1559-4562-B0A3-D7EA761C3BEB}" srcOrd="1" destOrd="0" parTransId="{F7F6310A-0E70-4F67-9F0A-57F3D312DCC2}" sibTransId="{42841433-BE42-4829-875A-C67C44659C59}"/>
    <dgm:cxn modelId="{7B9582B3-DB7C-492E-B13D-BC470F0C9263}" type="presOf" srcId="{65F020CD-1559-4562-B0A3-D7EA761C3BEB}" destId="{E4208605-0E46-48AD-BBBF-9EE1FE983842}" srcOrd="0" destOrd="0" presId="urn:microsoft.com/office/officeart/2005/8/layout/lProcess2"/>
    <dgm:cxn modelId="{61012FB8-C01D-4E3F-AEE9-400577777E34}" type="presOf" srcId="{A7ED5401-7711-4BD5-B3EF-D5260BE6A17E}" destId="{95A5E972-9385-456B-8CD4-1E1EF8341616}" srcOrd="0" destOrd="0" presId="urn:microsoft.com/office/officeart/2005/8/layout/lProcess2"/>
    <dgm:cxn modelId="{26921DBD-3C05-440D-B190-51DBCED0B068}" type="presOf" srcId="{66363D5E-4AA8-4819-B52B-CF292BE1CD9B}" destId="{5EEB63C2-D61E-40EA-A9AD-5F1E159432DE}" srcOrd="0" destOrd="0" presId="urn:microsoft.com/office/officeart/2005/8/layout/lProcess2"/>
    <dgm:cxn modelId="{22B53DBD-4CD3-4D67-B468-A95331090412}" type="presOf" srcId="{9A1E20A3-CDA8-754B-9A38-2775D783B666}" destId="{95A5E972-9385-456B-8CD4-1E1EF8341616}" srcOrd="0" destOrd="2" presId="urn:microsoft.com/office/officeart/2005/8/layout/lProcess2"/>
    <dgm:cxn modelId="{032EEFC5-9B0D-47FF-9D9C-A4B9A87563C8}" type="presOf" srcId="{CDB8F628-465F-C744-8D23-3ADB1B1025BE}" destId="{FF69CF98-9A44-4B02-AFC4-74C7D80AA4FD}" srcOrd="0" destOrd="1" presId="urn:microsoft.com/office/officeart/2005/8/layout/lProcess2"/>
    <dgm:cxn modelId="{B10B3BC7-8B71-7A4D-93C5-0C1DC781EAC0}" srcId="{A7ED5401-7711-4BD5-B3EF-D5260BE6A17E}" destId="{9A1E20A3-CDA8-754B-9A38-2775D783B666}" srcOrd="1" destOrd="0" parTransId="{0446540A-4E28-044C-A7F9-D9C9CC053CF2}" sibTransId="{DA27FC9A-59DC-2A48-A11B-4451166F0AFE}"/>
    <dgm:cxn modelId="{EED03AC8-70A8-445C-9607-8BBD0AEFFF8E}" type="presOf" srcId="{5E4E48FA-D856-4B5C-BD9F-C8DF6FB899EA}" destId="{F0056AAD-49B6-4207-8B13-2F6C2AFD9912}" srcOrd="0" destOrd="0" presId="urn:microsoft.com/office/officeart/2005/8/layout/lProcess2"/>
    <dgm:cxn modelId="{5F6960CE-765A-4E9C-A895-FFD36C13B7A3}" srcId="{07B8F17F-38A6-4F24-B5AA-C21C21C58282}" destId="{1022061C-21FC-4293-AAD6-F31C1FAE9F89}" srcOrd="0" destOrd="0" parTransId="{A8F8F772-ED5C-465A-841F-91212140BB22}" sibTransId="{1D6433E1-5BD6-4E81-AC88-6BACEEAA997B}"/>
    <dgm:cxn modelId="{444B6CDB-6651-4869-B515-DBA2C86D3A50}" srcId="{045E7D25-E86C-4B98-92C4-FDF3A66FDD4F}" destId="{B634D397-4176-49CD-999E-0BE7CB620222}" srcOrd="1" destOrd="0" parTransId="{48091EFF-B855-435C-A6E6-D72CA374B9B3}" sibTransId="{498E8D1A-F80F-41A6-B71F-B9287DCDE2A1}"/>
    <dgm:cxn modelId="{8D514CDD-B593-4B8A-BA36-9E424E6A25EB}" type="presOf" srcId="{8D733D45-CF56-4B95-888B-9886617B2303}" destId="{FF69CF98-9A44-4B02-AFC4-74C7D80AA4FD}" srcOrd="0" destOrd="0" presId="urn:microsoft.com/office/officeart/2005/8/layout/lProcess2"/>
    <dgm:cxn modelId="{600A20DE-19A4-4D1E-ABDF-936194145EE2}" type="presOf" srcId="{07B8F17F-38A6-4F24-B5AA-C21C21C58282}" destId="{EC7F6709-4F12-4797-BBFA-C105EF8FF381}" srcOrd="0" destOrd="0" presId="urn:microsoft.com/office/officeart/2005/8/layout/lProcess2"/>
    <dgm:cxn modelId="{C1A11CE3-F059-4545-AB7E-A751F16B0DF2}" srcId="{1022061C-21FC-4293-AAD6-F31C1FAE9F89}" destId="{8B25D685-CA03-C94A-9BA2-6CC35D43BF28}" srcOrd="1" destOrd="0" parTransId="{6836E1D1-9389-F54B-B798-BF0718B82475}" sibTransId="{724A5998-3AD6-A642-BBF4-866658F1C994}"/>
    <dgm:cxn modelId="{B0C86AE3-F019-4612-B0A1-3E707DC8542E}" type="presOf" srcId="{1022061C-21FC-4293-AAD6-F31C1FAE9F89}" destId="{9AFEE845-8DC0-4881-9253-08CC6648183D}" srcOrd="0" destOrd="0" presId="urn:microsoft.com/office/officeart/2005/8/layout/lProcess2"/>
    <dgm:cxn modelId="{2529E7F0-AC29-445E-BCB0-AB17484C3C66}" srcId="{045E7D25-E86C-4B98-92C4-FDF3A66FDD4F}" destId="{A7ED5401-7711-4BD5-B3EF-D5260BE6A17E}" srcOrd="0" destOrd="0" parTransId="{9FEE6B9A-B6D9-4148-8F8C-25540ED190FF}" sibTransId="{9FCB050C-9FD1-4AB7-B3F0-3502354A4208}"/>
    <dgm:cxn modelId="{4D46C2F1-9757-4F31-9575-08670BC849DE}" srcId="{2281449B-976F-4AAA-A5D7-DD26153D12B9}" destId="{8D733D45-CF56-4B95-888B-9886617B2303}" srcOrd="0" destOrd="0" parTransId="{F1DBED56-5D39-43A2-9359-362A954ED0F3}" sibTransId="{932967F2-B8F7-4437-8011-3D0ED6EDD9FD}"/>
    <dgm:cxn modelId="{6F053FF6-2080-4A5B-B540-94F994A56043}" srcId="{11830C63-589F-4AC2-BE2B-BAE17E550425}" destId="{C80FA2AB-4445-4F9D-9990-9E38C5CD6770}" srcOrd="0" destOrd="0" parTransId="{67FCF512-9C97-45F9-9070-4487128E85B9}" sibTransId="{BA69F8EF-F8A0-4956-BD88-73C1A2437409}"/>
    <dgm:cxn modelId="{E6FDDBF6-FEF3-4D80-B0E5-83C4B67A19D7}" type="presOf" srcId="{07B8F17F-38A6-4F24-B5AA-C21C21C58282}" destId="{DAA4B16A-9A09-463C-AC72-0214EF4DE3A8}" srcOrd="1" destOrd="0" presId="urn:microsoft.com/office/officeart/2005/8/layout/lProcess2"/>
    <dgm:cxn modelId="{810CE9FA-72D4-4AD2-BF4E-5123A4C7F13F}" type="presOf" srcId="{045E7D25-E86C-4B98-92C4-FDF3A66FDD4F}" destId="{C11B7D1A-607E-475A-97E6-6040DB7F636E}" srcOrd="1" destOrd="0" presId="urn:microsoft.com/office/officeart/2005/8/layout/lProcess2"/>
    <dgm:cxn modelId="{9C0E40FB-E988-4844-B854-A1793B46C770}" type="presOf" srcId="{8B25D685-CA03-C94A-9BA2-6CC35D43BF28}" destId="{9AFEE845-8DC0-4881-9253-08CC6648183D}" srcOrd="0" destOrd="2" presId="urn:microsoft.com/office/officeart/2005/8/layout/lProcess2"/>
    <dgm:cxn modelId="{5B246300-FA76-429B-9CE8-4B6E067C3B77}" type="presParOf" srcId="{859B50C9-E569-469A-85FE-BB306C7A01B5}" destId="{0F53EF4E-458B-4E69-AF41-9CF8D3CDEFE8}" srcOrd="0" destOrd="0" presId="urn:microsoft.com/office/officeart/2005/8/layout/lProcess2"/>
    <dgm:cxn modelId="{791F9A7A-DFCC-4D4F-95C2-31FBCEB1BFD7}" type="presParOf" srcId="{0F53EF4E-458B-4E69-AF41-9CF8D3CDEFE8}" destId="{0EEAB8B8-A53C-4356-8F04-E86161B242A6}" srcOrd="0" destOrd="0" presId="urn:microsoft.com/office/officeart/2005/8/layout/lProcess2"/>
    <dgm:cxn modelId="{359D56B3-CA82-4A3C-82C0-13454A5D319E}" type="presParOf" srcId="{0F53EF4E-458B-4E69-AF41-9CF8D3CDEFE8}" destId="{1FF4AB27-DC56-43FE-B97C-B8337D1DE67D}" srcOrd="1" destOrd="0" presId="urn:microsoft.com/office/officeart/2005/8/layout/lProcess2"/>
    <dgm:cxn modelId="{3D5367DA-01D0-4CEB-958F-73DC22640940}" type="presParOf" srcId="{0F53EF4E-458B-4E69-AF41-9CF8D3CDEFE8}" destId="{891B84F4-2804-4FFB-9C18-1864D7228ADB}" srcOrd="2" destOrd="0" presId="urn:microsoft.com/office/officeart/2005/8/layout/lProcess2"/>
    <dgm:cxn modelId="{B23928C7-E279-4EC2-81ED-D15F9289D616}" type="presParOf" srcId="{891B84F4-2804-4FFB-9C18-1864D7228ADB}" destId="{8DD7A61F-7E0E-4DE2-9883-D57843CD9D73}" srcOrd="0" destOrd="0" presId="urn:microsoft.com/office/officeart/2005/8/layout/lProcess2"/>
    <dgm:cxn modelId="{5A011CF3-7D03-48D3-A2CA-6084FA98FFF3}" type="presParOf" srcId="{8DD7A61F-7E0E-4DE2-9883-D57843CD9D73}" destId="{166A62AE-C678-49CF-A8B6-72E3777CEF10}" srcOrd="0" destOrd="0" presId="urn:microsoft.com/office/officeart/2005/8/layout/lProcess2"/>
    <dgm:cxn modelId="{27B820A8-FE1C-4806-80AF-D3DE8CB83319}" type="presParOf" srcId="{8DD7A61F-7E0E-4DE2-9883-D57843CD9D73}" destId="{295A9B9F-4348-42B9-A477-3173E5EAE3D6}" srcOrd="1" destOrd="0" presId="urn:microsoft.com/office/officeart/2005/8/layout/lProcess2"/>
    <dgm:cxn modelId="{1769B4E7-0F52-4DDD-A59E-95AF6D54FD04}" type="presParOf" srcId="{8DD7A61F-7E0E-4DE2-9883-D57843CD9D73}" destId="{E4208605-0E46-48AD-BBBF-9EE1FE983842}" srcOrd="2" destOrd="0" presId="urn:microsoft.com/office/officeart/2005/8/layout/lProcess2"/>
    <dgm:cxn modelId="{FEFFD18B-8BCB-4AED-BEC8-F124F0F3A269}" type="presParOf" srcId="{859B50C9-E569-469A-85FE-BB306C7A01B5}" destId="{83768B9F-1ACE-4EAC-993F-8DD558A754B6}" srcOrd="1" destOrd="0" presId="urn:microsoft.com/office/officeart/2005/8/layout/lProcess2"/>
    <dgm:cxn modelId="{84E0BDFB-74EA-4DBF-A5ED-2BB8ADA688A2}" type="presParOf" srcId="{859B50C9-E569-469A-85FE-BB306C7A01B5}" destId="{5907D5DE-B9F6-4926-9F2B-9D5ED19C3F08}" srcOrd="2" destOrd="0" presId="urn:microsoft.com/office/officeart/2005/8/layout/lProcess2"/>
    <dgm:cxn modelId="{DCC7A031-86B4-46B1-B564-56F176998676}" type="presParOf" srcId="{5907D5DE-B9F6-4926-9F2B-9D5ED19C3F08}" destId="{4E71C936-49C0-4620-B2FE-B97638E99F23}" srcOrd="0" destOrd="0" presId="urn:microsoft.com/office/officeart/2005/8/layout/lProcess2"/>
    <dgm:cxn modelId="{9837ADF7-2BE7-408A-8918-FBAD8DC066DD}" type="presParOf" srcId="{5907D5DE-B9F6-4926-9F2B-9D5ED19C3F08}" destId="{664755BF-6326-461C-AF90-4DEA4D8B1428}" srcOrd="1" destOrd="0" presId="urn:microsoft.com/office/officeart/2005/8/layout/lProcess2"/>
    <dgm:cxn modelId="{7C79458E-EB5B-4237-B50B-AF51AB5E5FA4}" type="presParOf" srcId="{5907D5DE-B9F6-4926-9F2B-9D5ED19C3F08}" destId="{1248CF30-A347-487C-9477-0E695FDB8998}" srcOrd="2" destOrd="0" presId="urn:microsoft.com/office/officeart/2005/8/layout/lProcess2"/>
    <dgm:cxn modelId="{132E6679-A514-4085-894B-7B851BC5EB93}" type="presParOf" srcId="{1248CF30-A347-487C-9477-0E695FDB8998}" destId="{041FFD53-913F-4537-B18F-23F8F60B3275}" srcOrd="0" destOrd="0" presId="urn:microsoft.com/office/officeart/2005/8/layout/lProcess2"/>
    <dgm:cxn modelId="{B4567C6F-B147-4AE4-9126-98EB841853A7}" type="presParOf" srcId="{041FFD53-913F-4537-B18F-23F8F60B3275}" destId="{5EEB63C2-D61E-40EA-A9AD-5F1E159432DE}" srcOrd="0" destOrd="0" presId="urn:microsoft.com/office/officeart/2005/8/layout/lProcess2"/>
    <dgm:cxn modelId="{77128701-E356-4050-B869-E365AA9F5C6C}" type="presParOf" srcId="{041FFD53-913F-4537-B18F-23F8F60B3275}" destId="{DEC62AEE-A607-4977-9036-59D999A198FE}" srcOrd="1" destOrd="0" presId="urn:microsoft.com/office/officeart/2005/8/layout/lProcess2"/>
    <dgm:cxn modelId="{79B2BEFB-F454-45B6-B2F1-B0A6F8643F9F}" type="presParOf" srcId="{041FFD53-913F-4537-B18F-23F8F60B3275}" destId="{D042CC77-AC20-4A55-B27C-643E7595B779}" srcOrd="2" destOrd="0" presId="urn:microsoft.com/office/officeart/2005/8/layout/lProcess2"/>
    <dgm:cxn modelId="{B3358087-4410-47E3-9F15-FA56D63C27CD}" type="presParOf" srcId="{859B50C9-E569-469A-85FE-BB306C7A01B5}" destId="{DD2F8C86-1DDF-4EC4-8398-04E0971E42B4}" srcOrd="3" destOrd="0" presId="urn:microsoft.com/office/officeart/2005/8/layout/lProcess2"/>
    <dgm:cxn modelId="{4D17C9DF-51A9-487D-9776-C23239B58252}" type="presParOf" srcId="{859B50C9-E569-469A-85FE-BB306C7A01B5}" destId="{B0B06780-CC57-4CFF-BCAE-A42C19627772}" srcOrd="4" destOrd="0" presId="urn:microsoft.com/office/officeart/2005/8/layout/lProcess2"/>
    <dgm:cxn modelId="{4CDDD2D4-175D-4628-9710-0D32D292D267}" type="presParOf" srcId="{B0B06780-CC57-4CFF-BCAE-A42C19627772}" destId="{B8782E9D-723A-46E0-8716-5BAE75C67BE1}" srcOrd="0" destOrd="0" presId="urn:microsoft.com/office/officeart/2005/8/layout/lProcess2"/>
    <dgm:cxn modelId="{1B7D9E89-8A86-456C-AB8A-CD6672BABD56}" type="presParOf" srcId="{B0B06780-CC57-4CFF-BCAE-A42C19627772}" destId="{C11B7D1A-607E-475A-97E6-6040DB7F636E}" srcOrd="1" destOrd="0" presId="urn:microsoft.com/office/officeart/2005/8/layout/lProcess2"/>
    <dgm:cxn modelId="{B79DAE83-6429-4601-ADEF-3D8C0EB8F7A8}" type="presParOf" srcId="{B0B06780-CC57-4CFF-BCAE-A42C19627772}" destId="{CEDF0E68-6D27-48E1-BF23-E8CE30B609F0}" srcOrd="2" destOrd="0" presId="urn:microsoft.com/office/officeart/2005/8/layout/lProcess2"/>
    <dgm:cxn modelId="{E0CD9ACD-54CE-4519-AF24-F13E7A59E98D}" type="presParOf" srcId="{CEDF0E68-6D27-48E1-BF23-E8CE30B609F0}" destId="{49BC0E9D-799D-47E6-9EF7-07509E206544}" srcOrd="0" destOrd="0" presId="urn:microsoft.com/office/officeart/2005/8/layout/lProcess2"/>
    <dgm:cxn modelId="{AFD2CCE8-770A-4F1A-98BF-B2ACCBAA8B74}" type="presParOf" srcId="{49BC0E9D-799D-47E6-9EF7-07509E206544}" destId="{95A5E972-9385-456B-8CD4-1E1EF8341616}" srcOrd="0" destOrd="0" presId="urn:microsoft.com/office/officeart/2005/8/layout/lProcess2"/>
    <dgm:cxn modelId="{9ED27010-EB2C-4AC4-9564-34FE54F00A60}" type="presParOf" srcId="{49BC0E9D-799D-47E6-9EF7-07509E206544}" destId="{81648A36-7C7E-4001-AC09-3473D414316B}" srcOrd="1" destOrd="0" presId="urn:microsoft.com/office/officeart/2005/8/layout/lProcess2"/>
    <dgm:cxn modelId="{E213ECDB-C4E0-45B4-8B3B-65742AF638BD}" type="presParOf" srcId="{49BC0E9D-799D-47E6-9EF7-07509E206544}" destId="{F996546D-5527-4A9F-9DF4-459CF9BC0E02}" srcOrd="2" destOrd="0" presId="urn:microsoft.com/office/officeart/2005/8/layout/lProcess2"/>
    <dgm:cxn modelId="{E0CB4154-3180-44F6-B8C7-551AA54AB806}" type="presParOf" srcId="{859B50C9-E569-469A-85FE-BB306C7A01B5}" destId="{7FCA6922-9F5B-435A-9209-5F45795C3A02}" srcOrd="5" destOrd="0" presId="urn:microsoft.com/office/officeart/2005/8/layout/lProcess2"/>
    <dgm:cxn modelId="{7A11251B-E30B-4B4D-9510-1690B72EDC5F}" type="presParOf" srcId="{859B50C9-E569-469A-85FE-BB306C7A01B5}" destId="{F7158846-7CBA-41D4-84C7-986091AB6EC8}" srcOrd="6" destOrd="0" presId="urn:microsoft.com/office/officeart/2005/8/layout/lProcess2"/>
    <dgm:cxn modelId="{4A20388E-E399-4610-BAEC-BA94334075C7}" type="presParOf" srcId="{F7158846-7CBA-41D4-84C7-986091AB6EC8}" destId="{EC7F6709-4F12-4797-BBFA-C105EF8FF381}" srcOrd="0" destOrd="0" presId="urn:microsoft.com/office/officeart/2005/8/layout/lProcess2"/>
    <dgm:cxn modelId="{0A789CC5-D272-4751-A869-49534E4021AC}" type="presParOf" srcId="{F7158846-7CBA-41D4-84C7-986091AB6EC8}" destId="{DAA4B16A-9A09-463C-AC72-0214EF4DE3A8}" srcOrd="1" destOrd="0" presId="urn:microsoft.com/office/officeart/2005/8/layout/lProcess2"/>
    <dgm:cxn modelId="{49585C7E-1F1E-446B-94A0-A25098BCA472}" type="presParOf" srcId="{F7158846-7CBA-41D4-84C7-986091AB6EC8}" destId="{374F3BDD-7FB7-456E-8834-47F880B48E46}" srcOrd="2" destOrd="0" presId="urn:microsoft.com/office/officeart/2005/8/layout/lProcess2"/>
    <dgm:cxn modelId="{5FC21A76-9952-4757-B79E-04872FB9AECD}" type="presParOf" srcId="{374F3BDD-7FB7-456E-8834-47F880B48E46}" destId="{FEE0D121-861C-4FAD-A2B4-96828F4357E4}" srcOrd="0" destOrd="0" presId="urn:microsoft.com/office/officeart/2005/8/layout/lProcess2"/>
    <dgm:cxn modelId="{786C5BF8-6BF8-496C-94DA-27AE6D897B3B}" type="presParOf" srcId="{FEE0D121-861C-4FAD-A2B4-96828F4357E4}" destId="{9AFEE845-8DC0-4881-9253-08CC6648183D}" srcOrd="0" destOrd="0" presId="urn:microsoft.com/office/officeart/2005/8/layout/lProcess2"/>
    <dgm:cxn modelId="{E28D22ED-E66A-4721-9166-804B1695445F}" type="presParOf" srcId="{FEE0D121-861C-4FAD-A2B4-96828F4357E4}" destId="{D6A26FA2-E38B-4DFB-8E71-2F65D7247B86}" srcOrd="1" destOrd="0" presId="urn:microsoft.com/office/officeart/2005/8/layout/lProcess2"/>
    <dgm:cxn modelId="{76EAAF66-0A39-471D-A39F-1F1EB20E58FD}" type="presParOf" srcId="{FEE0D121-861C-4FAD-A2B4-96828F4357E4}" destId="{F0056AAD-49B6-4207-8B13-2F6C2AFD9912}" srcOrd="2" destOrd="0" presId="urn:microsoft.com/office/officeart/2005/8/layout/lProcess2"/>
    <dgm:cxn modelId="{2BE823C8-D6B8-4E72-BB62-FD265F3ED579}" type="presParOf" srcId="{859B50C9-E569-469A-85FE-BB306C7A01B5}" destId="{700B0941-9082-48C7-B423-C50D2512B5BA}" srcOrd="7" destOrd="0" presId="urn:microsoft.com/office/officeart/2005/8/layout/lProcess2"/>
    <dgm:cxn modelId="{A166D534-B083-4AF3-85F7-46AC317F33C3}" type="presParOf" srcId="{859B50C9-E569-469A-85FE-BB306C7A01B5}" destId="{47E15B1D-ACED-4D2C-9B02-41AFC7F8B48B}" srcOrd="8" destOrd="0" presId="urn:microsoft.com/office/officeart/2005/8/layout/lProcess2"/>
    <dgm:cxn modelId="{20EDFF6D-D99F-4B93-BF59-AD58EDD3CD08}" type="presParOf" srcId="{47E15B1D-ACED-4D2C-9B02-41AFC7F8B48B}" destId="{392200CD-4887-48AF-9909-712213757FC1}" srcOrd="0" destOrd="0" presId="urn:microsoft.com/office/officeart/2005/8/layout/lProcess2"/>
    <dgm:cxn modelId="{0E6E8FEE-7894-49C4-8990-B8D2F2AA927D}" type="presParOf" srcId="{47E15B1D-ACED-4D2C-9B02-41AFC7F8B48B}" destId="{5D6AF3EF-F59A-4B33-A674-394872887911}" srcOrd="1" destOrd="0" presId="urn:microsoft.com/office/officeart/2005/8/layout/lProcess2"/>
    <dgm:cxn modelId="{D4059DBB-FA2B-418F-948A-0DDADD8684F2}" type="presParOf" srcId="{47E15B1D-ACED-4D2C-9B02-41AFC7F8B48B}" destId="{B8D49847-155C-4FE4-B974-7372C258AEEF}" srcOrd="2" destOrd="0" presId="urn:microsoft.com/office/officeart/2005/8/layout/lProcess2"/>
    <dgm:cxn modelId="{81E9E8B5-DC56-40B0-929C-126B4D973F3E}" type="presParOf" srcId="{B8D49847-155C-4FE4-B974-7372C258AEEF}" destId="{6A293A24-D82D-4C72-9C13-014571DFD0A0}" srcOrd="0" destOrd="0" presId="urn:microsoft.com/office/officeart/2005/8/layout/lProcess2"/>
    <dgm:cxn modelId="{4A9B1B98-3D9E-4278-8CC2-B5E84EE0D927}" type="presParOf" srcId="{6A293A24-D82D-4C72-9C13-014571DFD0A0}" destId="{FF69CF98-9A44-4B02-AFC4-74C7D80AA4FD}" srcOrd="0" destOrd="0" presId="urn:microsoft.com/office/officeart/2005/8/layout/lProcess2"/>
    <dgm:cxn modelId="{3C435F96-9D9B-450E-942E-83CB27D7AE8D}" type="presParOf" srcId="{6A293A24-D82D-4C72-9C13-014571DFD0A0}" destId="{E8182803-5FD8-704A-842A-4E6FD274976E}" srcOrd="1" destOrd="0" presId="urn:microsoft.com/office/officeart/2005/8/layout/lProcess2"/>
    <dgm:cxn modelId="{1D634758-EBDD-4622-9F15-E7DBE11DAF75}" type="presParOf" srcId="{6A293A24-D82D-4C72-9C13-014571DFD0A0}" destId="{CEDF15E5-72A0-9443-B913-079F54752765}"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F1E81DE-408E-4C2A-9506-D71D79D35122}"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41A86F91-DFFA-4CE0-973B-62D5D211C560}">
      <dgm:prSet/>
      <dgm:spPr/>
      <dgm:t>
        <a:bodyPr/>
        <a:lstStyle/>
        <a:p>
          <a:pPr rtl="0"/>
          <a:r>
            <a:rPr lang="en-US" dirty="0"/>
            <a:t>Some conclusions…</a:t>
          </a:r>
        </a:p>
      </dgm:t>
    </dgm:pt>
    <dgm:pt modelId="{2DFE07A1-F6B7-4593-95C6-E0EE63FEA974}" type="parTrans" cxnId="{688D7BF3-FCCD-41EF-B0AD-436C3FA78DC9}">
      <dgm:prSet/>
      <dgm:spPr/>
      <dgm:t>
        <a:bodyPr/>
        <a:lstStyle/>
        <a:p>
          <a:endParaRPr lang="en-US"/>
        </a:p>
      </dgm:t>
    </dgm:pt>
    <dgm:pt modelId="{3E7AA48E-64D4-48A4-85A0-0969FB7B0044}" type="sibTrans" cxnId="{688D7BF3-FCCD-41EF-B0AD-436C3FA78DC9}">
      <dgm:prSet/>
      <dgm:spPr/>
      <dgm:t>
        <a:bodyPr/>
        <a:lstStyle/>
        <a:p>
          <a:endParaRPr lang="en-US"/>
        </a:p>
      </dgm:t>
    </dgm:pt>
    <dgm:pt modelId="{1E6619D9-CEAF-4138-B5DB-3E9D2DF538B0}">
      <dgm:prSet/>
      <dgm:spPr/>
      <dgm:t>
        <a:bodyPr/>
        <a:lstStyle/>
        <a:p>
          <a:pPr rtl="0"/>
          <a:r>
            <a:rPr lang="en-US" dirty="0"/>
            <a:t>What are the clinical strategies involved in MI and what is its “spirit”?</a:t>
          </a:r>
        </a:p>
      </dgm:t>
    </dgm:pt>
    <dgm:pt modelId="{EB582FE1-F6F3-4207-8F7E-5DCD7C8F7675}" type="sibTrans" cxnId="{2D935F0D-D193-4B26-96F4-BD8A2664538F}">
      <dgm:prSet/>
      <dgm:spPr/>
      <dgm:t>
        <a:bodyPr/>
        <a:lstStyle/>
        <a:p>
          <a:endParaRPr lang="en-US"/>
        </a:p>
      </dgm:t>
    </dgm:pt>
    <dgm:pt modelId="{1A005253-7A8F-4150-BCC4-D4BD7346660D}" type="parTrans" cxnId="{2D935F0D-D193-4B26-96F4-BD8A2664538F}">
      <dgm:prSet/>
      <dgm:spPr/>
      <dgm:t>
        <a:bodyPr/>
        <a:lstStyle/>
        <a:p>
          <a:endParaRPr lang="en-US"/>
        </a:p>
      </dgm:t>
    </dgm:pt>
    <dgm:pt modelId="{DA1C2BC0-48FD-43C8-B347-1C8A5F79DD22}">
      <dgm:prSet/>
      <dgm:spPr/>
      <dgm:t>
        <a:bodyPr/>
        <a:lstStyle/>
        <a:p>
          <a:pPr rtl="0"/>
          <a:r>
            <a:rPr lang="en-US" dirty="0"/>
            <a:t>What is MI and its assumptions?</a:t>
          </a:r>
        </a:p>
      </dgm:t>
    </dgm:pt>
    <dgm:pt modelId="{0C31CF68-BA63-474C-A365-BFFDFDB510EC}" type="sibTrans" cxnId="{5110B270-A7B6-4ABC-98C5-953281D5FFB1}">
      <dgm:prSet/>
      <dgm:spPr/>
      <dgm:t>
        <a:bodyPr/>
        <a:lstStyle/>
        <a:p>
          <a:endParaRPr lang="en-US"/>
        </a:p>
      </dgm:t>
    </dgm:pt>
    <dgm:pt modelId="{22B5CED9-0497-4BD1-AF4A-B4BD5D9D21E9}" type="parTrans" cxnId="{5110B270-A7B6-4ABC-98C5-953281D5FFB1}">
      <dgm:prSet/>
      <dgm:spPr/>
      <dgm:t>
        <a:bodyPr/>
        <a:lstStyle/>
        <a:p>
          <a:endParaRPr lang="en-US"/>
        </a:p>
      </dgm:t>
    </dgm:pt>
    <dgm:pt modelId="{DD6BCB21-5FE2-4869-8EB7-55F994A8757D}">
      <dgm:prSet>
        <dgm:style>
          <a:lnRef idx="1">
            <a:schemeClr val="accent2"/>
          </a:lnRef>
          <a:fillRef idx="3">
            <a:schemeClr val="accent2"/>
          </a:fillRef>
          <a:effectRef idx="2">
            <a:schemeClr val="accent2"/>
          </a:effectRef>
          <a:fontRef idx="minor">
            <a:schemeClr val="lt1"/>
          </a:fontRef>
        </dgm:style>
      </dgm:prSet>
      <dgm:spPr/>
      <dgm:t>
        <a:bodyPr/>
        <a:lstStyle/>
        <a:p>
          <a:pPr rtl="0"/>
          <a:r>
            <a:rPr lang="en-US" dirty="0">
              <a:solidFill>
                <a:schemeClr val="bg1"/>
              </a:solidFill>
            </a:rPr>
            <a:t>How effective is MI as an intervention for SUD?</a:t>
          </a:r>
        </a:p>
      </dgm:t>
    </dgm:pt>
    <dgm:pt modelId="{3ACC46FB-24C9-4C24-990F-D0D0990CAC82}" type="sibTrans" cxnId="{34228095-213F-4CFF-B61D-74BC11230206}">
      <dgm:prSet/>
      <dgm:spPr/>
      <dgm:t>
        <a:bodyPr/>
        <a:lstStyle/>
        <a:p>
          <a:endParaRPr lang="en-US"/>
        </a:p>
      </dgm:t>
    </dgm:pt>
    <dgm:pt modelId="{81D7A73D-26E6-4FDC-A0BB-748E5B574C58}" type="parTrans" cxnId="{34228095-213F-4CFF-B61D-74BC11230206}">
      <dgm:prSet/>
      <dgm:spPr/>
      <dgm:t>
        <a:bodyPr/>
        <a:lstStyle/>
        <a:p>
          <a:endParaRPr lang="en-US"/>
        </a:p>
      </dgm:t>
    </dgm:pt>
    <dgm:pt modelId="{C25D25E9-4B64-434E-8C2E-CB914C822D03}">
      <dgm:prSet/>
      <dgm:spPr/>
      <dgm:t>
        <a:bodyPr/>
        <a:lstStyle/>
        <a:p>
          <a:pPr rtl="0"/>
          <a:r>
            <a:rPr lang="en-US" dirty="0"/>
            <a:t>Does it work the way we think it does?</a:t>
          </a:r>
        </a:p>
      </dgm:t>
    </dgm:pt>
    <dgm:pt modelId="{BB5CFBF9-CE74-4ED7-A366-96BCCE9F8756}" type="sibTrans" cxnId="{A5C2558C-E999-4450-9897-D594607CE382}">
      <dgm:prSet/>
      <dgm:spPr/>
      <dgm:t>
        <a:bodyPr/>
        <a:lstStyle/>
        <a:p>
          <a:endParaRPr lang="en-US"/>
        </a:p>
      </dgm:t>
    </dgm:pt>
    <dgm:pt modelId="{C110ABD3-282E-4317-9719-7F0082712D90}" type="parTrans" cxnId="{A5C2558C-E999-4450-9897-D594607CE382}">
      <dgm:prSet/>
      <dgm:spPr/>
      <dgm:t>
        <a:bodyPr/>
        <a:lstStyle/>
        <a:p>
          <a:endParaRPr lang="en-US"/>
        </a:p>
      </dgm:t>
    </dgm:pt>
    <dgm:pt modelId="{2FF0DEC9-B02A-4380-AF8C-4A0103857184}" type="pres">
      <dgm:prSet presAssocID="{CF1E81DE-408E-4C2A-9506-D71D79D35122}" presName="linear" presStyleCnt="0">
        <dgm:presLayoutVars>
          <dgm:animLvl val="lvl"/>
          <dgm:resizeHandles val="exact"/>
        </dgm:presLayoutVars>
      </dgm:prSet>
      <dgm:spPr/>
    </dgm:pt>
    <dgm:pt modelId="{F5630A76-4194-419F-8D17-FCF232DD92B6}" type="pres">
      <dgm:prSet presAssocID="{DA1C2BC0-48FD-43C8-B347-1C8A5F79DD22}" presName="parentText" presStyleLbl="node1" presStyleIdx="0" presStyleCnt="5">
        <dgm:presLayoutVars>
          <dgm:chMax val="0"/>
          <dgm:bulletEnabled val="1"/>
        </dgm:presLayoutVars>
      </dgm:prSet>
      <dgm:spPr/>
    </dgm:pt>
    <dgm:pt modelId="{7B8F3E10-DC0E-4DC4-BF7F-1C62AFA912D9}" type="pres">
      <dgm:prSet presAssocID="{0C31CF68-BA63-474C-A365-BFFDFDB510EC}" presName="spacer" presStyleCnt="0"/>
      <dgm:spPr/>
    </dgm:pt>
    <dgm:pt modelId="{DE7DFC40-CD27-4E69-B16E-5749DF4A3F89}" type="pres">
      <dgm:prSet presAssocID="{1E6619D9-CEAF-4138-B5DB-3E9D2DF538B0}" presName="parentText" presStyleLbl="node1" presStyleIdx="1" presStyleCnt="5">
        <dgm:presLayoutVars>
          <dgm:chMax val="0"/>
          <dgm:bulletEnabled val="1"/>
        </dgm:presLayoutVars>
      </dgm:prSet>
      <dgm:spPr/>
    </dgm:pt>
    <dgm:pt modelId="{8B9B198B-8B75-4FD9-B85C-2E0552A8D5F4}" type="pres">
      <dgm:prSet presAssocID="{EB582FE1-F6F3-4207-8F7E-5DCD7C8F7675}" presName="spacer" presStyleCnt="0"/>
      <dgm:spPr/>
    </dgm:pt>
    <dgm:pt modelId="{023D3E85-B909-4B2B-BAD0-8923E929F209}" type="pres">
      <dgm:prSet presAssocID="{DD6BCB21-5FE2-4869-8EB7-55F994A8757D}" presName="parentText" presStyleLbl="node1" presStyleIdx="2" presStyleCnt="5">
        <dgm:presLayoutVars>
          <dgm:chMax val="0"/>
          <dgm:bulletEnabled val="1"/>
        </dgm:presLayoutVars>
      </dgm:prSet>
      <dgm:spPr/>
    </dgm:pt>
    <dgm:pt modelId="{A07BD2BC-8A5A-41F2-AA33-CAF0557632A3}" type="pres">
      <dgm:prSet presAssocID="{3ACC46FB-24C9-4C24-990F-D0D0990CAC82}" presName="spacer" presStyleCnt="0"/>
      <dgm:spPr/>
    </dgm:pt>
    <dgm:pt modelId="{3A43AA42-D800-40A0-8170-AA76209338AF}" type="pres">
      <dgm:prSet presAssocID="{C25D25E9-4B64-434E-8C2E-CB914C822D03}" presName="parentText" presStyleLbl="node1" presStyleIdx="3" presStyleCnt="5">
        <dgm:presLayoutVars>
          <dgm:chMax val="0"/>
          <dgm:bulletEnabled val="1"/>
        </dgm:presLayoutVars>
      </dgm:prSet>
      <dgm:spPr/>
    </dgm:pt>
    <dgm:pt modelId="{F7709C9F-2D22-447D-82EF-7BF6A0A27867}" type="pres">
      <dgm:prSet presAssocID="{BB5CFBF9-CE74-4ED7-A366-96BCCE9F8756}" presName="spacer" presStyleCnt="0"/>
      <dgm:spPr/>
    </dgm:pt>
    <dgm:pt modelId="{148DD135-6544-4EE4-BCFB-B10F750226BB}" type="pres">
      <dgm:prSet presAssocID="{41A86F91-DFFA-4CE0-973B-62D5D211C560}" presName="parentText" presStyleLbl="node1" presStyleIdx="4" presStyleCnt="5">
        <dgm:presLayoutVars>
          <dgm:chMax val="0"/>
          <dgm:bulletEnabled val="1"/>
        </dgm:presLayoutVars>
      </dgm:prSet>
      <dgm:spPr/>
    </dgm:pt>
  </dgm:ptLst>
  <dgm:cxnLst>
    <dgm:cxn modelId="{2D935F0D-D193-4B26-96F4-BD8A2664538F}" srcId="{CF1E81DE-408E-4C2A-9506-D71D79D35122}" destId="{1E6619D9-CEAF-4138-B5DB-3E9D2DF538B0}" srcOrd="1" destOrd="0" parTransId="{1A005253-7A8F-4150-BCC4-D4BD7346660D}" sibTransId="{EB582FE1-F6F3-4207-8F7E-5DCD7C8F7675}"/>
    <dgm:cxn modelId="{5110B270-A7B6-4ABC-98C5-953281D5FFB1}" srcId="{CF1E81DE-408E-4C2A-9506-D71D79D35122}" destId="{DA1C2BC0-48FD-43C8-B347-1C8A5F79DD22}" srcOrd="0" destOrd="0" parTransId="{22B5CED9-0497-4BD1-AF4A-B4BD5D9D21E9}" sibTransId="{0C31CF68-BA63-474C-A365-BFFDFDB510EC}"/>
    <dgm:cxn modelId="{D209F45A-186E-460F-9FF9-0DD11F4E1956}" type="presOf" srcId="{CF1E81DE-408E-4C2A-9506-D71D79D35122}" destId="{2FF0DEC9-B02A-4380-AF8C-4A0103857184}" srcOrd="0" destOrd="0" presId="urn:microsoft.com/office/officeart/2005/8/layout/vList2"/>
    <dgm:cxn modelId="{AE11DE83-8148-4FE3-AD41-77E3563B0D48}" type="presOf" srcId="{C25D25E9-4B64-434E-8C2E-CB914C822D03}" destId="{3A43AA42-D800-40A0-8170-AA76209338AF}" srcOrd="0" destOrd="0" presId="urn:microsoft.com/office/officeart/2005/8/layout/vList2"/>
    <dgm:cxn modelId="{A5C2558C-E999-4450-9897-D594607CE382}" srcId="{CF1E81DE-408E-4C2A-9506-D71D79D35122}" destId="{C25D25E9-4B64-434E-8C2E-CB914C822D03}" srcOrd="3" destOrd="0" parTransId="{C110ABD3-282E-4317-9719-7F0082712D90}" sibTransId="{BB5CFBF9-CE74-4ED7-A366-96BCCE9F8756}"/>
    <dgm:cxn modelId="{34228095-213F-4CFF-B61D-74BC11230206}" srcId="{CF1E81DE-408E-4C2A-9506-D71D79D35122}" destId="{DD6BCB21-5FE2-4869-8EB7-55F994A8757D}" srcOrd="2" destOrd="0" parTransId="{81D7A73D-26E6-4FDC-A0BB-748E5B574C58}" sibTransId="{3ACC46FB-24C9-4C24-990F-D0D0990CAC82}"/>
    <dgm:cxn modelId="{F28EE2B1-0B9D-45D6-BAB7-939D828ED244}" type="presOf" srcId="{1E6619D9-CEAF-4138-B5DB-3E9D2DF538B0}" destId="{DE7DFC40-CD27-4E69-B16E-5749DF4A3F89}" srcOrd="0" destOrd="0" presId="urn:microsoft.com/office/officeart/2005/8/layout/vList2"/>
    <dgm:cxn modelId="{111F66C2-8375-42F8-89C0-84573CB5BF8D}" type="presOf" srcId="{41A86F91-DFFA-4CE0-973B-62D5D211C560}" destId="{148DD135-6544-4EE4-BCFB-B10F750226BB}" srcOrd="0" destOrd="0" presId="urn:microsoft.com/office/officeart/2005/8/layout/vList2"/>
    <dgm:cxn modelId="{295ABCD4-1BDB-4D7C-A00C-8B254937C056}" type="presOf" srcId="{DA1C2BC0-48FD-43C8-B347-1C8A5F79DD22}" destId="{F5630A76-4194-419F-8D17-FCF232DD92B6}" srcOrd="0" destOrd="0" presId="urn:microsoft.com/office/officeart/2005/8/layout/vList2"/>
    <dgm:cxn modelId="{4A494EEF-CEE6-4B66-8F5E-C26907CEDFF1}" type="presOf" srcId="{DD6BCB21-5FE2-4869-8EB7-55F994A8757D}" destId="{023D3E85-B909-4B2B-BAD0-8923E929F209}" srcOrd="0" destOrd="0" presId="urn:microsoft.com/office/officeart/2005/8/layout/vList2"/>
    <dgm:cxn modelId="{688D7BF3-FCCD-41EF-B0AD-436C3FA78DC9}" srcId="{CF1E81DE-408E-4C2A-9506-D71D79D35122}" destId="{41A86F91-DFFA-4CE0-973B-62D5D211C560}" srcOrd="4" destOrd="0" parTransId="{2DFE07A1-F6B7-4593-95C6-E0EE63FEA974}" sibTransId="{3E7AA48E-64D4-48A4-85A0-0969FB7B0044}"/>
    <dgm:cxn modelId="{7E84D921-A768-4A3A-8774-82B0F92AC2C0}" type="presParOf" srcId="{2FF0DEC9-B02A-4380-AF8C-4A0103857184}" destId="{F5630A76-4194-419F-8D17-FCF232DD92B6}" srcOrd="0" destOrd="0" presId="urn:microsoft.com/office/officeart/2005/8/layout/vList2"/>
    <dgm:cxn modelId="{55292514-F61F-4838-8526-D99A447D96E5}" type="presParOf" srcId="{2FF0DEC9-B02A-4380-AF8C-4A0103857184}" destId="{7B8F3E10-DC0E-4DC4-BF7F-1C62AFA912D9}" srcOrd="1" destOrd="0" presId="urn:microsoft.com/office/officeart/2005/8/layout/vList2"/>
    <dgm:cxn modelId="{CB94B8F3-9119-4A95-97F7-87D94C409695}" type="presParOf" srcId="{2FF0DEC9-B02A-4380-AF8C-4A0103857184}" destId="{DE7DFC40-CD27-4E69-B16E-5749DF4A3F89}" srcOrd="2" destOrd="0" presId="urn:microsoft.com/office/officeart/2005/8/layout/vList2"/>
    <dgm:cxn modelId="{29837075-D7B6-4CEC-BDF0-D8E703779DC1}" type="presParOf" srcId="{2FF0DEC9-B02A-4380-AF8C-4A0103857184}" destId="{8B9B198B-8B75-4FD9-B85C-2E0552A8D5F4}" srcOrd="3" destOrd="0" presId="urn:microsoft.com/office/officeart/2005/8/layout/vList2"/>
    <dgm:cxn modelId="{1E77DECC-D212-4DA2-9922-DDA86F9FFA17}" type="presParOf" srcId="{2FF0DEC9-B02A-4380-AF8C-4A0103857184}" destId="{023D3E85-B909-4B2B-BAD0-8923E929F209}" srcOrd="4" destOrd="0" presId="urn:microsoft.com/office/officeart/2005/8/layout/vList2"/>
    <dgm:cxn modelId="{92CBE9B2-48CB-4837-B5FC-4A4A7AF316A9}" type="presParOf" srcId="{2FF0DEC9-B02A-4380-AF8C-4A0103857184}" destId="{A07BD2BC-8A5A-41F2-AA33-CAF0557632A3}" srcOrd="5" destOrd="0" presId="urn:microsoft.com/office/officeart/2005/8/layout/vList2"/>
    <dgm:cxn modelId="{934EE6A4-3B09-4828-AE8D-C01240202ECC}" type="presParOf" srcId="{2FF0DEC9-B02A-4380-AF8C-4A0103857184}" destId="{3A43AA42-D800-40A0-8170-AA76209338AF}" srcOrd="6" destOrd="0" presId="urn:microsoft.com/office/officeart/2005/8/layout/vList2"/>
    <dgm:cxn modelId="{15D69D50-0EE4-4837-B1A2-FF03EB3CD211}" type="presParOf" srcId="{2FF0DEC9-B02A-4380-AF8C-4A0103857184}" destId="{F7709C9F-2D22-447D-82EF-7BF6A0A27867}" srcOrd="7" destOrd="0" presId="urn:microsoft.com/office/officeart/2005/8/layout/vList2"/>
    <dgm:cxn modelId="{FA9843FC-51D9-4EE4-BA74-01E2BFB56C17}" type="presParOf" srcId="{2FF0DEC9-B02A-4380-AF8C-4A0103857184}" destId="{148DD135-6544-4EE4-BCFB-B10F750226B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30A76-4194-419F-8D17-FCF232DD92B6}">
      <dsp:nvSpPr>
        <dsp:cNvPr id="0" name=""/>
        <dsp:cNvSpPr/>
      </dsp:nvSpPr>
      <dsp:spPr>
        <a:xfrm>
          <a:off x="0" y="817085"/>
          <a:ext cx="8229599"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What is MI and its assumptions?</a:t>
          </a:r>
          <a:endParaRPr lang="en-US" sz="2200" kern="1200" dirty="0"/>
        </a:p>
      </dsp:txBody>
      <dsp:txXfrm>
        <a:off x="25759" y="842844"/>
        <a:ext cx="8178081" cy="476152"/>
      </dsp:txXfrm>
    </dsp:sp>
    <dsp:sp modelId="{DE7DFC40-CD27-4E69-B16E-5749DF4A3F89}">
      <dsp:nvSpPr>
        <dsp:cNvPr id="0" name=""/>
        <dsp:cNvSpPr/>
      </dsp:nvSpPr>
      <dsp:spPr>
        <a:xfrm>
          <a:off x="0" y="1408115"/>
          <a:ext cx="8229599"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What are the clinical strategies involved in MI and what is its “spirit”?</a:t>
          </a:r>
        </a:p>
      </dsp:txBody>
      <dsp:txXfrm>
        <a:off x="25759" y="1433874"/>
        <a:ext cx="8178081" cy="476152"/>
      </dsp:txXfrm>
    </dsp:sp>
    <dsp:sp modelId="{023D3E85-B909-4B2B-BAD0-8923E929F209}">
      <dsp:nvSpPr>
        <dsp:cNvPr id="0" name=""/>
        <dsp:cNvSpPr/>
      </dsp:nvSpPr>
      <dsp:spPr>
        <a:xfrm>
          <a:off x="0" y="1999145"/>
          <a:ext cx="8229599"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How effective is MI as an intervention for SUD?</a:t>
          </a:r>
        </a:p>
      </dsp:txBody>
      <dsp:txXfrm>
        <a:off x="25759" y="2024904"/>
        <a:ext cx="8178081" cy="476152"/>
      </dsp:txXfrm>
    </dsp:sp>
    <dsp:sp modelId="{3A43AA42-D800-40A0-8170-AA76209338AF}">
      <dsp:nvSpPr>
        <dsp:cNvPr id="0" name=""/>
        <dsp:cNvSpPr/>
      </dsp:nvSpPr>
      <dsp:spPr>
        <a:xfrm>
          <a:off x="0" y="2590175"/>
          <a:ext cx="8229599"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How does it work?</a:t>
          </a:r>
        </a:p>
      </dsp:txBody>
      <dsp:txXfrm>
        <a:off x="25759" y="2615934"/>
        <a:ext cx="8178081" cy="476152"/>
      </dsp:txXfrm>
    </dsp:sp>
    <dsp:sp modelId="{148DD135-6544-4EE4-BCFB-B10F750226BB}">
      <dsp:nvSpPr>
        <dsp:cNvPr id="0" name=""/>
        <dsp:cNvSpPr/>
      </dsp:nvSpPr>
      <dsp:spPr>
        <a:xfrm>
          <a:off x="0" y="3181206"/>
          <a:ext cx="8229599"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Some conclusions…</a:t>
          </a:r>
        </a:p>
      </dsp:txBody>
      <dsp:txXfrm>
        <a:off x="25759" y="3206965"/>
        <a:ext cx="8178081" cy="4761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30A76-4194-419F-8D17-FCF232DD92B6}">
      <dsp:nvSpPr>
        <dsp:cNvPr id="0" name=""/>
        <dsp:cNvSpPr/>
      </dsp:nvSpPr>
      <dsp:spPr>
        <a:xfrm>
          <a:off x="0" y="817085"/>
          <a:ext cx="8229600"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What is MI and its assumptions?</a:t>
          </a:r>
          <a:endParaRPr lang="en-US" sz="2200" kern="1200" dirty="0"/>
        </a:p>
      </dsp:txBody>
      <dsp:txXfrm>
        <a:off x="25759" y="842844"/>
        <a:ext cx="8178082" cy="476152"/>
      </dsp:txXfrm>
    </dsp:sp>
    <dsp:sp modelId="{DE7DFC40-CD27-4E69-B16E-5749DF4A3F89}">
      <dsp:nvSpPr>
        <dsp:cNvPr id="0" name=""/>
        <dsp:cNvSpPr/>
      </dsp:nvSpPr>
      <dsp:spPr>
        <a:xfrm>
          <a:off x="0" y="1408115"/>
          <a:ext cx="8229600"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What are the clinical strategies involved in MI and what is its “spirit”?</a:t>
          </a:r>
        </a:p>
      </dsp:txBody>
      <dsp:txXfrm>
        <a:off x="25759" y="1433874"/>
        <a:ext cx="8178082" cy="476152"/>
      </dsp:txXfrm>
    </dsp:sp>
    <dsp:sp modelId="{023D3E85-B909-4B2B-BAD0-8923E929F209}">
      <dsp:nvSpPr>
        <dsp:cNvPr id="0" name=""/>
        <dsp:cNvSpPr/>
      </dsp:nvSpPr>
      <dsp:spPr>
        <a:xfrm>
          <a:off x="0" y="1999146"/>
          <a:ext cx="8229600"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How effective is MI as an intervention for SUD?</a:t>
          </a:r>
        </a:p>
      </dsp:txBody>
      <dsp:txXfrm>
        <a:off x="25759" y="2024905"/>
        <a:ext cx="8178082" cy="476152"/>
      </dsp:txXfrm>
    </dsp:sp>
    <dsp:sp modelId="{3A43AA42-D800-40A0-8170-AA76209338AF}">
      <dsp:nvSpPr>
        <dsp:cNvPr id="0" name=""/>
        <dsp:cNvSpPr/>
      </dsp:nvSpPr>
      <dsp:spPr>
        <a:xfrm>
          <a:off x="0" y="2590176"/>
          <a:ext cx="8229600" cy="527670"/>
        </a:xfrm>
        <a:prstGeom prst="roundRec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solidFill>
                <a:schemeClr val="bg1"/>
              </a:solidFill>
            </a:rPr>
            <a:t>Does it work the way we think it does?</a:t>
          </a:r>
        </a:p>
      </dsp:txBody>
      <dsp:txXfrm>
        <a:off x="25759" y="2615935"/>
        <a:ext cx="8178082" cy="476152"/>
      </dsp:txXfrm>
    </dsp:sp>
    <dsp:sp modelId="{148DD135-6544-4EE4-BCFB-B10F750226BB}">
      <dsp:nvSpPr>
        <dsp:cNvPr id="0" name=""/>
        <dsp:cNvSpPr/>
      </dsp:nvSpPr>
      <dsp:spPr>
        <a:xfrm>
          <a:off x="0" y="3181206"/>
          <a:ext cx="8229600"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Some conclusions…</a:t>
          </a:r>
        </a:p>
      </dsp:txBody>
      <dsp:txXfrm>
        <a:off x="25759" y="3206965"/>
        <a:ext cx="8178082" cy="4761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F182FB-6E85-DA4C-AF0F-6BF4F3BD66FF}">
      <dsp:nvSpPr>
        <dsp:cNvPr id="0" name=""/>
        <dsp:cNvSpPr/>
      </dsp:nvSpPr>
      <dsp:spPr>
        <a:xfrm>
          <a:off x="0" y="14195"/>
          <a:ext cx="8229600" cy="52767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1" kern="1200"/>
            <a:t>Self-Change</a:t>
          </a:r>
          <a:endParaRPr lang="en-US" sz="2200" kern="1200"/>
        </a:p>
      </dsp:txBody>
      <dsp:txXfrm>
        <a:off x="25759" y="39954"/>
        <a:ext cx="8178082" cy="476152"/>
      </dsp:txXfrm>
    </dsp:sp>
    <dsp:sp modelId="{1C9FE1ED-36FA-4A4D-A652-8D5C03C9488B}">
      <dsp:nvSpPr>
        <dsp:cNvPr id="0" name=""/>
        <dsp:cNvSpPr/>
      </dsp:nvSpPr>
      <dsp:spPr>
        <a:xfrm>
          <a:off x="0" y="541865"/>
          <a:ext cx="8229600" cy="842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en-US" sz="1700" kern="1200"/>
            <a:t>Decision-making, motivation, actions individuals bring to treatment as part of change episode</a:t>
          </a:r>
        </a:p>
        <a:p>
          <a:pPr marL="171450" lvl="1" indent="-171450" algn="l" defTabSz="755650" rtl="0">
            <a:lnSpc>
              <a:spcPct val="90000"/>
            </a:lnSpc>
            <a:spcBef>
              <a:spcPct val="0"/>
            </a:spcBef>
            <a:spcAft>
              <a:spcPct val="20000"/>
            </a:spcAft>
            <a:buChar char="•"/>
          </a:pPr>
          <a:r>
            <a:rPr lang="en-US" sz="1700" kern="1200"/>
            <a:t>Impact of study procedures (e.g., assessment reactivity)</a:t>
          </a:r>
        </a:p>
      </dsp:txBody>
      <dsp:txXfrm>
        <a:off x="0" y="541865"/>
        <a:ext cx="8229600" cy="842490"/>
      </dsp:txXfrm>
    </dsp:sp>
    <dsp:sp modelId="{0CBA5374-8D5D-7645-A825-0AECB840E549}">
      <dsp:nvSpPr>
        <dsp:cNvPr id="0" name=""/>
        <dsp:cNvSpPr/>
      </dsp:nvSpPr>
      <dsp:spPr>
        <a:xfrm>
          <a:off x="0" y="1384356"/>
          <a:ext cx="8229600" cy="527670"/>
        </a:xfrm>
        <a:prstGeom prst="roundRect">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1" kern="1200"/>
            <a:t>Spirit-only MI </a:t>
          </a:r>
          <a:r>
            <a:rPr lang="en-US" sz="2200" i="1" kern="1200"/>
            <a:t>(common therapy factors)</a:t>
          </a:r>
          <a:endParaRPr lang="en-US" sz="2200" kern="1200"/>
        </a:p>
      </dsp:txBody>
      <dsp:txXfrm>
        <a:off x="25759" y="1410115"/>
        <a:ext cx="8178082" cy="476152"/>
      </dsp:txXfrm>
    </dsp:sp>
    <dsp:sp modelId="{9943F34F-6FD9-C140-AB15-A465863E4583}">
      <dsp:nvSpPr>
        <dsp:cNvPr id="0" name=""/>
        <dsp:cNvSpPr/>
      </dsp:nvSpPr>
      <dsp:spPr>
        <a:xfrm>
          <a:off x="0" y="1912026"/>
          <a:ext cx="8229600"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en-US" sz="1700" kern="1200"/>
            <a:t>Therapist stance (warmth, egalitarianism)</a:t>
          </a:r>
        </a:p>
        <a:p>
          <a:pPr marL="171450" lvl="1" indent="-171450" algn="l" defTabSz="755650" rtl="0">
            <a:lnSpc>
              <a:spcPct val="90000"/>
            </a:lnSpc>
            <a:spcBef>
              <a:spcPct val="0"/>
            </a:spcBef>
            <a:spcAft>
              <a:spcPct val="20000"/>
            </a:spcAft>
            <a:buChar char="•"/>
          </a:pPr>
          <a:r>
            <a:rPr lang="en-US" sz="1700" kern="1200"/>
            <a:t>Extensive use of reflective listening</a:t>
          </a:r>
        </a:p>
        <a:p>
          <a:pPr marL="171450" lvl="1" indent="-171450" algn="l" defTabSz="755650" rtl="0">
            <a:lnSpc>
              <a:spcPct val="90000"/>
            </a:lnSpc>
            <a:spcBef>
              <a:spcPct val="0"/>
            </a:spcBef>
            <a:spcAft>
              <a:spcPct val="20000"/>
            </a:spcAft>
            <a:buChar char="•"/>
          </a:pPr>
          <a:r>
            <a:rPr lang="en-US" sz="1700" kern="1200" dirty="0"/>
            <a:t>Avoid MI-inconsistent behaviors</a:t>
          </a:r>
        </a:p>
        <a:p>
          <a:pPr marL="171450" lvl="1" indent="-171450" algn="l" defTabSz="755650" rtl="0">
            <a:lnSpc>
              <a:spcPct val="90000"/>
            </a:lnSpc>
            <a:spcBef>
              <a:spcPct val="0"/>
            </a:spcBef>
            <a:spcAft>
              <a:spcPct val="20000"/>
            </a:spcAft>
            <a:buChar char="•"/>
          </a:pPr>
          <a:r>
            <a:rPr lang="en-US" sz="1700" kern="1200" dirty="0" err="1"/>
            <a:t>Avoide</a:t>
          </a:r>
          <a:r>
            <a:rPr lang="en-US" sz="1700" kern="1200" dirty="0"/>
            <a:t> MI specific </a:t>
          </a:r>
          <a:r>
            <a:rPr lang="en-US" sz="1700" kern="1200" dirty="0" err="1"/>
            <a:t>bxs</a:t>
          </a:r>
          <a:r>
            <a:rPr lang="en-US" sz="1700" kern="1200" dirty="0"/>
            <a:t> (amplified/double-sided reflections, advice, change plan)</a:t>
          </a:r>
        </a:p>
      </dsp:txBody>
      <dsp:txXfrm>
        <a:off x="0" y="1912026"/>
        <a:ext cx="8229600" cy="1184040"/>
      </dsp:txXfrm>
    </dsp:sp>
    <dsp:sp modelId="{FD881183-FDD8-CD4F-8334-664F9A2FDF1B}">
      <dsp:nvSpPr>
        <dsp:cNvPr id="0" name=""/>
        <dsp:cNvSpPr/>
      </dsp:nvSpPr>
      <dsp:spPr>
        <a:xfrm>
          <a:off x="0" y="3096066"/>
          <a:ext cx="8229600" cy="527670"/>
        </a:xfrm>
        <a:prstGeom prst="roundRec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1" kern="1200"/>
            <a:t>MI specific elements (directive/strategic)</a:t>
          </a:r>
          <a:endParaRPr lang="en-US" sz="2200" kern="1200"/>
        </a:p>
      </dsp:txBody>
      <dsp:txXfrm>
        <a:off x="25759" y="3121825"/>
        <a:ext cx="8178082" cy="476152"/>
      </dsp:txXfrm>
    </dsp:sp>
    <dsp:sp modelId="{5F6DED95-2F7C-9143-99A7-7F116041C8DD}">
      <dsp:nvSpPr>
        <dsp:cNvPr id="0" name=""/>
        <dsp:cNvSpPr/>
      </dsp:nvSpPr>
      <dsp:spPr>
        <a:xfrm>
          <a:off x="0" y="3623736"/>
          <a:ext cx="8229600"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en-US" sz="1700" kern="1200" dirty="0"/>
            <a:t>Enhance discrepancy (structured feedback, advice, double-sided reflections)</a:t>
          </a:r>
        </a:p>
        <a:p>
          <a:pPr marL="171450" lvl="1" indent="-171450" algn="l" defTabSz="755650" rtl="0">
            <a:lnSpc>
              <a:spcPct val="90000"/>
            </a:lnSpc>
            <a:spcBef>
              <a:spcPct val="0"/>
            </a:spcBef>
            <a:spcAft>
              <a:spcPct val="20000"/>
            </a:spcAft>
            <a:buChar char="•"/>
          </a:pPr>
          <a:r>
            <a:rPr lang="en-US" sz="1700" kern="1200"/>
            <a:t>Elicit &amp; reinforce positive change talk (change plan)</a:t>
          </a:r>
        </a:p>
        <a:p>
          <a:pPr marL="342900" lvl="2" indent="-171450" algn="l" defTabSz="755650" rtl="0">
            <a:lnSpc>
              <a:spcPct val="90000"/>
            </a:lnSpc>
            <a:spcBef>
              <a:spcPct val="0"/>
            </a:spcBef>
            <a:spcAft>
              <a:spcPct val="20000"/>
            </a:spcAft>
            <a:buChar char="•"/>
          </a:pPr>
          <a:endParaRPr lang="en-US" sz="1700" kern="1200"/>
        </a:p>
      </dsp:txBody>
      <dsp:txXfrm>
        <a:off x="0" y="3623736"/>
        <a:ext cx="8229600" cy="8880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30A76-4194-419F-8D17-FCF232DD92B6}">
      <dsp:nvSpPr>
        <dsp:cNvPr id="0" name=""/>
        <dsp:cNvSpPr/>
      </dsp:nvSpPr>
      <dsp:spPr>
        <a:xfrm>
          <a:off x="0" y="817085"/>
          <a:ext cx="8229600"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What is MI and its assumptions?</a:t>
          </a:r>
          <a:endParaRPr lang="en-US" sz="2200" kern="1200" dirty="0"/>
        </a:p>
      </dsp:txBody>
      <dsp:txXfrm>
        <a:off x="25759" y="842844"/>
        <a:ext cx="8178082" cy="476152"/>
      </dsp:txXfrm>
    </dsp:sp>
    <dsp:sp modelId="{DE7DFC40-CD27-4E69-B16E-5749DF4A3F89}">
      <dsp:nvSpPr>
        <dsp:cNvPr id="0" name=""/>
        <dsp:cNvSpPr/>
      </dsp:nvSpPr>
      <dsp:spPr>
        <a:xfrm>
          <a:off x="0" y="1408115"/>
          <a:ext cx="8229600"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What are the clinical strategies involved in MI and what is its “spirit”?</a:t>
          </a:r>
        </a:p>
      </dsp:txBody>
      <dsp:txXfrm>
        <a:off x="25759" y="1433874"/>
        <a:ext cx="8178082" cy="476152"/>
      </dsp:txXfrm>
    </dsp:sp>
    <dsp:sp modelId="{023D3E85-B909-4B2B-BAD0-8923E929F209}">
      <dsp:nvSpPr>
        <dsp:cNvPr id="0" name=""/>
        <dsp:cNvSpPr/>
      </dsp:nvSpPr>
      <dsp:spPr>
        <a:xfrm>
          <a:off x="0" y="1999146"/>
          <a:ext cx="8229600"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How effective is MI as an intervention for SUD?</a:t>
          </a:r>
        </a:p>
      </dsp:txBody>
      <dsp:txXfrm>
        <a:off x="25759" y="2024905"/>
        <a:ext cx="8178082" cy="476152"/>
      </dsp:txXfrm>
    </dsp:sp>
    <dsp:sp modelId="{3A43AA42-D800-40A0-8170-AA76209338AF}">
      <dsp:nvSpPr>
        <dsp:cNvPr id="0" name=""/>
        <dsp:cNvSpPr/>
      </dsp:nvSpPr>
      <dsp:spPr>
        <a:xfrm>
          <a:off x="0" y="2590176"/>
          <a:ext cx="8229600"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Does it work the way we think it does?</a:t>
          </a:r>
        </a:p>
      </dsp:txBody>
      <dsp:txXfrm>
        <a:off x="25759" y="2615935"/>
        <a:ext cx="8178082" cy="476152"/>
      </dsp:txXfrm>
    </dsp:sp>
    <dsp:sp modelId="{148DD135-6544-4EE4-BCFB-B10F750226BB}">
      <dsp:nvSpPr>
        <dsp:cNvPr id="0" name=""/>
        <dsp:cNvSpPr/>
      </dsp:nvSpPr>
      <dsp:spPr>
        <a:xfrm>
          <a:off x="0" y="3181206"/>
          <a:ext cx="8229600" cy="527670"/>
        </a:xfrm>
        <a:prstGeom prst="roundRec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solidFill>
                <a:schemeClr val="bg1"/>
              </a:solidFill>
            </a:rPr>
            <a:t>Some conclusions…</a:t>
          </a:r>
        </a:p>
      </dsp:txBody>
      <dsp:txXfrm>
        <a:off x="25759" y="3206965"/>
        <a:ext cx="8178082" cy="47615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30A76-4194-419F-8D17-FCF232DD92B6}">
      <dsp:nvSpPr>
        <dsp:cNvPr id="0" name=""/>
        <dsp:cNvSpPr/>
      </dsp:nvSpPr>
      <dsp:spPr>
        <a:xfrm>
          <a:off x="0" y="882808"/>
          <a:ext cx="8229600" cy="503685"/>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What is CBT and its assumptions?</a:t>
          </a:r>
        </a:p>
      </dsp:txBody>
      <dsp:txXfrm>
        <a:off x="24588" y="907396"/>
        <a:ext cx="8180424" cy="454509"/>
      </dsp:txXfrm>
    </dsp:sp>
    <dsp:sp modelId="{DE7DFC40-CD27-4E69-B16E-5749DF4A3F89}">
      <dsp:nvSpPr>
        <dsp:cNvPr id="0" name=""/>
        <dsp:cNvSpPr/>
      </dsp:nvSpPr>
      <dsp:spPr>
        <a:xfrm>
          <a:off x="0" y="1446973"/>
          <a:ext cx="8229600" cy="503685"/>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What are the clinical strategies involved in CBT? </a:t>
          </a:r>
          <a:r>
            <a:rPr lang="en-US" sz="2100" kern="1200" dirty="0">
              <a:noFill/>
            </a:rPr>
            <a:t>_	__________________</a:t>
          </a:r>
        </a:p>
      </dsp:txBody>
      <dsp:txXfrm>
        <a:off x="24588" y="1471561"/>
        <a:ext cx="8180424" cy="454509"/>
      </dsp:txXfrm>
    </dsp:sp>
    <dsp:sp modelId="{023D3E85-B909-4B2B-BAD0-8923E929F209}">
      <dsp:nvSpPr>
        <dsp:cNvPr id="0" name=""/>
        <dsp:cNvSpPr/>
      </dsp:nvSpPr>
      <dsp:spPr>
        <a:xfrm>
          <a:off x="0" y="2011138"/>
          <a:ext cx="8229600" cy="503685"/>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How effective is CBT as an intervention for SUD?</a:t>
          </a:r>
        </a:p>
      </dsp:txBody>
      <dsp:txXfrm>
        <a:off x="24588" y="2035726"/>
        <a:ext cx="8180424" cy="454509"/>
      </dsp:txXfrm>
    </dsp:sp>
    <dsp:sp modelId="{3A43AA42-D800-40A0-8170-AA76209338AF}">
      <dsp:nvSpPr>
        <dsp:cNvPr id="0" name=""/>
        <dsp:cNvSpPr/>
      </dsp:nvSpPr>
      <dsp:spPr>
        <a:xfrm>
          <a:off x="0" y="2575303"/>
          <a:ext cx="8229600" cy="503685"/>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How does it work? </a:t>
          </a:r>
        </a:p>
      </dsp:txBody>
      <dsp:txXfrm>
        <a:off x="24588" y="2599891"/>
        <a:ext cx="8180424" cy="454509"/>
      </dsp:txXfrm>
    </dsp:sp>
    <dsp:sp modelId="{148DD135-6544-4EE4-BCFB-B10F750226BB}">
      <dsp:nvSpPr>
        <dsp:cNvPr id="0" name=""/>
        <dsp:cNvSpPr/>
      </dsp:nvSpPr>
      <dsp:spPr>
        <a:xfrm>
          <a:off x="0" y="3139468"/>
          <a:ext cx="8229600" cy="503685"/>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Some conclusions…</a:t>
          </a:r>
        </a:p>
      </dsp:txBody>
      <dsp:txXfrm>
        <a:off x="24588" y="3164056"/>
        <a:ext cx="8180424" cy="45450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30A76-4194-419F-8D17-FCF232DD92B6}">
      <dsp:nvSpPr>
        <dsp:cNvPr id="0" name=""/>
        <dsp:cNvSpPr/>
      </dsp:nvSpPr>
      <dsp:spPr>
        <a:xfrm>
          <a:off x="0" y="882808"/>
          <a:ext cx="8229599" cy="503684"/>
        </a:xfrm>
        <a:prstGeom prst="roundRect">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solidFill>
                <a:schemeClr val="bg1"/>
              </a:solidFill>
            </a:rPr>
            <a:t>What is CBT and its assumptions?</a:t>
          </a:r>
        </a:p>
      </dsp:txBody>
      <dsp:txXfrm>
        <a:off x="24588" y="907396"/>
        <a:ext cx="8180423" cy="454508"/>
      </dsp:txXfrm>
    </dsp:sp>
    <dsp:sp modelId="{DE7DFC40-CD27-4E69-B16E-5749DF4A3F89}">
      <dsp:nvSpPr>
        <dsp:cNvPr id="0" name=""/>
        <dsp:cNvSpPr/>
      </dsp:nvSpPr>
      <dsp:spPr>
        <a:xfrm>
          <a:off x="0" y="1446973"/>
          <a:ext cx="8229599" cy="503684"/>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What are the clinical strategies involved in CBT? </a:t>
          </a:r>
          <a:r>
            <a:rPr lang="en-US" sz="2100" kern="1200" dirty="0">
              <a:solidFill>
                <a:schemeClr val="bg1"/>
              </a:solidFill>
            </a:rPr>
            <a:t>_	__________________</a:t>
          </a:r>
        </a:p>
      </dsp:txBody>
      <dsp:txXfrm>
        <a:off x="24588" y="1471561"/>
        <a:ext cx="8180423" cy="454508"/>
      </dsp:txXfrm>
    </dsp:sp>
    <dsp:sp modelId="{023D3E85-B909-4B2B-BAD0-8923E929F209}">
      <dsp:nvSpPr>
        <dsp:cNvPr id="0" name=""/>
        <dsp:cNvSpPr/>
      </dsp:nvSpPr>
      <dsp:spPr>
        <a:xfrm>
          <a:off x="0" y="2011138"/>
          <a:ext cx="8229599" cy="503684"/>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How effective is CBT as an intervention for SUD?</a:t>
          </a:r>
        </a:p>
      </dsp:txBody>
      <dsp:txXfrm>
        <a:off x="24588" y="2035726"/>
        <a:ext cx="8180423" cy="454508"/>
      </dsp:txXfrm>
    </dsp:sp>
    <dsp:sp modelId="{3A43AA42-D800-40A0-8170-AA76209338AF}">
      <dsp:nvSpPr>
        <dsp:cNvPr id="0" name=""/>
        <dsp:cNvSpPr/>
      </dsp:nvSpPr>
      <dsp:spPr>
        <a:xfrm>
          <a:off x="0" y="2575303"/>
          <a:ext cx="8229599" cy="503684"/>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How does it work?</a:t>
          </a:r>
        </a:p>
      </dsp:txBody>
      <dsp:txXfrm>
        <a:off x="24588" y="2599891"/>
        <a:ext cx="8180423" cy="454508"/>
      </dsp:txXfrm>
    </dsp:sp>
    <dsp:sp modelId="{148DD135-6544-4EE4-BCFB-B10F750226BB}">
      <dsp:nvSpPr>
        <dsp:cNvPr id="0" name=""/>
        <dsp:cNvSpPr/>
      </dsp:nvSpPr>
      <dsp:spPr>
        <a:xfrm>
          <a:off x="0" y="3139468"/>
          <a:ext cx="8229599" cy="503684"/>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Some conclusions…</a:t>
          </a:r>
        </a:p>
      </dsp:txBody>
      <dsp:txXfrm>
        <a:off x="24588" y="3164056"/>
        <a:ext cx="8180423" cy="454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30A76-4194-419F-8D17-FCF232DD92B6}">
      <dsp:nvSpPr>
        <dsp:cNvPr id="0" name=""/>
        <dsp:cNvSpPr/>
      </dsp:nvSpPr>
      <dsp:spPr>
        <a:xfrm>
          <a:off x="0" y="882808"/>
          <a:ext cx="8229599" cy="503684"/>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What is CBT and its assumptions?</a:t>
          </a:r>
        </a:p>
      </dsp:txBody>
      <dsp:txXfrm>
        <a:off x="24588" y="907396"/>
        <a:ext cx="8180423" cy="454508"/>
      </dsp:txXfrm>
    </dsp:sp>
    <dsp:sp modelId="{DE7DFC40-CD27-4E69-B16E-5749DF4A3F89}">
      <dsp:nvSpPr>
        <dsp:cNvPr id="0" name=""/>
        <dsp:cNvSpPr/>
      </dsp:nvSpPr>
      <dsp:spPr>
        <a:xfrm>
          <a:off x="0" y="1446973"/>
          <a:ext cx="8229599" cy="503684"/>
        </a:xfrm>
        <a:prstGeom prst="roundRect">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solidFill>
                <a:schemeClr val="bg1"/>
              </a:solidFill>
            </a:rPr>
            <a:t>What are the clinical strategies involved in CBT? </a:t>
          </a:r>
          <a:r>
            <a:rPr lang="en-US" sz="2100" kern="1200" dirty="0">
              <a:noFill/>
            </a:rPr>
            <a:t>_	__________________</a:t>
          </a:r>
        </a:p>
      </dsp:txBody>
      <dsp:txXfrm>
        <a:off x="24588" y="1471561"/>
        <a:ext cx="8180423" cy="454508"/>
      </dsp:txXfrm>
    </dsp:sp>
    <dsp:sp modelId="{023D3E85-B909-4B2B-BAD0-8923E929F209}">
      <dsp:nvSpPr>
        <dsp:cNvPr id="0" name=""/>
        <dsp:cNvSpPr/>
      </dsp:nvSpPr>
      <dsp:spPr>
        <a:xfrm>
          <a:off x="0" y="2011138"/>
          <a:ext cx="8229599" cy="503684"/>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How effective is CBT as an intervention for SUD?</a:t>
          </a:r>
        </a:p>
      </dsp:txBody>
      <dsp:txXfrm>
        <a:off x="24588" y="2035726"/>
        <a:ext cx="8180423" cy="454508"/>
      </dsp:txXfrm>
    </dsp:sp>
    <dsp:sp modelId="{3A43AA42-D800-40A0-8170-AA76209338AF}">
      <dsp:nvSpPr>
        <dsp:cNvPr id="0" name=""/>
        <dsp:cNvSpPr/>
      </dsp:nvSpPr>
      <dsp:spPr>
        <a:xfrm>
          <a:off x="0" y="2575303"/>
          <a:ext cx="8229599" cy="503684"/>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Does it work the way we think it does?</a:t>
          </a:r>
        </a:p>
      </dsp:txBody>
      <dsp:txXfrm>
        <a:off x="24588" y="2599891"/>
        <a:ext cx="8180423" cy="454508"/>
      </dsp:txXfrm>
    </dsp:sp>
    <dsp:sp modelId="{148DD135-6544-4EE4-BCFB-B10F750226BB}">
      <dsp:nvSpPr>
        <dsp:cNvPr id="0" name=""/>
        <dsp:cNvSpPr/>
      </dsp:nvSpPr>
      <dsp:spPr>
        <a:xfrm>
          <a:off x="0" y="3139468"/>
          <a:ext cx="8229599" cy="503684"/>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Some conclusions…</a:t>
          </a:r>
        </a:p>
      </dsp:txBody>
      <dsp:txXfrm>
        <a:off x="24588" y="3164056"/>
        <a:ext cx="8180423" cy="4545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BC6ED-5460-4841-A281-BCECB4820011}">
      <dsp:nvSpPr>
        <dsp:cNvPr id="0" name=""/>
        <dsp:cNvSpPr/>
      </dsp:nvSpPr>
      <dsp:spPr>
        <a:xfrm>
          <a:off x="4544" y="0"/>
          <a:ext cx="1233232" cy="1650320"/>
        </a:xfrm>
        <a:prstGeom prst="roundRect">
          <a:avLst>
            <a:gd name="adj" fmla="val 10000"/>
          </a:avLst>
        </a:prstGeom>
        <a:solidFill>
          <a:schemeClr val="lt1"/>
        </a:solidFill>
        <a:ln w="25400" cap="flat" cmpd="sng" algn="ctr">
          <a:solidFill>
            <a:schemeClr val="accent6"/>
          </a:solidFill>
          <a:prstDash val="solid"/>
        </a:ln>
        <a:effectLst/>
        <a:scene3d>
          <a:camera prst="orthographicFront"/>
          <a:lightRig rig="flat" dir="t"/>
        </a:scene3d>
      </dsp:spPr>
      <dsp:style>
        <a:lnRef idx="2">
          <a:schemeClr val="accent6"/>
        </a:lnRef>
        <a:fillRef idx="1">
          <a:schemeClr val="lt1"/>
        </a:fillRef>
        <a:effectRef idx="0">
          <a:schemeClr val="accent6"/>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Trigger</a:t>
          </a:r>
        </a:p>
      </dsp:txBody>
      <dsp:txXfrm>
        <a:off x="40664" y="36120"/>
        <a:ext cx="1160992" cy="1578080"/>
      </dsp:txXfrm>
    </dsp:sp>
    <dsp:sp modelId="{6FE40B83-A830-43B8-91BB-B4EF8F1841A9}">
      <dsp:nvSpPr>
        <dsp:cNvPr id="0" name=""/>
        <dsp:cNvSpPr/>
      </dsp:nvSpPr>
      <dsp:spPr>
        <a:xfrm>
          <a:off x="1313122" y="731731"/>
          <a:ext cx="159733" cy="186857"/>
        </a:xfrm>
        <a:prstGeom prst="rightArrow">
          <a:avLst>
            <a:gd name="adj1" fmla="val 60000"/>
            <a:gd name="adj2" fmla="val 5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313122" y="769102"/>
        <a:ext cx="111813" cy="112115"/>
      </dsp:txXfrm>
    </dsp:sp>
    <dsp:sp modelId="{B2A16FCF-3692-438D-B122-12A76DB41195}">
      <dsp:nvSpPr>
        <dsp:cNvPr id="0" name=""/>
        <dsp:cNvSpPr/>
      </dsp:nvSpPr>
      <dsp:spPr>
        <a:xfrm>
          <a:off x="1539160" y="0"/>
          <a:ext cx="1233232" cy="1650320"/>
        </a:xfrm>
        <a:prstGeom prst="roundRect">
          <a:avLst>
            <a:gd name="adj" fmla="val 10000"/>
          </a:avLst>
        </a:prstGeom>
        <a:solidFill>
          <a:schemeClr val="lt1"/>
        </a:solidFill>
        <a:ln w="25400" cap="flat" cmpd="sng" algn="ctr">
          <a:solidFill>
            <a:schemeClr val="accent6"/>
          </a:solidFill>
          <a:prstDash val="solid"/>
        </a:ln>
        <a:effectLst/>
        <a:scene3d>
          <a:camera prst="orthographicFront"/>
          <a:lightRig rig="flat" dir="t"/>
        </a:scene3d>
      </dsp:spPr>
      <dsp:style>
        <a:lnRef idx="2">
          <a:schemeClr val="accent6"/>
        </a:lnRef>
        <a:fillRef idx="1">
          <a:schemeClr val="lt1"/>
        </a:fillRef>
        <a:effectRef idx="0">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Thoughts</a:t>
          </a:r>
          <a:endParaRPr lang="en-US" sz="2400" kern="1200" dirty="0"/>
        </a:p>
      </dsp:txBody>
      <dsp:txXfrm>
        <a:off x="1575280" y="36120"/>
        <a:ext cx="1160992" cy="1578080"/>
      </dsp:txXfrm>
    </dsp:sp>
    <dsp:sp modelId="{975536FD-3B0D-48D2-B06B-2DEFB2B080AC}">
      <dsp:nvSpPr>
        <dsp:cNvPr id="0" name=""/>
        <dsp:cNvSpPr/>
      </dsp:nvSpPr>
      <dsp:spPr>
        <a:xfrm>
          <a:off x="2847738" y="731731"/>
          <a:ext cx="159733" cy="186857"/>
        </a:xfrm>
        <a:prstGeom prst="rightArrow">
          <a:avLst>
            <a:gd name="adj1" fmla="val 60000"/>
            <a:gd name="adj2" fmla="val 5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847738" y="769102"/>
        <a:ext cx="111813" cy="112115"/>
      </dsp:txXfrm>
    </dsp:sp>
    <dsp:sp modelId="{A8AFBC10-0736-44DD-A556-CB2A32611FB3}">
      <dsp:nvSpPr>
        <dsp:cNvPr id="0" name=""/>
        <dsp:cNvSpPr/>
      </dsp:nvSpPr>
      <dsp:spPr>
        <a:xfrm>
          <a:off x="3073776" y="0"/>
          <a:ext cx="1233232" cy="1650320"/>
        </a:xfrm>
        <a:prstGeom prst="roundRect">
          <a:avLst>
            <a:gd name="adj" fmla="val 10000"/>
          </a:avLst>
        </a:prstGeom>
        <a:solidFill>
          <a:schemeClr val="lt1"/>
        </a:solidFill>
        <a:ln w="25400" cap="flat" cmpd="sng" algn="ctr">
          <a:solidFill>
            <a:schemeClr val="accent6"/>
          </a:solidFill>
          <a:prstDash val="solid"/>
        </a:ln>
        <a:effectLst/>
        <a:scene3d>
          <a:camera prst="orthographicFront"/>
          <a:lightRig rig="flat" dir="t"/>
        </a:scene3d>
      </dsp:spPr>
      <dsp:style>
        <a:lnRef idx="2">
          <a:schemeClr val="accent6"/>
        </a:lnRef>
        <a:fillRef idx="1">
          <a:schemeClr val="lt1"/>
        </a:fillRef>
        <a:effectRef idx="0">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Feelings</a:t>
          </a:r>
          <a:endParaRPr lang="en-US" sz="2400" kern="1200" dirty="0"/>
        </a:p>
      </dsp:txBody>
      <dsp:txXfrm>
        <a:off x="3109896" y="36120"/>
        <a:ext cx="1160992" cy="1578080"/>
      </dsp:txXfrm>
    </dsp:sp>
    <dsp:sp modelId="{03189860-3952-4C26-AFBC-BE2815D1024F}">
      <dsp:nvSpPr>
        <dsp:cNvPr id="0" name=""/>
        <dsp:cNvSpPr/>
      </dsp:nvSpPr>
      <dsp:spPr>
        <a:xfrm>
          <a:off x="4382354" y="731731"/>
          <a:ext cx="159733" cy="186857"/>
        </a:xfrm>
        <a:prstGeom prst="rightArrow">
          <a:avLst>
            <a:gd name="adj1" fmla="val 60000"/>
            <a:gd name="adj2" fmla="val 5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382354" y="769102"/>
        <a:ext cx="111813" cy="112115"/>
      </dsp:txXfrm>
    </dsp:sp>
    <dsp:sp modelId="{51DEDF2D-EC63-4EC7-AB7C-0E0C9E942226}">
      <dsp:nvSpPr>
        <dsp:cNvPr id="0" name=""/>
        <dsp:cNvSpPr/>
      </dsp:nvSpPr>
      <dsp:spPr>
        <a:xfrm>
          <a:off x="4608391" y="0"/>
          <a:ext cx="1233232" cy="1650320"/>
        </a:xfrm>
        <a:prstGeom prst="roundRect">
          <a:avLst>
            <a:gd name="adj" fmla="val 10000"/>
          </a:avLst>
        </a:prstGeom>
        <a:solidFill>
          <a:schemeClr val="lt1"/>
        </a:solidFill>
        <a:ln w="25400" cap="flat" cmpd="sng" algn="ctr">
          <a:solidFill>
            <a:schemeClr val="accent6"/>
          </a:solidFill>
          <a:prstDash val="solid"/>
        </a:ln>
        <a:effectLst/>
        <a:scene3d>
          <a:camera prst="orthographicFront"/>
          <a:lightRig rig="flat" dir="t"/>
        </a:scene3d>
      </dsp:spPr>
      <dsp:style>
        <a:lnRef idx="2">
          <a:schemeClr val="accent6"/>
        </a:lnRef>
        <a:fillRef idx="1">
          <a:schemeClr val="lt1"/>
        </a:fillRef>
        <a:effectRef idx="0">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Behavior</a:t>
          </a:r>
          <a:endParaRPr lang="en-US" sz="2400" kern="1200" dirty="0"/>
        </a:p>
      </dsp:txBody>
      <dsp:txXfrm>
        <a:off x="4644511" y="36120"/>
        <a:ext cx="1160992" cy="1578080"/>
      </dsp:txXfrm>
    </dsp:sp>
    <dsp:sp modelId="{60FB4572-FFDB-43BD-A239-DEA8CCC6586A}">
      <dsp:nvSpPr>
        <dsp:cNvPr id="0" name=""/>
        <dsp:cNvSpPr/>
      </dsp:nvSpPr>
      <dsp:spPr>
        <a:xfrm>
          <a:off x="5916969" y="731731"/>
          <a:ext cx="159733" cy="186857"/>
        </a:xfrm>
        <a:prstGeom prst="rightArrow">
          <a:avLst>
            <a:gd name="adj1" fmla="val 60000"/>
            <a:gd name="adj2" fmla="val 5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5916969" y="769102"/>
        <a:ext cx="111813" cy="112115"/>
      </dsp:txXfrm>
    </dsp:sp>
    <dsp:sp modelId="{07A43A47-CF82-4C37-A178-EACE6F87EA3D}">
      <dsp:nvSpPr>
        <dsp:cNvPr id="0" name=""/>
        <dsp:cNvSpPr/>
      </dsp:nvSpPr>
      <dsp:spPr>
        <a:xfrm>
          <a:off x="6143007" y="0"/>
          <a:ext cx="1233232" cy="1650320"/>
        </a:xfrm>
        <a:prstGeom prst="roundRect">
          <a:avLst>
            <a:gd name="adj" fmla="val 10000"/>
          </a:avLst>
        </a:prstGeom>
        <a:solidFill>
          <a:schemeClr val="lt1"/>
        </a:solidFill>
        <a:ln w="25400" cap="flat" cmpd="sng" algn="ctr">
          <a:solidFill>
            <a:schemeClr val="accent6"/>
          </a:solidFill>
          <a:prstDash val="solid"/>
        </a:ln>
        <a:effectLst/>
        <a:scene3d>
          <a:camera prst="orthographicFront"/>
          <a:lightRig rig="flat" dir="t"/>
        </a:scene3d>
      </dsp:spPr>
      <dsp:style>
        <a:lnRef idx="2">
          <a:schemeClr val="accent6"/>
        </a:lnRef>
        <a:fillRef idx="1">
          <a:schemeClr val="lt1"/>
        </a:fillRef>
        <a:effectRef idx="0">
          <a:schemeClr val="accent6"/>
        </a:effectRef>
        <a:fontRef idx="minor">
          <a:schemeClr val="dk1"/>
        </a:fontRef>
      </dsp:style>
      <dsp:txBody>
        <a:bodyPr spcFirstLastPara="0" vert="horz" wrap="square" lIns="9144" tIns="73152" rIns="9144" bIns="76200" numCol="1" spcCol="1270" anchor="ctr" anchorCtr="0">
          <a:noAutofit/>
        </a:bodyPr>
        <a:lstStyle/>
        <a:p>
          <a:pPr marL="0" lvl="0" indent="0" algn="ctr" defTabSz="889000">
            <a:lnSpc>
              <a:spcPct val="90000"/>
            </a:lnSpc>
            <a:spcBef>
              <a:spcPct val="0"/>
            </a:spcBef>
            <a:spcAft>
              <a:spcPct val="35000"/>
            </a:spcAft>
            <a:buNone/>
          </a:pPr>
          <a:r>
            <a:rPr lang="en-US" sz="2000" kern="1200" dirty="0"/>
            <a:t>Positive </a:t>
          </a:r>
          <a:r>
            <a:rPr lang="en-US" sz="1800" kern="1200" dirty="0"/>
            <a:t>Consequences</a:t>
          </a:r>
        </a:p>
      </dsp:txBody>
      <dsp:txXfrm>
        <a:off x="6179127" y="36120"/>
        <a:ext cx="1160992" cy="1578080"/>
      </dsp:txXfrm>
    </dsp:sp>
    <dsp:sp modelId="{D36015EC-67A9-45C4-BC9A-E34D1474CE29}">
      <dsp:nvSpPr>
        <dsp:cNvPr id="0" name=""/>
        <dsp:cNvSpPr/>
      </dsp:nvSpPr>
      <dsp:spPr>
        <a:xfrm>
          <a:off x="7451585" y="731731"/>
          <a:ext cx="159733" cy="186857"/>
        </a:xfrm>
        <a:prstGeom prst="rightArrow">
          <a:avLst>
            <a:gd name="adj1" fmla="val 60000"/>
            <a:gd name="adj2" fmla="val 5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7451585" y="769102"/>
        <a:ext cx="111813" cy="112115"/>
      </dsp:txXfrm>
    </dsp:sp>
    <dsp:sp modelId="{977E75E1-A070-48A3-A7E8-64C8F54BB389}">
      <dsp:nvSpPr>
        <dsp:cNvPr id="0" name=""/>
        <dsp:cNvSpPr/>
      </dsp:nvSpPr>
      <dsp:spPr>
        <a:xfrm>
          <a:off x="7677623" y="0"/>
          <a:ext cx="1233232" cy="1650320"/>
        </a:xfrm>
        <a:prstGeom prst="roundRect">
          <a:avLst>
            <a:gd name="adj" fmla="val 10000"/>
          </a:avLst>
        </a:prstGeom>
        <a:solidFill>
          <a:schemeClr val="lt1"/>
        </a:solidFill>
        <a:ln w="25400" cap="flat" cmpd="sng" algn="ctr">
          <a:solidFill>
            <a:schemeClr val="accent6"/>
          </a:solidFill>
          <a:prstDash val="solid"/>
        </a:ln>
        <a:effectLst/>
        <a:scene3d>
          <a:camera prst="orthographicFront"/>
          <a:lightRig rig="flat" dir="t"/>
        </a:scene3d>
      </dsp:spPr>
      <dsp:style>
        <a:lnRef idx="2">
          <a:schemeClr val="accent6"/>
        </a:lnRef>
        <a:fillRef idx="1">
          <a:schemeClr val="lt1"/>
        </a:fillRef>
        <a:effectRef idx="0">
          <a:schemeClr val="accent6"/>
        </a:effectRef>
        <a:fontRef idx="minor">
          <a:schemeClr val="dk1"/>
        </a:fontRef>
      </dsp:style>
      <dsp:txBody>
        <a:bodyPr spcFirstLastPara="0" vert="horz" wrap="square" lIns="9144" tIns="73152" rIns="9144" bIns="76200" numCol="1" spcCol="1270" anchor="ctr" anchorCtr="0">
          <a:noAutofit/>
        </a:bodyPr>
        <a:lstStyle/>
        <a:p>
          <a:pPr marL="0" lvl="0" indent="0" algn="ctr" defTabSz="889000">
            <a:lnSpc>
              <a:spcPct val="90000"/>
            </a:lnSpc>
            <a:spcBef>
              <a:spcPct val="0"/>
            </a:spcBef>
            <a:spcAft>
              <a:spcPct val="35000"/>
            </a:spcAft>
            <a:buNone/>
          </a:pPr>
          <a:r>
            <a:rPr lang="en-US" sz="2000" kern="1200" dirty="0"/>
            <a:t>Negative </a:t>
          </a:r>
          <a:r>
            <a:rPr lang="en-US" sz="1800" kern="1200" dirty="0"/>
            <a:t>Consequences</a:t>
          </a:r>
        </a:p>
      </dsp:txBody>
      <dsp:txXfrm>
        <a:off x="7713743" y="36120"/>
        <a:ext cx="1160992" cy="157808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BC6ED-5460-4841-A281-BCECB4820011}">
      <dsp:nvSpPr>
        <dsp:cNvPr id="0" name=""/>
        <dsp:cNvSpPr/>
      </dsp:nvSpPr>
      <dsp:spPr>
        <a:xfrm>
          <a:off x="4544" y="0"/>
          <a:ext cx="1233232" cy="1650321"/>
        </a:xfrm>
        <a:prstGeom prst="roundRect">
          <a:avLst>
            <a:gd name="adj" fmla="val 10000"/>
          </a:avLst>
        </a:prstGeom>
        <a:solidFill>
          <a:schemeClr val="lt1"/>
        </a:solidFill>
        <a:ln w="25400" cap="flat" cmpd="sng" algn="ctr">
          <a:solidFill>
            <a:schemeClr val="accent6"/>
          </a:solidFill>
          <a:prstDash val="solid"/>
        </a:ln>
        <a:effectLst/>
        <a:scene3d>
          <a:camera prst="orthographicFront"/>
          <a:lightRig rig="flat" dir="t"/>
        </a:scene3d>
      </dsp:spPr>
      <dsp:style>
        <a:lnRef idx="2">
          <a:schemeClr val="accent6"/>
        </a:lnRef>
        <a:fillRef idx="1">
          <a:schemeClr val="lt1"/>
        </a:fillRef>
        <a:effectRef idx="0">
          <a:schemeClr val="accent6"/>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Trigger</a:t>
          </a:r>
        </a:p>
      </dsp:txBody>
      <dsp:txXfrm>
        <a:off x="40664" y="36120"/>
        <a:ext cx="1160992" cy="1578081"/>
      </dsp:txXfrm>
    </dsp:sp>
    <dsp:sp modelId="{6FE40B83-A830-43B8-91BB-B4EF8F1841A9}">
      <dsp:nvSpPr>
        <dsp:cNvPr id="0" name=""/>
        <dsp:cNvSpPr/>
      </dsp:nvSpPr>
      <dsp:spPr>
        <a:xfrm>
          <a:off x="1313122" y="731731"/>
          <a:ext cx="159733" cy="186857"/>
        </a:xfrm>
        <a:prstGeom prst="rightArrow">
          <a:avLst>
            <a:gd name="adj1" fmla="val 60000"/>
            <a:gd name="adj2" fmla="val 5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313122" y="769102"/>
        <a:ext cx="111813" cy="112115"/>
      </dsp:txXfrm>
    </dsp:sp>
    <dsp:sp modelId="{B2A16FCF-3692-438D-B122-12A76DB41195}">
      <dsp:nvSpPr>
        <dsp:cNvPr id="0" name=""/>
        <dsp:cNvSpPr/>
      </dsp:nvSpPr>
      <dsp:spPr>
        <a:xfrm>
          <a:off x="1539160" y="0"/>
          <a:ext cx="1233232" cy="1650321"/>
        </a:xfrm>
        <a:prstGeom prst="roundRect">
          <a:avLst>
            <a:gd name="adj" fmla="val 10000"/>
          </a:avLst>
        </a:prstGeom>
        <a:solidFill>
          <a:schemeClr val="lt1"/>
        </a:solidFill>
        <a:ln w="25400" cap="flat" cmpd="sng" algn="ctr">
          <a:solidFill>
            <a:schemeClr val="accent6"/>
          </a:solidFill>
          <a:prstDash val="solid"/>
        </a:ln>
        <a:effectLst/>
        <a:scene3d>
          <a:camera prst="orthographicFront"/>
          <a:lightRig rig="flat" dir="t"/>
        </a:scene3d>
      </dsp:spPr>
      <dsp:style>
        <a:lnRef idx="2">
          <a:schemeClr val="accent6"/>
        </a:lnRef>
        <a:fillRef idx="1">
          <a:schemeClr val="lt1"/>
        </a:fillRef>
        <a:effectRef idx="0">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Thoughts</a:t>
          </a:r>
        </a:p>
      </dsp:txBody>
      <dsp:txXfrm>
        <a:off x="1575280" y="36120"/>
        <a:ext cx="1160992" cy="1578081"/>
      </dsp:txXfrm>
    </dsp:sp>
    <dsp:sp modelId="{975536FD-3B0D-48D2-B06B-2DEFB2B080AC}">
      <dsp:nvSpPr>
        <dsp:cNvPr id="0" name=""/>
        <dsp:cNvSpPr/>
      </dsp:nvSpPr>
      <dsp:spPr>
        <a:xfrm>
          <a:off x="2847738" y="731731"/>
          <a:ext cx="159733" cy="186857"/>
        </a:xfrm>
        <a:prstGeom prst="rightArrow">
          <a:avLst>
            <a:gd name="adj1" fmla="val 60000"/>
            <a:gd name="adj2" fmla="val 5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847738" y="769102"/>
        <a:ext cx="111813" cy="112115"/>
      </dsp:txXfrm>
    </dsp:sp>
    <dsp:sp modelId="{A8AFBC10-0736-44DD-A556-CB2A32611FB3}">
      <dsp:nvSpPr>
        <dsp:cNvPr id="0" name=""/>
        <dsp:cNvSpPr/>
      </dsp:nvSpPr>
      <dsp:spPr>
        <a:xfrm>
          <a:off x="3073776" y="0"/>
          <a:ext cx="1233232" cy="1650321"/>
        </a:xfrm>
        <a:prstGeom prst="roundRect">
          <a:avLst>
            <a:gd name="adj" fmla="val 10000"/>
          </a:avLst>
        </a:prstGeom>
        <a:solidFill>
          <a:schemeClr val="lt1"/>
        </a:solidFill>
        <a:ln w="25400" cap="flat" cmpd="sng" algn="ctr">
          <a:solidFill>
            <a:schemeClr val="accent6"/>
          </a:solidFill>
          <a:prstDash val="solid"/>
        </a:ln>
        <a:effectLst/>
        <a:scene3d>
          <a:camera prst="orthographicFront"/>
          <a:lightRig rig="flat" dir="t"/>
        </a:scene3d>
      </dsp:spPr>
      <dsp:style>
        <a:lnRef idx="2">
          <a:schemeClr val="accent6"/>
        </a:lnRef>
        <a:fillRef idx="1">
          <a:schemeClr val="lt1"/>
        </a:fillRef>
        <a:effectRef idx="0">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Feelings</a:t>
          </a:r>
          <a:endParaRPr lang="en-US" sz="2400" kern="1200" dirty="0"/>
        </a:p>
      </dsp:txBody>
      <dsp:txXfrm>
        <a:off x="3109896" y="36120"/>
        <a:ext cx="1160992" cy="1578081"/>
      </dsp:txXfrm>
    </dsp:sp>
    <dsp:sp modelId="{03189860-3952-4C26-AFBC-BE2815D1024F}">
      <dsp:nvSpPr>
        <dsp:cNvPr id="0" name=""/>
        <dsp:cNvSpPr/>
      </dsp:nvSpPr>
      <dsp:spPr>
        <a:xfrm>
          <a:off x="4382354" y="731731"/>
          <a:ext cx="159733" cy="186857"/>
        </a:xfrm>
        <a:prstGeom prst="rightArrow">
          <a:avLst>
            <a:gd name="adj1" fmla="val 60000"/>
            <a:gd name="adj2" fmla="val 5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382354" y="769102"/>
        <a:ext cx="111813" cy="112115"/>
      </dsp:txXfrm>
    </dsp:sp>
    <dsp:sp modelId="{51DEDF2D-EC63-4EC7-AB7C-0E0C9E942226}">
      <dsp:nvSpPr>
        <dsp:cNvPr id="0" name=""/>
        <dsp:cNvSpPr/>
      </dsp:nvSpPr>
      <dsp:spPr>
        <a:xfrm>
          <a:off x="4608391" y="0"/>
          <a:ext cx="1233232" cy="1650321"/>
        </a:xfrm>
        <a:prstGeom prst="roundRect">
          <a:avLst>
            <a:gd name="adj" fmla="val 10000"/>
          </a:avLst>
        </a:prstGeom>
        <a:solidFill>
          <a:schemeClr val="lt1"/>
        </a:solidFill>
        <a:ln w="25400" cap="flat" cmpd="sng" algn="ctr">
          <a:solidFill>
            <a:schemeClr val="accent6"/>
          </a:solidFill>
          <a:prstDash val="solid"/>
        </a:ln>
        <a:effectLst/>
        <a:scene3d>
          <a:camera prst="orthographicFront"/>
          <a:lightRig rig="flat" dir="t"/>
        </a:scene3d>
      </dsp:spPr>
      <dsp:style>
        <a:lnRef idx="2">
          <a:schemeClr val="accent6"/>
        </a:lnRef>
        <a:fillRef idx="1">
          <a:schemeClr val="lt1"/>
        </a:fillRef>
        <a:effectRef idx="0">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Behavior</a:t>
          </a:r>
          <a:endParaRPr lang="en-US" sz="2400" kern="1200" dirty="0"/>
        </a:p>
      </dsp:txBody>
      <dsp:txXfrm>
        <a:off x="4644511" y="36120"/>
        <a:ext cx="1160992" cy="1578081"/>
      </dsp:txXfrm>
    </dsp:sp>
    <dsp:sp modelId="{60FB4572-FFDB-43BD-A239-DEA8CCC6586A}">
      <dsp:nvSpPr>
        <dsp:cNvPr id="0" name=""/>
        <dsp:cNvSpPr/>
      </dsp:nvSpPr>
      <dsp:spPr>
        <a:xfrm>
          <a:off x="5916969" y="731731"/>
          <a:ext cx="159733" cy="186857"/>
        </a:xfrm>
        <a:prstGeom prst="rightArrow">
          <a:avLst>
            <a:gd name="adj1" fmla="val 60000"/>
            <a:gd name="adj2" fmla="val 5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5916969" y="769102"/>
        <a:ext cx="111813" cy="112115"/>
      </dsp:txXfrm>
    </dsp:sp>
    <dsp:sp modelId="{07A43A47-CF82-4C37-A178-EACE6F87EA3D}">
      <dsp:nvSpPr>
        <dsp:cNvPr id="0" name=""/>
        <dsp:cNvSpPr/>
      </dsp:nvSpPr>
      <dsp:spPr>
        <a:xfrm>
          <a:off x="6143007" y="0"/>
          <a:ext cx="1233232" cy="1650321"/>
        </a:xfrm>
        <a:prstGeom prst="roundRect">
          <a:avLst>
            <a:gd name="adj" fmla="val 10000"/>
          </a:avLst>
        </a:prstGeom>
        <a:solidFill>
          <a:schemeClr val="lt1"/>
        </a:solidFill>
        <a:ln w="25400" cap="flat" cmpd="sng" algn="ctr">
          <a:solidFill>
            <a:schemeClr val="accent6"/>
          </a:solidFill>
          <a:prstDash val="solid"/>
        </a:ln>
        <a:effectLst/>
        <a:scene3d>
          <a:camera prst="orthographicFront"/>
          <a:lightRig rig="flat" dir="t"/>
        </a:scene3d>
      </dsp:spPr>
      <dsp:style>
        <a:lnRef idx="2">
          <a:schemeClr val="accent6"/>
        </a:lnRef>
        <a:fillRef idx="1">
          <a:schemeClr val="lt1"/>
        </a:fillRef>
        <a:effectRef idx="0">
          <a:schemeClr val="accent6"/>
        </a:effectRef>
        <a:fontRef idx="minor">
          <a:schemeClr val="dk1"/>
        </a:fontRef>
      </dsp:style>
      <dsp:txBody>
        <a:bodyPr spcFirstLastPara="0" vert="horz" wrap="square" lIns="9144" tIns="73152" rIns="9144" bIns="76200" numCol="1" spcCol="1270" anchor="ctr" anchorCtr="0">
          <a:noAutofit/>
        </a:bodyPr>
        <a:lstStyle/>
        <a:p>
          <a:pPr marL="0" lvl="0" indent="0" algn="ctr" defTabSz="889000">
            <a:lnSpc>
              <a:spcPct val="90000"/>
            </a:lnSpc>
            <a:spcBef>
              <a:spcPct val="0"/>
            </a:spcBef>
            <a:spcAft>
              <a:spcPct val="35000"/>
            </a:spcAft>
            <a:buNone/>
          </a:pPr>
          <a:r>
            <a:rPr lang="en-US" sz="2000" kern="1200" dirty="0"/>
            <a:t>Positive </a:t>
          </a:r>
          <a:r>
            <a:rPr lang="en-US" sz="1900" kern="1200" dirty="0"/>
            <a:t>Consequences</a:t>
          </a:r>
        </a:p>
      </dsp:txBody>
      <dsp:txXfrm>
        <a:off x="6179127" y="36120"/>
        <a:ext cx="1160992" cy="1578081"/>
      </dsp:txXfrm>
    </dsp:sp>
    <dsp:sp modelId="{D36015EC-67A9-45C4-BC9A-E34D1474CE29}">
      <dsp:nvSpPr>
        <dsp:cNvPr id="0" name=""/>
        <dsp:cNvSpPr/>
      </dsp:nvSpPr>
      <dsp:spPr>
        <a:xfrm>
          <a:off x="7451585" y="731731"/>
          <a:ext cx="159733" cy="186857"/>
        </a:xfrm>
        <a:prstGeom prst="rightArrow">
          <a:avLst>
            <a:gd name="adj1" fmla="val 60000"/>
            <a:gd name="adj2" fmla="val 5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7451585" y="769102"/>
        <a:ext cx="111813" cy="112115"/>
      </dsp:txXfrm>
    </dsp:sp>
    <dsp:sp modelId="{977E75E1-A070-48A3-A7E8-64C8F54BB389}">
      <dsp:nvSpPr>
        <dsp:cNvPr id="0" name=""/>
        <dsp:cNvSpPr/>
      </dsp:nvSpPr>
      <dsp:spPr>
        <a:xfrm>
          <a:off x="7677623" y="0"/>
          <a:ext cx="1233232" cy="1650321"/>
        </a:xfrm>
        <a:prstGeom prst="roundRect">
          <a:avLst>
            <a:gd name="adj" fmla="val 10000"/>
          </a:avLst>
        </a:prstGeom>
        <a:solidFill>
          <a:schemeClr val="lt1"/>
        </a:solidFill>
        <a:ln w="25400" cap="flat" cmpd="sng" algn="ctr">
          <a:solidFill>
            <a:schemeClr val="accent6"/>
          </a:solidFill>
          <a:prstDash val="solid"/>
        </a:ln>
        <a:effectLst/>
        <a:scene3d>
          <a:camera prst="orthographicFront"/>
          <a:lightRig rig="flat" dir="t"/>
        </a:scene3d>
      </dsp:spPr>
      <dsp:style>
        <a:lnRef idx="2">
          <a:schemeClr val="accent6"/>
        </a:lnRef>
        <a:fillRef idx="1">
          <a:schemeClr val="lt1"/>
        </a:fillRef>
        <a:effectRef idx="0">
          <a:schemeClr val="accent6"/>
        </a:effectRef>
        <a:fontRef idx="minor">
          <a:schemeClr val="dk1"/>
        </a:fontRef>
      </dsp:style>
      <dsp:txBody>
        <a:bodyPr spcFirstLastPara="0" vert="horz" wrap="square" lIns="9144" tIns="73152" rIns="9144" bIns="76200" numCol="1" spcCol="1270" anchor="ctr" anchorCtr="0">
          <a:noAutofit/>
        </a:bodyPr>
        <a:lstStyle/>
        <a:p>
          <a:pPr marL="0" lvl="0" indent="0" algn="ctr" defTabSz="889000">
            <a:lnSpc>
              <a:spcPct val="90000"/>
            </a:lnSpc>
            <a:spcBef>
              <a:spcPct val="0"/>
            </a:spcBef>
            <a:spcAft>
              <a:spcPct val="35000"/>
            </a:spcAft>
            <a:buNone/>
          </a:pPr>
          <a:r>
            <a:rPr lang="en-US" sz="2000" kern="1200" dirty="0"/>
            <a:t>Negative </a:t>
          </a:r>
          <a:r>
            <a:rPr lang="en-US" sz="1900" kern="1200" dirty="0"/>
            <a:t>Consequences</a:t>
          </a:r>
        </a:p>
      </dsp:txBody>
      <dsp:txXfrm>
        <a:off x="7713743" y="36120"/>
        <a:ext cx="1160992" cy="157808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30A76-4194-419F-8D17-FCF232DD92B6}">
      <dsp:nvSpPr>
        <dsp:cNvPr id="0" name=""/>
        <dsp:cNvSpPr/>
      </dsp:nvSpPr>
      <dsp:spPr>
        <a:xfrm>
          <a:off x="0" y="882808"/>
          <a:ext cx="8229599" cy="503684"/>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What is CBT and its assumptions?</a:t>
          </a:r>
        </a:p>
      </dsp:txBody>
      <dsp:txXfrm>
        <a:off x="24588" y="907396"/>
        <a:ext cx="8180423" cy="454508"/>
      </dsp:txXfrm>
    </dsp:sp>
    <dsp:sp modelId="{DE7DFC40-CD27-4E69-B16E-5749DF4A3F89}">
      <dsp:nvSpPr>
        <dsp:cNvPr id="0" name=""/>
        <dsp:cNvSpPr/>
      </dsp:nvSpPr>
      <dsp:spPr>
        <a:xfrm>
          <a:off x="0" y="1446973"/>
          <a:ext cx="8229599" cy="503684"/>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What are the clinical strategies involved in CBT? </a:t>
          </a:r>
          <a:r>
            <a:rPr lang="en-US" sz="2100" kern="1200" dirty="0">
              <a:noFill/>
            </a:rPr>
            <a:t>_	__________________</a:t>
          </a:r>
        </a:p>
      </dsp:txBody>
      <dsp:txXfrm>
        <a:off x="24588" y="1471561"/>
        <a:ext cx="8180423" cy="454508"/>
      </dsp:txXfrm>
    </dsp:sp>
    <dsp:sp modelId="{023D3E85-B909-4B2B-BAD0-8923E929F209}">
      <dsp:nvSpPr>
        <dsp:cNvPr id="0" name=""/>
        <dsp:cNvSpPr/>
      </dsp:nvSpPr>
      <dsp:spPr>
        <a:xfrm>
          <a:off x="0" y="2011138"/>
          <a:ext cx="8229599" cy="503684"/>
        </a:xfrm>
        <a:prstGeom prst="roundRect">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solidFill>
                <a:schemeClr val="bg1"/>
              </a:solidFill>
            </a:rPr>
            <a:t>How effective is CBT as an intervention for SUD?</a:t>
          </a:r>
        </a:p>
      </dsp:txBody>
      <dsp:txXfrm>
        <a:off x="24588" y="2035726"/>
        <a:ext cx="8180423" cy="454508"/>
      </dsp:txXfrm>
    </dsp:sp>
    <dsp:sp modelId="{3A43AA42-D800-40A0-8170-AA76209338AF}">
      <dsp:nvSpPr>
        <dsp:cNvPr id="0" name=""/>
        <dsp:cNvSpPr/>
      </dsp:nvSpPr>
      <dsp:spPr>
        <a:xfrm>
          <a:off x="0" y="2575303"/>
          <a:ext cx="8229599" cy="503684"/>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Does it work the way we think it does?</a:t>
          </a:r>
        </a:p>
      </dsp:txBody>
      <dsp:txXfrm>
        <a:off x="24588" y="2599891"/>
        <a:ext cx="8180423" cy="454508"/>
      </dsp:txXfrm>
    </dsp:sp>
    <dsp:sp modelId="{148DD135-6544-4EE4-BCFB-B10F750226BB}">
      <dsp:nvSpPr>
        <dsp:cNvPr id="0" name=""/>
        <dsp:cNvSpPr/>
      </dsp:nvSpPr>
      <dsp:spPr>
        <a:xfrm>
          <a:off x="0" y="3139468"/>
          <a:ext cx="8229599" cy="503684"/>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Some conclusions…</a:t>
          </a:r>
        </a:p>
      </dsp:txBody>
      <dsp:txXfrm>
        <a:off x="24588" y="3164056"/>
        <a:ext cx="8180423" cy="45450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7A5E74-FF01-4544-80DF-55766979A7DB}">
      <dsp:nvSpPr>
        <dsp:cNvPr id="0" name=""/>
        <dsp:cNvSpPr/>
      </dsp:nvSpPr>
      <dsp:spPr>
        <a:xfrm>
          <a:off x="0" y="308251"/>
          <a:ext cx="5562600" cy="38376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t>Main Treatment Effect</a:t>
          </a:r>
        </a:p>
      </dsp:txBody>
      <dsp:txXfrm>
        <a:off x="18734" y="326985"/>
        <a:ext cx="5525132" cy="346292"/>
      </dsp:txXfrm>
    </dsp:sp>
    <dsp:sp modelId="{C02D261D-5182-433B-852C-80F3C45DDD09}">
      <dsp:nvSpPr>
        <dsp:cNvPr id="0" name=""/>
        <dsp:cNvSpPr/>
      </dsp:nvSpPr>
      <dsp:spPr>
        <a:xfrm>
          <a:off x="0" y="692011"/>
          <a:ext cx="5562600"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613" tIns="91440" rIns="113792" bIns="20320" numCol="1" spcCol="1270" anchor="t" anchorCtr="0">
          <a:noAutofit/>
        </a:bodyPr>
        <a:lstStyle/>
        <a:p>
          <a:pPr marL="114300" lvl="1" indent="-114300" algn="l" defTabSz="533400" rtl="0">
            <a:lnSpc>
              <a:spcPct val="90000"/>
            </a:lnSpc>
            <a:spcBef>
              <a:spcPct val="0"/>
            </a:spcBef>
            <a:spcAft>
              <a:spcPct val="20000"/>
            </a:spcAft>
            <a:buChar char="•"/>
          </a:pPr>
          <a:r>
            <a:rPr lang="en-US" sz="1200" kern="1200" dirty="0"/>
            <a:t>Small but statistically significant treatment effect 	(g = 0.154, p &lt; .005) </a:t>
          </a:r>
        </a:p>
        <a:p>
          <a:pPr marL="114300" lvl="1" indent="-114300" algn="l" defTabSz="533400" rtl="0">
            <a:lnSpc>
              <a:spcPct val="90000"/>
            </a:lnSpc>
            <a:spcBef>
              <a:spcPct val="0"/>
            </a:spcBef>
            <a:spcAft>
              <a:spcPct val="20000"/>
            </a:spcAft>
            <a:buChar char="•"/>
          </a:pPr>
          <a:r>
            <a:rPr lang="en-US" sz="1200" kern="1200" dirty="0"/>
            <a:t>Effects diminished over time:		6- to 9-months 	(g = 0.115, p &lt; .005)</a:t>
          </a:r>
          <a:br>
            <a:rPr lang="en-US" sz="1200" kern="1200" dirty="0"/>
          </a:br>
          <a:r>
            <a:rPr lang="en-US" sz="1200" kern="1200" dirty="0"/>
            <a:t>					12 months 	(g = 0.096, p &lt; .05)</a:t>
          </a:r>
          <a:br>
            <a:rPr lang="en-US" sz="1200" kern="1200" dirty="0"/>
          </a:br>
          <a:endParaRPr lang="en-US" sz="1200" kern="1200" dirty="0"/>
        </a:p>
      </dsp:txBody>
      <dsp:txXfrm>
        <a:off x="0" y="692011"/>
        <a:ext cx="5562600" cy="828000"/>
      </dsp:txXfrm>
    </dsp:sp>
    <dsp:sp modelId="{4F9CC2D2-E320-40F6-BD5B-44A86873D619}">
      <dsp:nvSpPr>
        <dsp:cNvPr id="0" name=""/>
        <dsp:cNvSpPr/>
      </dsp:nvSpPr>
      <dsp:spPr>
        <a:xfrm>
          <a:off x="0" y="1520011"/>
          <a:ext cx="5562600" cy="383760"/>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t>Subgroup Moderators</a:t>
          </a:r>
        </a:p>
      </dsp:txBody>
      <dsp:txXfrm>
        <a:off x="18734" y="1538745"/>
        <a:ext cx="5525132" cy="346292"/>
      </dsp:txXfrm>
    </dsp:sp>
    <dsp:sp modelId="{258EB91C-A6F7-44F9-A2DB-495A0440C64D}">
      <dsp:nvSpPr>
        <dsp:cNvPr id="0" name=""/>
        <dsp:cNvSpPr/>
      </dsp:nvSpPr>
      <dsp:spPr>
        <a:xfrm>
          <a:off x="0" y="1903771"/>
          <a:ext cx="5562600" cy="1192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613" tIns="91440" rIns="113792" bIns="20320" numCol="1" spcCol="1270" anchor="t" anchorCtr="0">
          <a:noAutofit/>
        </a:bodyPr>
        <a:lstStyle/>
        <a:p>
          <a:pPr marL="114300" lvl="1" indent="-114300" algn="l" defTabSz="533400" rtl="0">
            <a:lnSpc>
              <a:spcPct val="90000"/>
            </a:lnSpc>
            <a:spcBef>
              <a:spcPct val="0"/>
            </a:spcBef>
            <a:spcAft>
              <a:spcPct val="20000"/>
            </a:spcAft>
            <a:buChar char="•"/>
          </a:pPr>
          <a:r>
            <a:rPr lang="en-US" sz="1200" kern="1200"/>
            <a:t>Across substances, strongest among </a:t>
          </a:r>
          <a:r>
            <a:rPr lang="en-US" sz="1200" b="1" kern="1200"/>
            <a:t>marijuana users</a:t>
          </a:r>
          <a:r>
            <a:rPr lang="en-US" sz="1200" kern="1200"/>
            <a:t> (g = 0.513, p &lt; .005)</a:t>
          </a:r>
          <a:endParaRPr lang="en-US" sz="1200" kern="1200" dirty="0"/>
        </a:p>
        <a:p>
          <a:pPr marL="114300" lvl="1" indent="-114300" algn="l" defTabSz="533400" rtl="0">
            <a:lnSpc>
              <a:spcPct val="90000"/>
            </a:lnSpc>
            <a:spcBef>
              <a:spcPct val="0"/>
            </a:spcBef>
            <a:spcAft>
              <a:spcPct val="20000"/>
            </a:spcAft>
            <a:buChar char="•"/>
          </a:pPr>
          <a:r>
            <a:rPr lang="en-US" sz="1200" b="1" kern="1200"/>
            <a:t>CBT combined with additional psychosocial treatment </a:t>
          </a:r>
          <a:r>
            <a:rPr lang="en-US" sz="1200" kern="1200"/>
            <a:t>(</a:t>
          </a:r>
          <a:r>
            <a:rPr lang="pt-BR" sz="1200" kern="1200"/>
            <a:t>g = 0.305, p &lt; .005; n = 19)</a:t>
          </a:r>
          <a:r>
            <a:rPr lang="en-US" sz="1200" kern="1200"/>
            <a:t> had a larger effect size than CBT combined with pharmacological treatment (g = 0.208, p &lt; .005; n =13) and CBT alone (g = 0.172, p &lt; .05; n = 21)</a:t>
          </a:r>
          <a:endParaRPr lang="en-US" sz="1200" kern="1200" dirty="0"/>
        </a:p>
        <a:p>
          <a:pPr marL="114300" lvl="1" indent="-114300" algn="l" defTabSz="533400" rtl="0">
            <a:lnSpc>
              <a:spcPct val="90000"/>
            </a:lnSpc>
            <a:spcBef>
              <a:spcPct val="0"/>
            </a:spcBef>
            <a:spcAft>
              <a:spcPct val="20000"/>
            </a:spcAft>
            <a:buChar char="•"/>
          </a:pPr>
          <a:r>
            <a:rPr lang="en-US" sz="1200" kern="1200" dirty="0"/>
            <a:t>Large effect size for CBT </a:t>
          </a:r>
          <a:r>
            <a:rPr lang="en-US" sz="1200" b="1" kern="1200" dirty="0"/>
            <a:t>compared to no treatment </a:t>
          </a:r>
          <a:r>
            <a:rPr lang="en-US" sz="1200" kern="1200" dirty="0"/>
            <a:t>(g = 0.796, p &lt; .005; n = 6)</a:t>
          </a:r>
          <a:br>
            <a:rPr lang="en-US" sz="1200" kern="1200" dirty="0"/>
          </a:br>
          <a:endParaRPr lang="en-US" sz="1200" kern="1200" dirty="0"/>
        </a:p>
      </dsp:txBody>
      <dsp:txXfrm>
        <a:off x="0" y="1903771"/>
        <a:ext cx="5562600" cy="1192320"/>
      </dsp:txXfrm>
    </dsp:sp>
    <dsp:sp modelId="{3B486185-76DF-4C58-85FE-A237799E9203}">
      <dsp:nvSpPr>
        <dsp:cNvPr id="0" name=""/>
        <dsp:cNvSpPr/>
      </dsp:nvSpPr>
      <dsp:spPr>
        <a:xfrm>
          <a:off x="0" y="3096091"/>
          <a:ext cx="5562600" cy="383760"/>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t>Regression Moderators</a:t>
          </a:r>
        </a:p>
      </dsp:txBody>
      <dsp:txXfrm>
        <a:off x="18734" y="3114825"/>
        <a:ext cx="5525132" cy="346292"/>
      </dsp:txXfrm>
    </dsp:sp>
    <dsp:sp modelId="{437A2E23-5557-4F29-B195-D394F5FD7D62}">
      <dsp:nvSpPr>
        <dsp:cNvPr id="0" name=""/>
        <dsp:cNvSpPr/>
      </dsp:nvSpPr>
      <dsp:spPr>
        <a:xfrm>
          <a:off x="0" y="3479851"/>
          <a:ext cx="5562600" cy="1258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613" tIns="91440" rIns="113792" bIns="20320" numCol="1" spcCol="1270" anchor="t" anchorCtr="0">
          <a:noAutofit/>
        </a:bodyPr>
        <a:lstStyle/>
        <a:p>
          <a:pPr marL="114300" lvl="1" indent="-114300" algn="l" defTabSz="533400" rtl="0">
            <a:lnSpc>
              <a:spcPct val="90000"/>
            </a:lnSpc>
            <a:spcBef>
              <a:spcPct val="0"/>
            </a:spcBef>
            <a:spcAft>
              <a:spcPct val="20000"/>
            </a:spcAft>
            <a:buChar char="•"/>
          </a:pPr>
          <a:r>
            <a:rPr lang="en-US" sz="1200" b="1" kern="1200"/>
            <a:t>Women </a:t>
          </a:r>
          <a:r>
            <a:rPr lang="en-US" sz="1200" kern="1200"/>
            <a:t>appeared to benefit more from CBT than men (b = .005, p &lt; .05) </a:t>
          </a:r>
          <a:endParaRPr lang="en-US" sz="1200" kern="1200" dirty="0"/>
        </a:p>
        <a:p>
          <a:pPr marL="114300" lvl="1" indent="-114300" algn="l" defTabSz="533400" rtl="0">
            <a:lnSpc>
              <a:spcPct val="90000"/>
            </a:lnSpc>
            <a:spcBef>
              <a:spcPct val="0"/>
            </a:spcBef>
            <a:spcAft>
              <a:spcPct val="20000"/>
            </a:spcAft>
            <a:buChar char="•"/>
          </a:pPr>
          <a:r>
            <a:rPr lang="en-US" sz="1200" kern="1200"/>
            <a:t>Benefit of </a:t>
          </a:r>
          <a:r>
            <a:rPr lang="en-US" sz="1200" b="1" kern="1200"/>
            <a:t>shorter duration interventions</a:t>
          </a:r>
          <a:r>
            <a:rPr lang="en-US" sz="1200" kern="1200"/>
            <a:t>: length of treatment had a negative association (b = -.008, p &lt; .005) with effect size</a:t>
          </a:r>
          <a:endParaRPr lang="en-US" sz="1200" kern="1200" dirty="0"/>
        </a:p>
        <a:p>
          <a:pPr marL="114300" lvl="1" indent="-114300" algn="l" defTabSz="533400" rtl="0">
            <a:lnSpc>
              <a:spcPct val="90000"/>
            </a:lnSpc>
            <a:spcBef>
              <a:spcPct val="0"/>
            </a:spcBef>
            <a:spcAft>
              <a:spcPct val="20000"/>
            </a:spcAft>
            <a:buChar char="•"/>
          </a:pPr>
          <a:r>
            <a:rPr lang="en-US" sz="1200" kern="1200" dirty="0"/>
            <a:t>No difference in effectiveness by format (group or individual)</a:t>
          </a:r>
        </a:p>
        <a:p>
          <a:pPr marL="114300" lvl="1" indent="-114300" algn="l" defTabSz="533400" rtl="0">
            <a:lnSpc>
              <a:spcPct val="90000"/>
            </a:lnSpc>
            <a:spcBef>
              <a:spcPct val="0"/>
            </a:spcBef>
            <a:spcAft>
              <a:spcPct val="20000"/>
            </a:spcAft>
            <a:buChar char="•"/>
          </a:pPr>
          <a:r>
            <a:rPr lang="en-US" sz="1200" kern="1200" dirty="0"/>
            <a:t>Little evidence for its value as an adjunctive treatment particularly in combination with contingency management</a:t>
          </a:r>
        </a:p>
      </dsp:txBody>
      <dsp:txXfrm>
        <a:off x="0" y="3479851"/>
        <a:ext cx="5562600" cy="1258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30A76-4194-419F-8D17-FCF232DD92B6}">
      <dsp:nvSpPr>
        <dsp:cNvPr id="0" name=""/>
        <dsp:cNvSpPr/>
      </dsp:nvSpPr>
      <dsp:spPr>
        <a:xfrm>
          <a:off x="0" y="817085"/>
          <a:ext cx="8229599" cy="527670"/>
        </a:xfrm>
        <a:prstGeom prst="roundRec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solidFill>
                <a:schemeClr val="bg1"/>
              </a:solidFill>
            </a:rPr>
            <a:t>What is MI and its assumptions?</a:t>
          </a:r>
        </a:p>
      </dsp:txBody>
      <dsp:txXfrm>
        <a:off x="25759" y="842844"/>
        <a:ext cx="8178081" cy="476152"/>
      </dsp:txXfrm>
    </dsp:sp>
    <dsp:sp modelId="{DE7DFC40-CD27-4E69-B16E-5749DF4A3F89}">
      <dsp:nvSpPr>
        <dsp:cNvPr id="0" name=""/>
        <dsp:cNvSpPr/>
      </dsp:nvSpPr>
      <dsp:spPr>
        <a:xfrm>
          <a:off x="0" y="1408115"/>
          <a:ext cx="8229599"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What are the clinical strategies involved in MI and what is its “spirit”?</a:t>
          </a:r>
        </a:p>
      </dsp:txBody>
      <dsp:txXfrm>
        <a:off x="25759" y="1433874"/>
        <a:ext cx="8178081" cy="476152"/>
      </dsp:txXfrm>
    </dsp:sp>
    <dsp:sp modelId="{023D3E85-B909-4B2B-BAD0-8923E929F209}">
      <dsp:nvSpPr>
        <dsp:cNvPr id="0" name=""/>
        <dsp:cNvSpPr/>
      </dsp:nvSpPr>
      <dsp:spPr>
        <a:xfrm>
          <a:off x="0" y="1999145"/>
          <a:ext cx="8229599"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How effective is MI as an intervention for SUD?</a:t>
          </a:r>
        </a:p>
      </dsp:txBody>
      <dsp:txXfrm>
        <a:off x="25759" y="2024904"/>
        <a:ext cx="8178081" cy="476152"/>
      </dsp:txXfrm>
    </dsp:sp>
    <dsp:sp modelId="{3A43AA42-D800-40A0-8170-AA76209338AF}">
      <dsp:nvSpPr>
        <dsp:cNvPr id="0" name=""/>
        <dsp:cNvSpPr/>
      </dsp:nvSpPr>
      <dsp:spPr>
        <a:xfrm>
          <a:off x="0" y="2590175"/>
          <a:ext cx="8229599"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How does it work?</a:t>
          </a:r>
        </a:p>
      </dsp:txBody>
      <dsp:txXfrm>
        <a:off x="25759" y="2615934"/>
        <a:ext cx="8178081" cy="476152"/>
      </dsp:txXfrm>
    </dsp:sp>
    <dsp:sp modelId="{148DD135-6544-4EE4-BCFB-B10F750226BB}">
      <dsp:nvSpPr>
        <dsp:cNvPr id="0" name=""/>
        <dsp:cNvSpPr/>
      </dsp:nvSpPr>
      <dsp:spPr>
        <a:xfrm>
          <a:off x="0" y="3181206"/>
          <a:ext cx="8229599"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Some conclusions…</a:t>
          </a:r>
        </a:p>
      </dsp:txBody>
      <dsp:txXfrm>
        <a:off x="25759" y="3206965"/>
        <a:ext cx="8178081" cy="47615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30A76-4194-419F-8D17-FCF232DD92B6}">
      <dsp:nvSpPr>
        <dsp:cNvPr id="0" name=""/>
        <dsp:cNvSpPr/>
      </dsp:nvSpPr>
      <dsp:spPr>
        <a:xfrm>
          <a:off x="0" y="882808"/>
          <a:ext cx="8229600" cy="503685"/>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What is CBT and its assumptions?</a:t>
          </a:r>
        </a:p>
      </dsp:txBody>
      <dsp:txXfrm>
        <a:off x="24588" y="907396"/>
        <a:ext cx="8180424" cy="454509"/>
      </dsp:txXfrm>
    </dsp:sp>
    <dsp:sp modelId="{DE7DFC40-CD27-4E69-B16E-5749DF4A3F89}">
      <dsp:nvSpPr>
        <dsp:cNvPr id="0" name=""/>
        <dsp:cNvSpPr/>
      </dsp:nvSpPr>
      <dsp:spPr>
        <a:xfrm>
          <a:off x="0" y="1446973"/>
          <a:ext cx="8229600" cy="503685"/>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What are the clinical strategies involved in CBT? </a:t>
          </a:r>
          <a:r>
            <a:rPr lang="en-US" sz="2100" kern="1200" dirty="0">
              <a:solidFill>
                <a:schemeClr val="bg1"/>
              </a:solidFill>
            </a:rPr>
            <a:t>_	__________________</a:t>
          </a:r>
        </a:p>
      </dsp:txBody>
      <dsp:txXfrm>
        <a:off x="24588" y="1471561"/>
        <a:ext cx="8180424" cy="454509"/>
      </dsp:txXfrm>
    </dsp:sp>
    <dsp:sp modelId="{023D3E85-B909-4B2B-BAD0-8923E929F209}">
      <dsp:nvSpPr>
        <dsp:cNvPr id="0" name=""/>
        <dsp:cNvSpPr/>
      </dsp:nvSpPr>
      <dsp:spPr>
        <a:xfrm>
          <a:off x="0" y="2011138"/>
          <a:ext cx="8229600" cy="503685"/>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How effective is CBT as an intervention for SUD?</a:t>
          </a:r>
        </a:p>
      </dsp:txBody>
      <dsp:txXfrm>
        <a:off x="24588" y="2035726"/>
        <a:ext cx="8180424" cy="454509"/>
      </dsp:txXfrm>
    </dsp:sp>
    <dsp:sp modelId="{3A43AA42-D800-40A0-8170-AA76209338AF}">
      <dsp:nvSpPr>
        <dsp:cNvPr id="0" name=""/>
        <dsp:cNvSpPr/>
      </dsp:nvSpPr>
      <dsp:spPr>
        <a:xfrm>
          <a:off x="0" y="2575303"/>
          <a:ext cx="8229600" cy="503685"/>
        </a:xfrm>
        <a:prstGeom prst="roundRect">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solidFill>
                <a:schemeClr val="bg1"/>
              </a:solidFill>
            </a:rPr>
            <a:t>How does it work?</a:t>
          </a:r>
        </a:p>
      </dsp:txBody>
      <dsp:txXfrm>
        <a:off x="24588" y="2599891"/>
        <a:ext cx="8180424" cy="454509"/>
      </dsp:txXfrm>
    </dsp:sp>
    <dsp:sp modelId="{148DD135-6544-4EE4-BCFB-B10F750226BB}">
      <dsp:nvSpPr>
        <dsp:cNvPr id="0" name=""/>
        <dsp:cNvSpPr/>
      </dsp:nvSpPr>
      <dsp:spPr>
        <a:xfrm>
          <a:off x="0" y="3139468"/>
          <a:ext cx="8229600" cy="503685"/>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Some conclusions…</a:t>
          </a:r>
        </a:p>
      </dsp:txBody>
      <dsp:txXfrm>
        <a:off x="24588" y="3164056"/>
        <a:ext cx="8180424" cy="45450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E31C1-1080-F345-BF75-CA561D8C9184}">
      <dsp:nvSpPr>
        <dsp:cNvPr id="0" name=""/>
        <dsp:cNvSpPr/>
      </dsp:nvSpPr>
      <dsp:spPr>
        <a:xfrm>
          <a:off x="1212763" y="504725"/>
          <a:ext cx="1613073" cy="1048497"/>
        </a:xfrm>
        <a:prstGeom prst="roundRect">
          <a:avLst/>
        </a:prstGeom>
        <a:gradFill rotWithShape="0">
          <a:gsLst>
            <a:gs pos="0">
              <a:schemeClr val="accent1">
                <a:alpha val="90000"/>
                <a:hueOff val="0"/>
                <a:satOff val="0"/>
                <a:lumOff val="0"/>
                <a:alphaOff val="0"/>
                <a:tint val="50000"/>
                <a:satMod val="300000"/>
              </a:schemeClr>
            </a:gs>
            <a:gs pos="35000">
              <a:schemeClr val="accent1">
                <a:alpha val="90000"/>
                <a:hueOff val="0"/>
                <a:satOff val="0"/>
                <a:lumOff val="0"/>
                <a:alphaOff val="0"/>
                <a:tint val="37000"/>
                <a:satMod val="300000"/>
              </a:schemeClr>
            </a:gs>
            <a:gs pos="100000">
              <a:schemeClr val="accent1">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Coping Skills Mediator</a:t>
          </a:r>
        </a:p>
      </dsp:txBody>
      <dsp:txXfrm>
        <a:off x="1263946" y="555908"/>
        <a:ext cx="1510707" cy="946131"/>
      </dsp:txXfrm>
    </dsp:sp>
    <dsp:sp modelId="{49E45DDB-7CE1-9C4E-9701-C78C058A0C63}">
      <dsp:nvSpPr>
        <dsp:cNvPr id="0" name=""/>
        <dsp:cNvSpPr/>
      </dsp:nvSpPr>
      <dsp:spPr>
        <a:xfrm>
          <a:off x="619953" y="1028974"/>
          <a:ext cx="2798692" cy="2798692"/>
        </a:xfrm>
        <a:custGeom>
          <a:avLst/>
          <a:gdLst/>
          <a:ahLst/>
          <a:cxnLst/>
          <a:rect l="0" t="0" r="0" b="0"/>
          <a:pathLst>
            <a:path>
              <a:moveTo>
                <a:pt x="2422768" y="444999"/>
              </a:moveTo>
              <a:arcTo wR="1399346" hR="1399346" stAng="19020017" swAng="2303789"/>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4939225-CCD3-9742-AC03-14E2D8191142}">
      <dsp:nvSpPr>
        <dsp:cNvPr id="0" name=""/>
        <dsp:cNvSpPr/>
      </dsp:nvSpPr>
      <dsp:spPr>
        <a:xfrm>
          <a:off x="2424632" y="2603745"/>
          <a:ext cx="1613073" cy="1048497"/>
        </a:xfrm>
        <a:prstGeom prst="roundRect">
          <a:avLst/>
        </a:prstGeom>
        <a:gradFill rotWithShape="0">
          <a:gsLst>
            <a:gs pos="0">
              <a:schemeClr val="accent1">
                <a:alpha val="90000"/>
                <a:hueOff val="0"/>
                <a:satOff val="0"/>
                <a:lumOff val="0"/>
                <a:alphaOff val="-20000"/>
                <a:tint val="50000"/>
                <a:satMod val="300000"/>
              </a:schemeClr>
            </a:gs>
            <a:gs pos="35000">
              <a:schemeClr val="accent1">
                <a:alpha val="90000"/>
                <a:hueOff val="0"/>
                <a:satOff val="0"/>
                <a:lumOff val="0"/>
                <a:alphaOff val="-20000"/>
                <a:tint val="37000"/>
                <a:satMod val="300000"/>
              </a:schemeClr>
            </a:gs>
            <a:gs pos="100000">
              <a:schemeClr val="accent1">
                <a:alpha val="90000"/>
                <a:hueOff val="0"/>
                <a:satOff val="0"/>
                <a:lumOff val="0"/>
                <a:alphaOff val="-2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Drinking-related outcome</a:t>
          </a:r>
        </a:p>
      </dsp:txBody>
      <dsp:txXfrm>
        <a:off x="2475815" y="2654928"/>
        <a:ext cx="1510707" cy="946131"/>
      </dsp:txXfrm>
    </dsp:sp>
    <dsp:sp modelId="{5F4141F1-E23E-744D-9951-39670DEE1256}">
      <dsp:nvSpPr>
        <dsp:cNvPr id="0" name=""/>
        <dsp:cNvSpPr/>
      </dsp:nvSpPr>
      <dsp:spPr>
        <a:xfrm>
          <a:off x="619953" y="1028974"/>
          <a:ext cx="2798692" cy="2798692"/>
        </a:xfrm>
        <a:custGeom>
          <a:avLst/>
          <a:gdLst/>
          <a:ahLst/>
          <a:cxnLst/>
          <a:rect l="0" t="0" r="0" b="0"/>
          <a:pathLst>
            <a:path>
              <a:moveTo>
                <a:pt x="1829155" y="2731050"/>
              </a:moveTo>
              <a:arcTo wR="1399346" hR="1399346" stAng="4326747" swAng="2146505"/>
            </a:path>
          </a:pathLst>
        </a:custGeom>
        <a:noFill/>
        <a:ln w="9525" cap="flat" cmpd="sng" algn="ctr">
          <a:solidFill>
            <a:scrgbClr r="0" g="0" b="0">
              <a:shade val="95000"/>
              <a:satMod val="105000"/>
            </a:scrgbClr>
          </a:solidFill>
          <a:prstDash val="solid"/>
          <a:headEnd type="arrow"/>
          <a:tailEnd type="none"/>
        </a:ln>
        <a:effectLst/>
      </dsp:spPr>
      <dsp:style>
        <a:lnRef idx="1">
          <a:scrgbClr r="0" g="0" b="0"/>
        </a:lnRef>
        <a:fillRef idx="0">
          <a:scrgbClr r="0" g="0" b="0"/>
        </a:fillRef>
        <a:effectRef idx="0">
          <a:scrgbClr r="0" g="0" b="0"/>
        </a:effectRef>
        <a:fontRef idx="minor"/>
      </dsp:style>
    </dsp:sp>
    <dsp:sp modelId="{56C35F5F-E97C-1E44-B338-FA80CECED4DB}">
      <dsp:nvSpPr>
        <dsp:cNvPr id="0" name=""/>
        <dsp:cNvSpPr/>
      </dsp:nvSpPr>
      <dsp:spPr>
        <a:xfrm>
          <a:off x="893" y="2603745"/>
          <a:ext cx="1613073" cy="1048497"/>
        </a:xfrm>
        <a:prstGeom prst="roundRect">
          <a:avLst/>
        </a:prstGeom>
        <a:gradFill rotWithShape="0">
          <a:gsLst>
            <a:gs pos="0">
              <a:schemeClr val="accent1">
                <a:alpha val="90000"/>
                <a:hueOff val="0"/>
                <a:satOff val="0"/>
                <a:lumOff val="0"/>
                <a:alphaOff val="-40000"/>
                <a:tint val="50000"/>
                <a:satMod val="300000"/>
              </a:schemeClr>
            </a:gs>
            <a:gs pos="35000">
              <a:schemeClr val="accent1">
                <a:alpha val="90000"/>
                <a:hueOff val="0"/>
                <a:satOff val="0"/>
                <a:lumOff val="0"/>
                <a:alphaOff val="-40000"/>
                <a:tint val="37000"/>
                <a:satMod val="300000"/>
              </a:schemeClr>
            </a:gs>
            <a:gs pos="100000">
              <a:schemeClr val="accent1">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CBT vs. Comparison</a:t>
          </a:r>
        </a:p>
      </dsp:txBody>
      <dsp:txXfrm>
        <a:off x="52076" y="2654928"/>
        <a:ext cx="1510707" cy="946131"/>
      </dsp:txXfrm>
    </dsp:sp>
    <dsp:sp modelId="{EBAB6388-F4AE-A243-BC59-603959621820}">
      <dsp:nvSpPr>
        <dsp:cNvPr id="0" name=""/>
        <dsp:cNvSpPr/>
      </dsp:nvSpPr>
      <dsp:spPr>
        <a:xfrm>
          <a:off x="619953" y="1028974"/>
          <a:ext cx="2798692" cy="2798692"/>
        </a:xfrm>
        <a:custGeom>
          <a:avLst/>
          <a:gdLst/>
          <a:ahLst/>
          <a:cxnLst/>
          <a:rect l="0" t="0" r="0" b="0"/>
          <a:pathLst>
            <a:path>
              <a:moveTo>
                <a:pt x="4513" y="1287041"/>
              </a:moveTo>
              <a:arcTo wR="1399346" hR="1399346" stAng="11076194" swAng="2303789"/>
            </a:path>
          </a:pathLst>
        </a:custGeom>
        <a:noFill/>
        <a:ln w="9525" cap="flat" cmpd="sng" algn="ctr">
          <a:solidFill>
            <a:schemeClr val="accent1">
              <a:shade val="90000"/>
              <a:hueOff val="375112"/>
              <a:satOff val="-6927"/>
              <a:lumOff val="32127"/>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E31C1-1080-F345-BF75-CA561D8C9184}">
      <dsp:nvSpPr>
        <dsp:cNvPr id="0" name=""/>
        <dsp:cNvSpPr/>
      </dsp:nvSpPr>
      <dsp:spPr>
        <a:xfrm>
          <a:off x="1212763" y="504725"/>
          <a:ext cx="1613073" cy="1048497"/>
        </a:xfrm>
        <a:prstGeom prst="roundRect">
          <a:avLst/>
        </a:prstGeom>
        <a:gradFill rotWithShape="0">
          <a:gsLst>
            <a:gs pos="0">
              <a:schemeClr val="accent1">
                <a:alpha val="90000"/>
                <a:hueOff val="0"/>
                <a:satOff val="0"/>
                <a:lumOff val="0"/>
                <a:alphaOff val="0"/>
                <a:tint val="50000"/>
                <a:satMod val="300000"/>
              </a:schemeClr>
            </a:gs>
            <a:gs pos="35000">
              <a:schemeClr val="accent1">
                <a:alpha val="90000"/>
                <a:hueOff val="0"/>
                <a:satOff val="0"/>
                <a:lumOff val="0"/>
                <a:alphaOff val="0"/>
                <a:tint val="37000"/>
                <a:satMod val="300000"/>
              </a:schemeClr>
            </a:gs>
            <a:gs pos="100000">
              <a:schemeClr val="accent1">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Coping Skills Mediator</a:t>
          </a:r>
        </a:p>
      </dsp:txBody>
      <dsp:txXfrm>
        <a:off x="1263946" y="555908"/>
        <a:ext cx="1510707" cy="946131"/>
      </dsp:txXfrm>
    </dsp:sp>
    <dsp:sp modelId="{49E45DDB-7CE1-9C4E-9701-C78C058A0C63}">
      <dsp:nvSpPr>
        <dsp:cNvPr id="0" name=""/>
        <dsp:cNvSpPr/>
      </dsp:nvSpPr>
      <dsp:spPr>
        <a:xfrm>
          <a:off x="619953" y="1028974"/>
          <a:ext cx="2798692" cy="2798692"/>
        </a:xfrm>
        <a:custGeom>
          <a:avLst/>
          <a:gdLst/>
          <a:ahLst/>
          <a:cxnLst/>
          <a:rect l="0" t="0" r="0" b="0"/>
          <a:pathLst>
            <a:path>
              <a:moveTo>
                <a:pt x="2422768" y="444999"/>
              </a:moveTo>
              <a:arcTo wR="1399346" hR="1399346" stAng="19020017" swAng="2303789"/>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4939225-CCD3-9742-AC03-14E2D8191142}">
      <dsp:nvSpPr>
        <dsp:cNvPr id="0" name=""/>
        <dsp:cNvSpPr/>
      </dsp:nvSpPr>
      <dsp:spPr>
        <a:xfrm>
          <a:off x="2424632" y="2603745"/>
          <a:ext cx="1613073" cy="1048497"/>
        </a:xfrm>
        <a:prstGeom prst="roundRect">
          <a:avLst/>
        </a:prstGeom>
        <a:gradFill rotWithShape="0">
          <a:gsLst>
            <a:gs pos="0">
              <a:schemeClr val="accent1">
                <a:alpha val="90000"/>
                <a:hueOff val="0"/>
                <a:satOff val="0"/>
                <a:lumOff val="0"/>
                <a:alphaOff val="-20000"/>
                <a:tint val="50000"/>
                <a:satMod val="300000"/>
              </a:schemeClr>
            </a:gs>
            <a:gs pos="35000">
              <a:schemeClr val="accent1">
                <a:alpha val="90000"/>
                <a:hueOff val="0"/>
                <a:satOff val="0"/>
                <a:lumOff val="0"/>
                <a:alphaOff val="-20000"/>
                <a:tint val="37000"/>
                <a:satMod val="300000"/>
              </a:schemeClr>
            </a:gs>
            <a:gs pos="100000">
              <a:schemeClr val="accent1">
                <a:alpha val="90000"/>
                <a:hueOff val="0"/>
                <a:satOff val="0"/>
                <a:lumOff val="0"/>
                <a:alphaOff val="-2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Drinking-related outcome</a:t>
          </a:r>
        </a:p>
      </dsp:txBody>
      <dsp:txXfrm>
        <a:off x="2475815" y="2654928"/>
        <a:ext cx="1510707" cy="946131"/>
      </dsp:txXfrm>
    </dsp:sp>
    <dsp:sp modelId="{5F4141F1-E23E-744D-9951-39670DEE1256}">
      <dsp:nvSpPr>
        <dsp:cNvPr id="0" name=""/>
        <dsp:cNvSpPr/>
      </dsp:nvSpPr>
      <dsp:spPr>
        <a:xfrm>
          <a:off x="619953" y="1028974"/>
          <a:ext cx="2798692" cy="2798692"/>
        </a:xfrm>
        <a:custGeom>
          <a:avLst/>
          <a:gdLst/>
          <a:ahLst/>
          <a:cxnLst/>
          <a:rect l="0" t="0" r="0" b="0"/>
          <a:pathLst>
            <a:path>
              <a:moveTo>
                <a:pt x="1829155" y="2731050"/>
              </a:moveTo>
              <a:arcTo wR="1399346" hR="1399346" stAng="4326747" swAng="2146505"/>
            </a:path>
          </a:pathLst>
        </a:custGeom>
        <a:noFill/>
        <a:ln w="9525" cap="flat" cmpd="sng" algn="ctr">
          <a:solidFill>
            <a:scrgbClr r="0" g="0" b="0">
              <a:shade val="95000"/>
              <a:satMod val="105000"/>
            </a:scrgbClr>
          </a:solidFill>
          <a:prstDash val="solid"/>
          <a:headEnd type="arrow"/>
          <a:tailEnd type="none"/>
        </a:ln>
        <a:effectLst/>
      </dsp:spPr>
      <dsp:style>
        <a:lnRef idx="1">
          <a:scrgbClr r="0" g="0" b="0"/>
        </a:lnRef>
        <a:fillRef idx="0">
          <a:scrgbClr r="0" g="0" b="0"/>
        </a:fillRef>
        <a:effectRef idx="0">
          <a:scrgbClr r="0" g="0" b="0"/>
        </a:effectRef>
        <a:fontRef idx="minor"/>
      </dsp:style>
    </dsp:sp>
    <dsp:sp modelId="{56C35F5F-E97C-1E44-B338-FA80CECED4DB}">
      <dsp:nvSpPr>
        <dsp:cNvPr id="0" name=""/>
        <dsp:cNvSpPr/>
      </dsp:nvSpPr>
      <dsp:spPr>
        <a:xfrm>
          <a:off x="893" y="2603745"/>
          <a:ext cx="1613073" cy="1048497"/>
        </a:xfrm>
        <a:prstGeom prst="roundRect">
          <a:avLst/>
        </a:prstGeom>
        <a:gradFill rotWithShape="0">
          <a:gsLst>
            <a:gs pos="0">
              <a:schemeClr val="accent1">
                <a:alpha val="90000"/>
                <a:hueOff val="0"/>
                <a:satOff val="0"/>
                <a:lumOff val="0"/>
                <a:alphaOff val="-40000"/>
                <a:tint val="50000"/>
                <a:satMod val="300000"/>
              </a:schemeClr>
            </a:gs>
            <a:gs pos="35000">
              <a:schemeClr val="accent1">
                <a:alpha val="90000"/>
                <a:hueOff val="0"/>
                <a:satOff val="0"/>
                <a:lumOff val="0"/>
                <a:alphaOff val="-40000"/>
                <a:tint val="37000"/>
                <a:satMod val="300000"/>
              </a:schemeClr>
            </a:gs>
            <a:gs pos="100000">
              <a:schemeClr val="accent1">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CBT vs. Comparison</a:t>
          </a:r>
        </a:p>
      </dsp:txBody>
      <dsp:txXfrm>
        <a:off x="52076" y="2654928"/>
        <a:ext cx="1510707" cy="946131"/>
      </dsp:txXfrm>
    </dsp:sp>
    <dsp:sp modelId="{EBAB6388-F4AE-A243-BC59-603959621820}">
      <dsp:nvSpPr>
        <dsp:cNvPr id="0" name=""/>
        <dsp:cNvSpPr/>
      </dsp:nvSpPr>
      <dsp:spPr>
        <a:xfrm>
          <a:off x="619953" y="1028974"/>
          <a:ext cx="2798692" cy="2798692"/>
        </a:xfrm>
        <a:custGeom>
          <a:avLst/>
          <a:gdLst/>
          <a:ahLst/>
          <a:cxnLst/>
          <a:rect l="0" t="0" r="0" b="0"/>
          <a:pathLst>
            <a:path>
              <a:moveTo>
                <a:pt x="4513" y="1287041"/>
              </a:moveTo>
              <a:arcTo wR="1399346" hR="1399346" stAng="11076194" swAng="2303789"/>
            </a:path>
          </a:pathLst>
        </a:custGeom>
        <a:noFill/>
        <a:ln w="9525" cap="flat" cmpd="sng" algn="ctr">
          <a:solidFill>
            <a:schemeClr val="accent1">
              <a:shade val="90000"/>
              <a:hueOff val="375112"/>
              <a:satOff val="-6927"/>
              <a:lumOff val="32127"/>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30A76-4194-419F-8D17-FCF232DD92B6}">
      <dsp:nvSpPr>
        <dsp:cNvPr id="0" name=""/>
        <dsp:cNvSpPr/>
      </dsp:nvSpPr>
      <dsp:spPr>
        <a:xfrm>
          <a:off x="0" y="882808"/>
          <a:ext cx="8229600" cy="503685"/>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What is CBT and its assumptions?</a:t>
          </a:r>
        </a:p>
      </dsp:txBody>
      <dsp:txXfrm>
        <a:off x="24588" y="907396"/>
        <a:ext cx="8180424" cy="454509"/>
      </dsp:txXfrm>
    </dsp:sp>
    <dsp:sp modelId="{DE7DFC40-CD27-4E69-B16E-5749DF4A3F89}">
      <dsp:nvSpPr>
        <dsp:cNvPr id="0" name=""/>
        <dsp:cNvSpPr/>
      </dsp:nvSpPr>
      <dsp:spPr>
        <a:xfrm>
          <a:off x="0" y="1446973"/>
          <a:ext cx="8229600" cy="503685"/>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What are the clinical strategies involved in CBT? </a:t>
          </a:r>
          <a:r>
            <a:rPr lang="en-US" sz="2100" kern="1200" dirty="0">
              <a:solidFill>
                <a:schemeClr val="bg1"/>
              </a:solidFill>
            </a:rPr>
            <a:t>_	__________________</a:t>
          </a:r>
        </a:p>
      </dsp:txBody>
      <dsp:txXfrm>
        <a:off x="24588" y="1471561"/>
        <a:ext cx="8180424" cy="454509"/>
      </dsp:txXfrm>
    </dsp:sp>
    <dsp:sp modelId="{023D3E85-B909-4B2B-BAD0-8923E929F209}">
      <dsp:nvSpPr>
        <dsp:cNvPr id="0" name=""/>
        <dsp:cNvSpPr/>
      </dsp:nvSpPr>
      <dsp:spPr>
        <a:xfrm>
          <a:off x="0" y="2011138"/>
          <a:ext cx="8229600" cy="503685"/>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How effective is CBT as an intervention for SUD?</a:t>
          </a:r>
        </a:p>
      </dsp:txBody>
      <dsp:txXfrm>
        <a:off x="24588" y="2035726"/>
        <a:ext cx="8180424" cy="454509"/>
      </dsp:txXfrm>
    </dsp:sp>
    <dsp:sp modelId="{3A43AA42-D800-40A0-8170-AA76209338AF}">
      <dsp:nvSpPr>
        <dsp:cNvPr id="0" name=""/>
        <dsp:cNvSpPr/>
      </dsp:nvSpPr>
      <dsp:spPr>
        <a:xfrm>
          <a:off x="0" y="2575303"/>
          <a:ext cx="8229600" cy="503685"/>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Does it work the way we think it does?</a:t>
          </a:r>
        </a:p>
      </dsp:txBody>
      <dsp:txXfrm>
        <a:off x="24588" y="2599891"/>
        <a:ext cx="8180424" cy="454509"/>
      </dsp:txXfrm>
    </dsp:sp>
    <dsp:sp modelId="{148DD135-6544-4EE4-BCFB-B10F750226BB}">
      <dsp:nvSpPr>
        <dsp:cNvPr id="0" name=""/>
        <dsp:cNvSpPr/>
      </dsp:nvSpPr>
      <dsp:spPr>
        <a:xfrm>
          <a:off x="0" y="3139468"/>
          <a:ext cx="8229600" cy="503685"/>
        </a:xfrm>
        <a:prstGeom prst="roundRect">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solidFill>
                <a:schemeClr val="bg1"/>
              </a:solidFill>
            </a:rPr>
            <a:t>Some conclusions…</a:t>
          </a:r>
        </a:p>
      </dsp:txBody>
      <dsp:txXfrm>
        <a:off x="24588" y="3164056"/>
        <a:ext cx="8180424" cy="4545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30A76-4194-419F-8D17-FCF232DD92B6}">
      <dsp:nvSpPr>
        <dsp:cNvPr id="0" name=""/>
        <dsp:cNvSpPr/>
      </dsp:nvSpPr>
      <dsp:spPr>
        <a:xfrm>
          <a:off x="0" y="817085"/>
          <a:ext cx="8229600"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What is MI and its assumptions?</a:t>
          </a:r>
        </a:p>
      </dsp:txBody>
      <dsp:txXfrm>
        <a:off x="25759" y="842844"/>
        <a:ext cx="8178082" cy="476152"/>
      </dsp:txXfrm>
    </dsp:sp>
    <dsp:sp modelId="{DE7DFC40-CD27-4E69-B16E-5749DF4A3F89}">
      <dsp:nvSpPr>
        <dsp:cNvPr id="0" name=""/>
        <dsp:cNvSpPr/>
      </dsp:nvSpPr>
      <dsp:spPr>
        <a:xfrm>
          <a:off x="0" y="1408115"/>
          <a:ext cx="8229600" cy="527670"/>
        </a:xfrm>
        <a:prstGeom prst="roundRec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solidFill>
                <a:schemeClr val="bg1"/>
              </a:solidFill>
            </a:rPr>
            <a:t>What are the clinical strategies involved in MI and what is its “spirit”?</a:t>
          </a:r>
        </a:p>
      </dsp:txBody>
      <dsp:txXfrm>
        <a:off x="25759" y="1433874"/>
        <a:ext cx="8178082" cy="476152"/>
      </dsp:txXfrm>
    </dsp:sp>
    <dsp:sp modelId="{023D3E85-B909-4B2B-BAD0-8923E929F209}">
      <dsp:nvSpPr>
        <dsp:cNvPr id="0" name=""/>
        <dsp:cNvSpPr/>
      </dsp:nvSpPr>
      <dsp:spPr>
        <a:xfrm>
          <a:off x="0" y="1999146"/>
          <a:ext cx="8229600"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How effective is MI as an intervention for SUD?</a:t>
          </a:r>
        </a:p>
      </dsp:txBody>
      <dsp:txXfrm>
        <a:off x="25759" y="2024905"/>
        <a:ext cx="8178082" cy="476152"/>
      </dsp:txXfrm>
    </dsp:sp>
    <dsp:sp modelId="{3A43AA42-D800-40A0-8170-AA76209338AF}">
      <dsp:nvSpPr>
        <dsp:cNvPr id="0" name=""/>
        <dsp:cNvSpPr/>
      </dsp:nvSpPr>
      <dsp:spPr>
        <a:xfrm>
          <a:off x="0" y="2590176"/>
          <a:ext cx="8229600"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Does it work the way we think it does?</a:t>
          </a:r>
        </a:p>
      </dsp:txBody>
      <dsp:txXfrm>
        <a:off x="25759" y="2615935"/>
        <a:ext cx="8178082" cy="476152"/>
      </dsp:txXfrm>
    </dsp:sp>
    <dsp:sp modelId="{148DD135-6544-4EE4-BCFB-B10F750226BB}">
      <dsp:nvSpPr>
        <dsp:cNvPr id="0" name=""/>
        <dsp:cNvSpPr/>
      </dsp:nvSpPr>
      <dsp:spPr>
        <a:xfrm>
          <a:off x="0" y="3181206"/>
          <a:ext cx="8229600"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Some conclusions…</a:t>
          </a:r>
        </a:p>
      </dsp:txBody>
      <dsp:txXfrm>
        <a:off x="25759" y="3206965"/>
        <a:ext cx="8178082" cy="4761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E987F-D8A9-404C-9417-35FB9349945C}">
      <dsp:nvSpPr>
        <dsp:cNvPr id="0" name=""/>
        <dsp:cNvSpPr/>
      </dsp:nvSpPr>
      <dsp:spPr>
        <a:xfrm>
          <a:off x="0" y="552"/>
          <a:ext cx="8229600" cy="0"/>
        </a:xfrm>
        <a:prstGeom prst="line">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D4C61B8-0036-0C4C-94F2-A029A0447E2B}">
      <dsp:nvSpPr>
        <dsp:cNvPr id="0" name=""/>
        <dsp:cNvSpPr/>
      </dsp:nvSpPr>
      <dsp:spPr>
        <a:xfrm>
          <a:off x="0" y="552"/>
          <a:ext cx="551859"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1" kern="1200" dirty="0"/>
            <a:t>R</a:t>
          </a:r>
        </a:p>
      </dsp:txBody>
      <dsp:txXfrm>
        <a:off x="0" y="552"/>
        <a:ext cx="551859" cy="904971"/>
      </dsp:txXfrm>
    </dsp:sp>
    <dsp:sp modelId="{D5D95FE0-0388-6D4D-82B0-784F5583E8C4}">
      <dsp:nvSpPr>
        <dsp:cNvPr id="0" name=""/>
        <dsp:cNvSpPr/>
      </dsp:nvSpPr>
      <dsp:spPr>
        <a:xfrm>
          <a:off x="651192" y="41647"/>
          <a:ext cx="7571417" cy="821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Roll with resistance</a:t>
          </a:r>
          <a:endParaRPr lang="en-US" sz="2400" b="1" kern="1200" dirty="0"/>
        </a:p>
      </dsp:txBody>
      <dsp:txXfrm>
        <a:off x="651192" y="41647"/>
        <a:ext cx="7571417" cy="821897"/>
      </dsp:txXfrm>
    </dsp:sp>
    <dsp:sp modelId="{A122596B-8114-654F-8E9D-38683DD95197}">
      <dsp:nvSpPr>
        <dsp:cNvPr id="0" name=""/>
        <dsp:cNvSpPr/>
      </dsp:nvSpPr>
      <dsp:spPr>
        <a:xfrm>
          <a:off x="551859" y="863545"/>
          <a:ext cx="529780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156A2348-6D0F-B647-ACAD-EE34B54E1B14}">
      <dsp:nvSpPr>
        <dsp:cNvPr id="0" name=""/>
        <dsp:cNvSpPr/>
      </dsp:nvSpPr>
      <dsp:spPr>
        <a:xfrm>
          <a:off x="0" y="905523"/>
          <a:ext cx="8229600" cy="0"/>
        </a:xfrm>
        <a:prstGeom prst="line">
          <a:avLst/>
        </a:prstGeom>
        <a:gradFill rotWithShape="0">
          <a:gsLst>
            <a:gs pos="0">
              <a:schemeClr val="accent1">
                <a:shade val="80000"/>
                <a:hueOff val="76561"/>
                <a:satOff val="-1098"/>
                <a:lumOff val="6404"/>
                <a:alphaOff val="0"/>
                <a:shade val="51000"/>
                <a:satMod val="130000"/>
              </a:schemeClr>
            </a:gs>
            <a:gs pos="80000">
              <a:schemeClr val="accent1">
                <a:shade val="80000"/>
                <a:hueOff val="76561"/>
                <a:satOff val="-1098"/>
                <a:lumOff val="6404"/>
                <a:alphaOff val="0"/>
                <a:shade val="93000"/>
                <a:satMod val="130000"/>
              </a:schemeClr>
            </a:gs>
            <a:gs pos="100000">
              <a:schemeClr val="accent1">
                <a:shade val="80000"/>
                <a:hueOff val="76561"/>
                <a:satOff val="-1098"/>
                <a:lumOff val="640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38E10FA-0A15-F047-BC76-E3641D078B6B}">
      <dsp:nvSpPr>
        <dsp:cNvPr id="0" name=""/>
        <dsp:cNvSpPr/>
      </dsp:nvSpPr>
      <dsp:spPr>
        <a:xfrm>
          <a:off x="0" y="905523"/>
          <a:ext cx="551859"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1" kern="1200" dirty="0"/>
            <a:t>E</a:t>
          </a:r>
        </a:p>
      </dsp:txBody>
      <dsp:txXfrm>
        <a:off x="0" y="905523"/>
        <a:ext cx="551859" cy="904971"/>
      </dsp:txXfrm>
    </dsp:sp>
    <dsp:sp modelId="{7CA0C663-D3D9-C34E-BDB1-FEA518E78285}">
      <dsp:nvSpPr>
        <dsp:cNvPr id="0" name=""/>
        <dsp:cNvSpPr/>
      </dsp:nvSpPr>
      <dsp:spPr>
        <a:xfrm>
          <a:off x="651192" y="946618"/>
          <a:ext cx="7571417" cy="821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Provide empathic understanding</a:t>
          </a:r>
          <a:endParaRPr lang="en-US" sz="2400" b="1" kern="1200" dirty="0"/>
        </a:p>
      </dsp:txBody>
      <dsp:txXfrm>
        <a:off x="651192" y="946618"/>
        <a:ext cx="7571417" cy="821897"/>
      </dsp:txXfrm>
    </dsp:sp>
    <dsp:sp modelId="{C37F61A4-85F9-4640-9FF9-30860B6D4141}">
      <dsp:nvSpPr>
        <dsp:cNvPr id="0" name=""/>
        <dsp:cNvSpPr/>
      </dsp:nvSpPr>
      <dsp:spPr>
        <a:xfrm>
          <a:off x="551859" y="1768516"/>
          <a:ext cx="529780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4009F6C7-5F91-0342-87E3-9C8B26DB71FE}">
      <dsp:nvSpPr>
        <dsp:cNvPr id="0" name=""/>
        <dsp:cNvSpPr/>
      </dsp:nvSpPr>
      <dsp:spPr>
        <a:xfrm>
          <a:off x="0" y="1810495"/>
          <a:ext cx="8229600" cy="0"/>
        </a:xfrm>
        <a:prstGeom prst="line">
          <a:avLst/>
        </a:prstGeom>
        <a:gradFill rotWithShape="0">
          <a:gsLst>
            <a:gs pos="0">
              <a:schemeClr val="accent1">
                <a:shade val="80000"/>
                <a:hueOff val="153123"/>
                <a:satOff val="-2196"/>
                <a:lumOff val="12807"/>
                <a:alphaOff val="0"/>
                <a:shade val="51000"/>
                <a:satMod val="130000"/>
              </a:schemeClr>
            </a:gs>
            <a:gs pos="80000">
              <a:schemeClr val="accent1">
                <a:shade val="80000"/>
                <a:hueOff val="153123"/>
                <a:satOff val="-2196"/>
                <a:lumOff val="12807"/>
                <a:alphaOff val="0"/>
                <a:shade val="93000"/>
                <a:satMod val="130000"/>
              </a:schemeClr>
            </a:gs>
            <a:gs pos="100000">
              <a:schemeClr val="accent1">
                <a:shade val="80000"/>
                <a:hueOff val="153123"/>
                <a:satOff val="-2196"/>
                <a:lumOff val="128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94FB7B7-CBC7-414D-8025-38E8FC1896E5}">
      <dsp:nvSpPr>
        <dsp:cNvPr id="0" name=""/>
        <dsp:cNvSpPr/>
      </dsp:nvSpPr>
      <dsp:spPr>
        <a:xfrm>
          <a:off x="0" y="1810495"/>
          <a:ext cx="551859"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1" kern="1200" dirty="0"/>
            <a:t>A</a:t>
          </a:r>
        </a:p>
      </dsp:txBody>
      <dsp:txXfrm>
        <a:off x="0" y="1810495"/>
        <a:ext cx="551859" cy="904971"/>
      </dsp:txXfrm>
    </dsp:sp>
    <dsp:sp modelId="{39B5295F-E85C-5B4F-B277-D27A9688ABE6}">
      <dsp:nvSpPr>
        <dsp:cNvPr id="0" name=""/>
        <dsp:cNvSpPr/>
      </dsp:nvSpPr>
      <dsp:spPr>
        <a:xfrm>
          <a:off x="651192" y="1851590"/>
          <a:ext cx="7571417" cy="821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Avoid argumentation</a:t>
          </a:r>
          <a:endParaRPr lang="en-US" sz="2400" b="1" kern="1200" dirty="0"/>
        </a:p>
      </dsp:txBody>
      <dsp:txXfrm>
        <a:off x="651192" y="1851590"/>
        <a:ext cx="7571417" cy="821897"/>
      </dsp:txXfrm>
    </dsp:sp>
    <dsp:sp modelId="{AAD8FFDD-3D38-9749-8B81-89CD66D240B0}">
      <dsp:nvSpPr>
        <dsp:cNvPr id="0" name=""/>
        <dsp:cNvSpPr/>
      </dsp:nvSpPr>
      <dsp:spPr>
        <a:xfrm>
          <a:off x="551859" y="2673488"/>
          <a:ext cx="529780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FFFBDC4-7091-BA43-B7E5-38A7FDC17CED}">
      <dsp:nvSpPr>
        <dsp:cNvPr id="0" name=""/>
        <dsp:cNvSpPr/>
      </dsp:nvSpPr>
      <dsp:spPr>
        <a:xfrm>
          <a:off x="0" y="2715466"/>
          <a:ext cx="8229600" cy="0"/>
        </a:xfrm>
        <a:prstGeom prst="line">
          <a:avLst/>
        </a:prstGeom>
        <a:gradFill rotWithShape="0">
          <a:gsLst>
            <a:gs pos="0">
              <a:schemeClr val="accent1">
                <a:shade val="80000"/>
                <a:hueOff val="229684"/>
                <a:satOff val="-3294"/>
                <a:lumOff val="19211"/>
                <a:alphaOff val="0"/>
                <a:shade val="51000"/>
                <a:satMod val="130000"/>
              </a:schemeClr>
            </a:gs>
            <a:gs pos="80000">
              <a:schemeClr val="accent1">
                <a:shade val="80000"/>
                <a:hueOff val="229684"/>
                <a:satOff val="-3294"/>
                <a:lumOff val="19211"/>
                <a:alphaOff val="0"/>
                <a:shade val="93000"/>
                <a:satMod val="130000"/>
              </a:schemeClr>
            </a:gs>
            <a:gs pos="100000">
              <a:schemeClr val="accent1">
                <a:shade val="80000"/>
                <a:hueOff val="229684"/>
                <a:satOff val="-3294"/>
                <a:lumOff val="1921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E24622-9920-1C42-A94B-E63FBD8408EF}">
      <dsp:nvSpPr>
        <dsp:cNvPr id="0" name=""/>
        <dsp:cNvSpPr/>
      </dsp:nvSpPr>
      <dsp:spPr>
        <a:xfrm>
          <a:off x="0" y="2715466"/>
          <a:ext cx="551859"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1" kern="1200" dirty="0"/>
            <a:t>D</a:t>
          </a:r>
        </a:p>
      </dsp:txBody>
      <dsp:txXfrm>
        <a:off x="0" y="2715466"/>
        <a:ext cx="551859" cy="904971"/>
      </dsp:txXfrm>
    </dsp:sp>
    <dsp:sp modelId="{28B7A45E-8845-6F47-9881-F5FDD4C01F1F}">
      <dsp:nvSpPr>
        <dsp:cNvPr id="0" name=""/>
        <dsp:cNvSpPr/>
      </dsp:nvSpPr>
      <dsp:spPr>
        <a:xfrm>
          <a:off x="651192" y="2756561"/>
          <a:ext cx="7571417" cy="821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u="none" kern="1200" dirty="0"/>
            <a:t>D</a:t>
          </a:r>
          <a:r>
            <a:rPr lang="en-US" sz="2400" kern="1200" dirty="0"/>
            <a:t>evelop discrepancies between patient’s own values and drinking behavior </a:t>
          </a:r>
        </a:p>
      </dsp:txBody>
      <dsp:txXfrm>
        <a:off x="651192" y="2756561"/>
        <a:ext cx="7571417" cy="821897"/>
      </dsp:txXfrm>
    </dsp:sp>
    <dsp:sp modelId="{DE50FFE1-9E91-684C-967D-B79024737CBA}">
      <dsp:nvSpPr>
        <dsp:cNvPr id="0" name=""/>
        <dsp:cNvSpPr/>
      </dsp:nvSpPr>
      <dsp:spPr>
        <a:xfrm>
          <a:off x="551859" y="3578459"/>
          <a:ext cx="529780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AA73F955-4EC3-6242-9EA2-750C049269C0}">
      <dsp:nvSpPr>
        <dsp:cNvPr id="0" name=""/>
        <dsp:cNvSpPr/>
      </dsp:nvSpPr>
      <dsp:spPr>
        <a:xfrm>
          <a:off x="0" y="3620438"/>
          <a:ext cx="8229600" cy="0"/>
        </a:xfrm>
        <a:prstGeom prst="line">
          <a:avLst/>
        </a:prstGeom>
        <a:gradFill rotWithShape="0">
          <a:gsLst>
            <a:gs pos="0">
              <a:schemeClr val="accent1">
                <a:shade val="80000"/>
                <a:hueOff val="306246"/>
                <a:satOff val="-4392"/>
                <a:lumOff val="25615"/>
                <a:alphaOff val="0"/>
                <a:shade val="51000"/>
                <a:satMod val="130000"/>
              </a:schemeClr>
            </a:gs>
            <a:gs pos="80000">
              <a:schemeClr val="accent1">
                <a:shade val="80000"/>
                <a:hueOff val="306246"/>
                <a:satOff val="-4392"/>
                <a:lumOff val="25615"/>
                <a:alphaOff val="0"/>
                <a:shade val="93000"/>
                <a:satMod val="130000"/>
              </a:schemeClr>
            </a:gs>
            <a:gs pos="100000">
              <a:schemeClr val="accent1">
                <a:shade val="80000"/>
                <a:hueOff val="306246"/>
                <a:satOff val="-4392"/>
                <a:lumOff val="256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4ABE1BD-C165-6442-8D3A-EE85E6347377}">
      <dsp:nvSpPr>
        <dsp:cNvPr id="0" name=""/>
        <dsp:cNvSpPr/>
      </dsp:nvSpPr>
      <dsp:spPr>
        <a:xfrm>
          <a:off x="0" y="3620438"/>
          <a:ext cx="551859"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1" kern="1200" dirty="0"/>
            <a:t>S</a:t>
          </a:r>
        </a:p>
      </dsp:txBody>
      <dsp:txXfrm>
        <a:off x="0" y="3620438"/>
        <a:ext cx="551859" cy="904971"/>
      </dsp:txXfrm>
    </dsp:sp>
    <dsp:sp modelId="{9CA99DA3-D5C7-A040-BDC0-4FC341B4D062}">
      <dsp:nvSpPr>
        <dsp:cNvPr id="0" name=""/>
        <dsp:cNvSpPr/>
      </dsp:nvSpPr>
      <dsp:spPr>
        <a:xfrm>
          <a:off x="651192" y="3661533"/>
          <a:ext cx="7571417" cy="821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0" kern="1200" dirty="0"/>
            <a:t>Support patient’s self-efficacy</a:t>
          </a:r>
        </a:p>
      </dsp:txBody>
      <dsp:txXfrm>
        <a:off x="651192" y="3661533"/>
        <a:ext cx="7571417" cy="821897"/>
      </dsp:txXfrm>
    </dsp:sp>
    <dsp:sp modelId="{BCFE3A6B-3898-854B-9AB3-5C972460EDF0}">
      <dsp:nvSpPr>
        <dsp:cNvPr id="0" name=""/>
        <dsp:cNvSpPr/>
      </dsp:nvSpPr>
      <dsp:spPr>
        <a:xfrm>
          <a:off x="551859" y="4483430"/>
          <a:ext cx="529780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E987F-D8A9-404C-9417-35FB9349945C}">
      <dsp:nvSpPr>
        <dsp:cNvPr id="0" name=""/>
        <dsp:cNvSpPr/>
      </dsp:nvSpPr>
      <dsp:spPr>
        <a:xfrm>
          <a:off x="0" y="2209"/>
          <a:ext cx="8229600" cy="0"/>
        </a:xfrm>
        <a:prstGeom prst="lin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D4C61B8-0036-0C4C-94F2-A029A0447E2B}">
      <dsp:nvSpPr>
        <dsp:cNvPr id="0" name=""/>
        <dsp:cNvSpPr/>
      </dsp:nvSpPr>
      <dsp:spPr>
        <a:xfrm>
          <a:off x="0" y="2209"/>
          <a:ext cx="662364"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t>F</a:t>
          </a:r>
        </a:p>
      </dsp:txBody>
      <dsp:txXfrm>
        <a:off x="0" y="2209"/>
        <a:ext cx="662364" cy="753590"/>
      </dsp:txXfrm>
    </dsp:sp>
    <dsp:sp modelId="{D5D95FE0-0388-6D4D-82B0-784F5583E8C4}">
      <dsp:nvSpPr>
        <dsp:cNvPr id="0" name=""/>
        <dsp:cNvSpPr/>
      </dsp:nvSpPr>
      <dsp:spPr>
        <a:xfrm>
          <a:off x="781589" y="36430"/>
          <a:ext cx="4456945" cy="684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Provide </a:t>
          </a:r>
          <a:r>
            <a:rPr lang="en-US" sz="2400" b="1" kern="1200" dirty="0"/>
            <a:t>Feedback</a:t>
          </a:r>
        </a:p>
      </dsp:txBody>
      <dsp:txXfrm>
        <a:off x="781589" y="36430"/>
        <a:ext cx="4456945" cy="684413"/>
      </dsp:txXfrm>
    </dsp:sp>
    <dsp:sp modelId="{E022F05E-4FB9-054A-BD33-EE2C8516F8B9}">
      <dsp:nvSpPr>
        <dsp:cNvPr id="0" name=""/>
        <dsp:cNvSpPr/>
      </dsp:nvSpPr>
      <dsp:spPr>
        <a:xfrm>
          <a:off x="5359378" y="36430"/>
          <a:ext cx="2870221" cy="684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i="1" kern="1200" dirty="0"/>
            <a:t>“Your results show…”</a:t>
          </a:r>
        </a:p>
      </dsp:txBody>
      <dsp:txXfrm>
        <a:off x="5359378" y="36430"/>
        <a:ext cx="2870221" cy="684413"/>
      </dsp:txXfrm>
    </dsp:sp>
    <dsp:sp modelId="{A122596B-8114-654F-8E9D-38683DD95197}">
      <dsp:nvSpPr>
        <dsp:cNvPr id="0" name=""/>
        <dsp:cNvSpPr/>
      </dsp:nvSpPr>
      <dsp:spPr>
        <a:xfrm>
          <a:off x="662364" y="720843"/>
          <a:ext cx="635865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156A2348-6D0F-B647-ACAD-EE34B54E1B14}">
      <dsp:nvSpPr>
        <dsp:cNvPr id="0" name=""/>
        <dsp:cNvSpPr/>
      </dsp:nvSpPr>
      <dsp:spPr>
        <a:xfrm>
          <a:off x="0" y="755800"/>
          <a:ext cx="8229600" cy="0"/>
        </a:xfrm>
        <a:prstGeom prst="lin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38E10FA-0A15-F047-BC76-E3641D078B6B}">
      <dsp:nvSpPr>
        <dsp:cNvPr id="0" name=""/>
        <dsp:cNvSpPr/>
      </dsp:nvSpPr>
      <dsp:spPr>
        <a:xfrm>
          <a:off x="0" y="755800"/>
          <a:ext cx="662364"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t>R</a:t>
          </a:r>
        </a:p>
      </dsp:txBody>
      <dsp:txXfrm>
        <a:off x="0" y="755800"/>
        <a:ext cx="662364" cy="753590"/>
      </dsp:txXfrm>
    </dsp:sp>
    <dsp:sp modelId="{7CA0C663-D3D9-C34E-BDB1-FEA518E78285}">
      <dsp:nvSpPr>
        <dsp:cNvPr id="0" name=""/>
        <dsp:cNvSpPr/>
      </dsp:nvSpPr>
      <dsp:spPr>
        <a:xfrm>
          <a:off x="781589" y="790020"/>
          <a:ext cx="4456945" cy="684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Encourage personal </a:t>
          </a:r>
          <a:r>
            <a:rPr lang="en-US" sz="2400" b="1" kern="1200" dirty="0"/>
            <a:t>Responsibility</a:t>
          </a:r>
        </a:p>
      </dsp:txBody>
      <dsp:txXfrm>
        <a:off x="781589" y="790020"/>
        <a:ext cx="4456945" cy="684413"/>
      </dsp:txXfrm>
    </dsp:sp>
    <dsp:sp modelId="{0063CA0C-230C-4649-8B3D-550807172C7D}">
      <dsp:nvSpPr>
        <dsp:cNvPr id="0" name=""/>
        <dsp:cNvSpPr/>
      </dsp:nvSpPr>
      <dsp:spPr>
        <a:xfrm>
          <a:off x="5359378" y="790020"/>
          <a:ext cx="2870221" cy="684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i="1" kern="1200" dirty="0"/>
            <a:t>“It’s up to you. It’s your choice”</a:t>
          </a:r>
        </a:p>
      </dsp:txBody>
      <dsp:txXfrm>
        <a:off x="5359378" y="790020"/>
        <a:ext cx="2870221" cy="684413"/>
      </dsp:txXfrm>
    </dsp:sp>
    <dsp:sp modelId="{C37F61A4-85F9-4640-9FF9-30860B6D4141}">
      <dsp:nvSpPr>
        <dsp:cNvPr id="0" name=""/>
        <dsp:cNvSpPr/>
      </dsp:nvSpPr>
      <dsp:spPr>
        <a:xfrm>
          <a:off x="662364" y="1474434"/>
          <a:ext cx="635865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4009F6C7-5F91-0342-87E3-9C8B26DB71FE}">
      <dsp:nvSpPr>
        <dsp:cNvPr id="0" name=""/>
        <dsp:cNvSpPr/>
      </dsp:nvSpPr>
      <dsp:spPr>
        <a:xfrm>
          <a:off x="0" y="1509390"/>
          <a:ext cx="8229600" cy="0"/>
        </a:xfrm>
        <a:prstGeom prst="lin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94FB7B7-CBC7-414D-8025-38E8FC1896E5}">
      <dsp:nvSpPr>
        <dsp:cNvPr id="0" name=""/>
        <dsp:cNvSpPr/>
      </dsp:nvSpPr>
      <dsp:spPr>
        <a:xfrm>
          <a:off x="0" y="1509390"/>
          <a:ext cx="662364"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t>A</a:t>
          </a:r>
        </a:p>
      </dsp:txBody>
      <dsp:txXfrm>
        <a:off x="0" y="1509390"/>
        <a:ext cx="662364" cy="753590"/>
      </dsp:txXfrm>
    </dsp:sp>
    <dsp:sp modelId="{39B5295F-E85C-5B4F-B277-D27A9688ABE6}">
      <dsp:nvSpPr>
        <dsp:cNvPr id="0" name=""/>
        <dsp:cNvSpPr/>
      </dsp:nvSpPr>
      <dsp:spPr>
        <a:xfrm>
          <a:off x="781589" y="1543611"/>
          <a:ext cx="4456945" cy="684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Give clear </a:t>
          </a:r>
          <a:r>
            <a:rPr lang="en-US" sz="2400" b="1" kern="1200" dirty="0"/>
            <a:t>Advice</a:t>
          </a:r>
        </a:p>
      </dsp:txBody>
      <dsp:txXfrm>
        <a:off x="781589" y="1543611"/>
        <a:ext cx="4456945" cy="684413"/>
      </dsp:txXfrm>
    </dsp:sp>
    <dsp:sp modelId="{E47A1373-1AA0-8645-955D-B6E110E01E79}">
      <dsp:nvSpPr>
        <dsp:cNvPr id="0" name=""/>
        <dsp:cNvSpPr/>
      </dsp:nvSpPr>
      <dsp:spPr>
        <a:xfrm>
          <a:off x="5359378" y="1543611"/>
          <a:ext cx="2870221" cy="684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i="1" kern="1200" dirty="0"/>
            <a:t>“I would strongly recommend…”</a:t>
          </a:r>
        </a:p>
      </dsp:txBody>
      <dsp:txXfrm>
        <a:off x="5359378" y="1543611"/>
        <a:ext cx="2870221" cy="684413"/>
      </dsp:txXfrm>
    </dsp:sp>
    <dsp:sp modelId="{AAD8FFDD-3D38-9749-8B81-89CD66D240B0}">
      <dsp:nvSpPr>
        <dsp:cNvPr id="0" name=""/>
        <dsp:cNvSpPr/>
      </dsp:nvSpPr>
      <dsp:spPr>
        <a:xfrm>
          <a:off x="662364" y="2228024"/>
          <a:ext cx="635865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FFFBDC4-7091-BA43-B7E5-38A7FDC17CED}">
      <dsp:nvSpPr>
        <dsp:cNvPr id="0" name=""/>
        <dsp:cNvSpPr/>
      </dsp:nvSpPr>
      <dsp:spPr>
        <a:xfrm>
          <a:off x="0" y="2262981"/>
          <a:ext cx="8229600" cy="0"/>
        </a:xfrm>
        <a:prstGeom prst="lin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E24622-9920-1C42-A94B-E63FBD8408EF}">
      <dsp:nvSpPr>
        <dsp:cNvPr id="0" name=""/>
        <dsp:cNvSpPr/>
      </dsp:nvSpPr>
      <dsp:spPr>
        <a:xfrm>
          <a:off x="0" y="2262981"/>
          <a:ext cx="662364"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t>M</a:t>
          </a:r>
        </a:p>
      </dsp:txBody>
      <dsp:txXfrm>
        <a:off x="0" y="2262981"/>
        <a:ext cx="662364" cy="753590"/>
      </dsp:txXfrm>
    </dsp:sp>
    <dsp:sp modelId="{28B7A45E-8845-6F47-9881-F5FDD4C01F1F}">
      <dsp:nvSpPr>
        <dsp:cNvPr id="0" name=""/>
        <dsp:cNvSpPr/>
      </dsp:nvSpPr>
      <dsp:spPr>
        <a:xfrm>
          <a:off x="781589" y="2297201"/>
          <a:ext cx="4456945" cy="684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Provide a choice or </a:t>
          </a:r>
          <a:r>
            <a:rPr lang="en-US" sz="2400" b="1" kern="1200" dirty="0"/>
            <a:t>Menu</a:t>
          </a:r>
          <a:r>
            <a:rPr lang="en-US" sz="2400" kern="1200" dirty="0"/>
            <a:t> of options</a:t>
          </a:r>
        </a:p>
      </dsp:txBody>
      <dsp:txXfrm>
        <a:off x="781589" y="2297201"/>
        <a:ext cx="4456945" cy="684413"/>
      </dsp:txXfrm>
    </dsp:sp>
    <dsp:sp modelId="{5C0AC2C4-4258-074F-AF30-99563B6322F8}">
      <dsp:nvSpPr>
        <dsp:cNvPr id="0" name=""/>
        <dsp:cNvSpPr/>
      </dsp:nvSpPr>
      <dsp:spPr>
        <a:xfrm>
          <a:off x="5359378" y="2297201"/>
          <a:ext cx="2870221" cy="684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i="1" kern="1200" dirty="0"/>
            <a:t>“There are a number of things that you might do…”</a:t>
          </a:r>
        </a:p>
      </dsp:txBody>
      <dsp:txXfrm>
        <a:off x="5359378" y="2297201"/>
        <a:ext cx="2870221" cy="684413"/>
      </dsp:txXfrm>
    </dsp:sp>
    <dsp:sp modelId="{DE50FFE1-9E91-684C-967D-B79024737CBA}">
      <dsp:nvSpPr>
        <dsp:cNvPr id="0" name=""/>
        <dsp:cNvSpPr/>
      </dsp:nvSpPr>
      <dsp:spPr>
        <a:xfrm>
          <a:off x="662364" y="2981614"/>
          <a:ext cx="635865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2E0A7F78-7B2D-714D-93E4-D0790EE08D8C}">
      <dsp:nvSpPr>
        <dsp:cNvPr id="0" name=""/>
        <dsp:cNvSpPr/>
      </dsp:nvSpPr>
      <dsp:spPr>
        <a:xfrm>
          <a:off x="0" y="3016571"/>
          <a:ext cx="8229600" cy="0"/>
        </a:xfrm>
        <a:prstGeom prst="lin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43F78F5-C3CC-384A-B056-B21EE2451AE4}">
      <dsp:nvSpPr>
        <dsp:cNvPr id="0" name=""/>
        <dsp:cNvSpPr/>
      </dsp:nvSpPr>
      <dsp:spPr>
        <a:xfrm>
          <a:off x="0" y="3016571"/>
          <a:ext cx="662364"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t>E</a:t>
          </a:r>
        </a:p>
      </dsp:txBody>
      <dsp:txXfrm>
        <a:off x="0" y="3016571"/>
        <a:ext cx="662364" cy="753590"/>
      </dsp:txXfrm>
    </dsp:sp>
    <dsp:sp modelId="{0C72E1DC-CF35-7E48-8A35-ED3F93176B27}">
      <dsp:nvSpPr>
        <dsp:cNvPr id="0" name=""/>
        <dsp:cNvSpPr/>
      </dsp:nvSpPr>
      <dsp:spPr>
        <a:xfrm>
          <a:off x="781589" y="3050792"/>
          <a:ext cx="4456945" cy="684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Be </a:t>
          </a:r>
          <a:r>
            <a:rPr lang="en-US" sz="2400" b="1" kern="1200" dirty="0"/>
            <a:t>Empathic</a:t>
          </a:r>
          <a:r>
            <a:rPr lang="en-US" sz="2400" kern="1200" dirty="0"/>
            <a:t> and supportive</a:t>
          </a:r>
        </a:p>
      </dsp:txBody>
      <dsp:txXfrm>
        <a:off x="781589" y="3050792"/>
        <a:ext cx="4456945" cy="684413"/>
      </dsp:txXfrm>
    </dsp:sp>
    <dsp:sp modelId="{AC4028E2-3C47-4B4E-9BB6-D68662432752}">
      <dsp:nvSpPr>
        <dsp:cNvPr id="0" name=""/>
        <dsp:cNvSpPr/>
      </dsp:nvSpPr>
      <dsp:spPr>
        <a:xfrm>
          <a:off x="5359378" y="3050792"/>
          <a:ext cx="2870221" cy="684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i="1" kern="1200" dirty="0"/>
            <a:t>“Change can be tough but you don’t have to do it alone…”</a:t>
          </a:r>
        </a:p>
      </dsp:txBody>
      <dsp:txXfrm>
        <a:off x="5359378" y="3050792"/>
        <a:ext cx="2870221" cy="684413"/>
      </dsp:txXfrm>
    </dsp:sp>
    <dsp:sp modelId="{8ED7F48D-9B3C-3849-9368-1C86918A8827}">
      <dsp:nvSpPr>
        <dsp:cNvPr id="0" name=""/>
        <dsp:cNvSpPr/>
      </dsp:nvSpPr>
      <dsp:spPr>
        <a:xfrm>
          <a:off x="662364" y="3735205"/>
          <a:ext cx="635865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AA73F955-4EC3-6242-9EA2-750C049269C0}">
      <dsp:nvSpPr>
        <dsp:cNvPr id="0" name=""/>
        <dsp:cNvSpPr/>
      </dsp:nvSpPr>
      <dsp:spPr>
        <a:xfrm>
          <a:off x="0" y="3770161"/>
          <a:ext cx="8229600" cy="0"/>
        </a:xfrm>
        <a:prstGeom prst="lin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4ABE1BD-C165-6442-8D3A-EE85E6347377}">
      <dsp:nvSpPr>
        <dsp:cNvPr id="0" name=""/>
        <dsp:cNvSpPr/>
      </dsp:nvSpPr>
      <dsp:spPr>
        <a:xfrm>
          <a:off x="0" y="3770161"/>
          <a:ext cx="662364"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t>S</a:t>
          </a:r>
        </a:p>
      </dsp:txBody>
      <dsp:txXfrm>
        <a:off x="0" y="3770161"/>
        <a:ext cx="662364" cy="753590"/>
      </dsp:txXfrm>
    </dsp:sp>
    <dsp:sp modelId="{9CA99DA3-D5C7-A040-BDC0-4FC341B4D062}">
      <dsp:nvSpPr>
        <dsp:cNvPr id="0" name=""/>
        <dsp:cNvSpPr/>
      </dsp:nvSpPr>
      <dsp:spPr>
        <a:xfrm>
          <a:off x="781589" y="3804382"/>
          <a:ext cx="4456945" cy="684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Support for </a:t>
          </a:r>
          <a:r>
            <a:rPr lang="en-US" sz="2400" b="1" kern="1200" dirty="0"/>
            <a:t>Self-Efficacy</a:t>
          </a:r>
        </a:p>
      </dsp:txBody>
      <dsp:txXfrm>
        <a:off x="781589" y="3804382"/>
        <a:ext cx="4456945" cy="684413"/>
      </dsp:txXfrm>
    </dsp:sp>
    <dsp:sp modelId="{2CD4BA06-30AA-8844-87FC-5CAB53602685}">
      <dsp:nvSpPr>
        <dsp:cNvPr id="0" name=""/>
        <dsp:cNvSpPr/>
      </dsp:nvSpPr>
      <dsp:spPr>
        <a:xfrm>
          <a:off x="5359378" y="3804382"/>
          <a:ext cx="2870221" cy="684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i="1" kern="1200" dirty="0"/>
            <a:t>“You can do this…”</a:t>
          </a:r>
        </a:p>
      </dsp:txBody>
      <dsp:txXfrm>
        <a:off x="5359378" y="3804382"/>
        <a:ext cx="2870221" cy="684413"/>
      </dsp:txXfrm>
    </dsp:sp>
    <dsp:sp modelId="{BCFE3A6B-3898-854B-9AB3-5C972460EDF0}">
      <dsp:nvSpPr>
        <dsp:cNvPr id="0" name=""/>
        <dsp:cNvSpPr/>
      </dsp:nvSpPr>
      <dsp:spPr>
        <a:xfrm>
          <a:off x="662364" y="4488795"/>
          <a:ext cx="635865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EBBBD-8097-4C47-9F4B-BF4B3EED2BDB}">
      <dsp:nvSpPr>
        <dsp:cNvPr id="0" name=""/>
        <dsp:cNvSpPr/>
      </dsp:nvSpPr>
      <dsp:spPr>
        <a:xfrm>
          <a:off x="2552251" y="-134615"/>
          <a:ext cx="3125097" cy="3125097"/>
        </a:xfrm>
        <a:prstGeom prst="ellipse">
          <a:avLst/>
        </a:prstGeom>
        <a:gradFill rotWithShape="0">
          <a:gsLst>
            <a:gs pos="0">
              <a:schemeClr val="accent4">
                <a:alpha val="50000"/>
                <a:hueOff val="0"/>
                <a:satOff val="0"/>
                <a:lumOff val="0"/>
                <a:alphaOff val="0"/>
                <a:tint val="50000"/>
                <a:satMod val="300000"/>
              </a:schemeClr>
            </a:gs>
            <a:gs pos="35000">
              <a:schemeClr val="accent4">
                <a:alpha val="50000"/>
                <a:hueOff val="0"/>
                <a:satOff val="0"/>
                <a:lumOff val="0"/>
                <a:alphaOff val="0"/>
                <a:tint val="37000"/>
                <a:satMod val="300000"/>
              </a:schemeClr>
            </a:gs>
            <a:gs pos="100000">
              <a:schemeClr val="accent4">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dirty="0"/>
            <a:t>Collaboration</a:t>
          </a:r>
        </a:p>
      </dsp:txBody>
      <dsp:txXfrm>
        <a:off x="2912839" y="286071"/>
        <a:ext cx="2403921" cy="991617"/>
      </dsp:txXfrm>
    </dsp:sp>
    <dsp:sp modelId="{6F222040-0462-1D42-8D3E-5CD56A9AB955}">
      <dsp:nvSpPr>
        <dsp:cNvPr id="0" name=""/>
        <dsp:cNvSpPr/>
      </dsp:nvSpPr>
      <dsp:spPr>
        <a:xfrm>
          <a:off x="3768639" y="1081773"/>
          <a:ext cx="3125097" cy="3125097"/>
        </a:xfrm>
        <a:prstGeom prst="ellipse">
          <a:avLst/>
        </a:prstGeom>
        <a:gradFill rotWithShape="0">
          <a:gsLst>
            <a:gs pos="0">
              <a:schemeClr val="accent4">
                <a:alpha val="50000"/>
                <a:hueOff val="-1488257"/>
                <a:satOff val="8966"/>
                <a:lumOff val="719"/>
                <a:alphaOff val="0"/>
                <a:tint val="50000"/>
                <a:satMod val="300000"/>
              </a:schemeClr>
            </a:gs>
            <a:gs pos="35000">
              <a:schemeClr val="accent4">
                <a:alpha val="50000"/>
                <a:hueOff val="-1488257"/>
                <a:satOff val="8966"/>
                <a:lumOff val="719"/>
                <a:alphaOff val="0"/>
                <a:tint val="37000"/>
                <a:satMod val="300000"/>
              </a:schemeClr>
            </a:gs>
            <a:gs pos="100000">
              <a:schemeClr val="accent4">
                <a:alpha val="50000"/>
                <a:hueOff val="-1488257"/>
                <a:satOff val="8966"/>
                <a:lumOff val="719"/>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dirty="0"/>
            <a:t>Acceptance</a:t>
          </a:r>
        </a:p>
      </dsp:txBody>
      <dsp:txXfrm>
        <a:off x="5451384" y="1442361"/>
        <a:ext cx="1201960" cy="2403921"/>
      </dsp:txXfrm>
    </dsp:sp>
    <dsp:sp modelId="{EF1B1562-6710-474A-8863-6C8114B60C59}">
      <dsp:nvSpPr>
        <dsp:cNvPr id="0" name=""/>
        <dsp:cNvSpPr/>
      </dsp:nvSpPr>
      <dsp:spPr>
        <a:xfrm>
          <a:off x="2552251" y="2298161"/>
          <a:ext cx="3125097" cy="3125097"/>
        </a:xfrm>
        <a:prstGeom prst="ellipse">
          <a:avLst/>
        </a:prstGeom>
        <a:gradFill rotWithShape="0">
          <a:gsLst>
            <a:gs pos="0">
              <a:schemeClr val="accent4">
                <a:alpha val="50000"/>
                <a:hueOff val="-2976513"/>
                <a:satOff val="17933"/>
                <a:lumOff val="1437"/>
                <a:alphaOff val="0"/>
                <a:tint val="50000"/>
                <a:satMod val="300000"/>
              </a:schemeClr>
            </a:gs>
            <a:gs pos="35000">
              <a:schemeClr val="accent4">
                <a:alpha val="50000"/>
                <a:hueOff val="-2976513"/>
                <a:satOff val="17933"/>
                <a:lumOff val="1437"/>
                <a:alphaOff val="0"/>
                <a:tint val="37000"/>
                <a:satMod val="300000"/>
              </a:schemeClr>
            </a:gs>
            <a:gs pos="100000">
              <a:schemeClr val="accent4">
                <a:alpha val="50000"/>
                <a:hueOff val="-2976513"/>
                <a:satOff val="17933"/>
                <a:lumOff val="1437"/>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dirty="0"/>
            <a:t>Evocation</a:t>
          </a:r>
        </a:p>
      </dsp:txBody>
      <dsp:txXfrm>
        <a:off x="2912839" y="4010955"/>
        <a:ext cx="2403921" cy="991617"/>
      </dsp:txXfrm>
    </dsp:sp>
    <dsp:sp modelId="{24217A6F-E7FC-1842-957F-F321BCA2B59A}">
      <dsp:nvSpPr>
        <dsp:cNvPr id="0" name=""/>
        <dsp:cNvSpPr/>
      </dsp:nvSpPr>
      <dsp:spPr>
        <a:xfrm>
          <a:off x="1335862" y="1081773"/>
          <a:ext cx="3125097" cy="3125097"/>
        </a:xfrm>
        <a:prstGeom prst="ellipse">
          <a:avLst/>
        </a:prstGeom>
        <a:gradFill rotWithShape="0">
          <a:gsLst>
            <a:gs pos="0">
              <a:schemeClr val="accent4">
                <a:alpha val="50000"/>
                <a:hueOff val="-4464770"/>
                <a:satOff val="26899"/>
                <a:lumOff val="2156"/>
                <a:alphaOff val="0"/>
                <a:tint val="50000"/>
                <a:satMod val="300000"/>
              </a:schemeClr>
            </a:gs>
            <a:gs pos="35000">
              <a:schemeClr val="accent4">
                <a:alpha val="50000"/>
                <a:hueOff val="-4464770"/>
                <a:satOff val="26899"/>
                <a:lumOff val="2156"/>
                <a:alphaOff val="0"/>
                <a:tint val="37000"/>
                <a:satMod val="300000"/>
              </a:schemeClr>
            </a:gs>
            <a:gs pos="100000">
              <a:schemeClr val="accent4">
                <a:alpha val="50000"/>
                <a:hueOff val="-4464770"/>
                <a:satOff val="26899"/>
                <a:lumOff val="2156"/>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dirty="0"/>
            <a:t>Compassion</a:t>
          </a:r>
        </a:p>
      </dsp:txBody>
      <dsp:txXfrm>
        <a:off x="1576255" y="1442361"/>
        <a:ext cx="1201960" cy="24039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51D9C-7E98-4FE2-B679-4CBBA06B9B1C}">
      <dsp:nvSpPr>
        <dsp:cNvPr id="0" name=""/>
        <dsp:cNvSpPr/>
      </dsp:nvSpPr>
      <dsp:spPr>
        <a:xfrm>
          <a:off x="2411" y="811505"/>
          <a:ext cx="2419052" cy="2419052"/>
        </a:xfrm>
        <a:prstGeom prst="ellipse">
          <a:avLst/>
        </a:prstGeom>
        <a:gradFill rotWithShape="0">
          <a:gsLst>
            <a:gs pos="0">
              <a:schemeClr val="accent4">
                <a:alpha val="50000"/>
                <a:hueOff val="0"/>
                <a:satOff val="0"/>
                <a:lumOff val="0"/>
                <a:alphaOff val="0"/>
                <a:tint val="50000"/>
                <a:satMod val="300000"/>
              </a:schemeClr>
            </a:gs>
            <a:gs pos="35000">
              <a:schemeClr val="accent4">
                <a:alpha val="50000"/>
                <a:hueOff val="0"/>
                <a:satOff val="0"/>
                <a:lumOff val="0"/>
                <a:alphaOff val="0"/>
                <a:tint val="37000"/>
                <a:satMod val="300000"/>
              </a:schemeClr>
            </a:gs>
            <a:gs pos="100000">
              <a:schemeClr val="accent4">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3129" tIns="21590" rIns="133129" bIns="21590" numCol="1" spcCol="1270" anchor="ctr" anchorCtr="1">
          <a:noAutofit/>
        </a:bodyPr>
        <a:lstStyle/>
        <a:p>
          <a:pPr marL="0" lvl="0" indent="0" algn="l" defTabSz="755650" rtl="0">
            <a:lnSpc>
              <a:spcPct val="90000"/>
            </a:lnSpc>
            <a:spcBef>
              <a:spcPct val="0"/>
            </a:spcBef>
            <a:spcAft>
              <a:spcPct val="35000"/>
            </a:spcAft>
            <a:buNone/>
          </a:pPr>
          <a:r>
            <a:rPr lang="en-US" sz="1700" b="1" kern="1200" dirty="0"/>
            <a:t>Collaboration</a:t>
          </a:r>
          <a:endParaRPr lang="en-US" sz="1700" kern="1200" dirty="0"/>
        </a:p>
        <a:p>
          <a:pPr marL="114300" lvl="1" indent="-114300" algn="l" defTabSz="577850" rtl="0">
            <a:lnSpc>
              <a:spcPct val="90000"/>
            </a:lnSpc>
            <a:spcBef>
              <a:spcPct val="0"/>
            </a:spcBef>
            <a:spcAft>
              <a:spcPct val="15000"/>
            </a:spcAft>
            <a:buChar char="•"/>
          </a:pPr>
          <a:r>
            <a:rPr lang="en-US" sz="1300" kern="1200" dirty="0"/>
            <a:t>There is partnership; MI is done “for” and “with” a person</a:t>
          </a:r>
          <a:br>
            <a:rPr lang="en-US" sz="1300" kern="1200" dirty="0"/>
          </a:br>
          <a:br>
            <a:rPr lang="en-US" sz="1300" kern="1200" dirty="0"/>
          </a:br>
          <a:endParaRPr lang="en-US" sz="1300" kern="1200" dirty="0"/>
        </a:p>
      </dsp:txBody>
      <dsp:txXfrm>
        <a:off x="356673" y="1165767"/>
        <a:ext cx="1710528" cy="1710528"/>
      </dsp:txXfrm>
    </dsp:sp>
    <dsp:sp modelId="{09ABFA86-EFFB-417B-9211-F14DD8D65501}">
      <dsp:nvSpPr>
        <dsp:cNvPr id="0" name=""/>
        <dsp:cNvSpPr/>
      </dsp:nvSpPr>
      <dsp:spPr>
        <a:xfrm>
          <a:off x="1937652" y="811505"/>
          <a:ext cx="2419052" cy="2419052"/>
        </a:xfrm>
        <a:prstGeom prst="ellipse">
          <a:avLst/>
        </a:prstGeom>
        <a:gradFill rotWithShape="0">
          <a:gsLst>
            <a:gs pos="0">
              <a:schemeClr val="accent4">
                <a:alpha val="50000"/>
                <a:hueOff val="-1488257"/>
                <a:satOff val="8966"/>
                <a:lumOff val="719"/>
                <a:alphaOff val="0"/>
                <a:tint val="50000"/>
                <a:satMod val="300000"/>
              </a:schemeClr>
            </a:gs>
            <a:gs pos="35000">
              <a:schemeClr val="accent4">
                <a:alpha val="50000"/>
                <a:hueOff val="-1488257"/>
                <a:satOff val="8966"/>
                <a:lumOff val="719"/>
                <a:alphaOff val="0"/>
                <a:tint val="37000"/>
                <a:satMod val="300000"/>
              </a:schemeClr>
            </a:gs>
            <a:gs pos="100000">
              <a:schemeClr val="accent4">
                <a:alpha val="50000"/>
                <a:hueOff val="-1488257"/>
                <a:satOff val="8966"/>
                <a:lumOff val="719"/>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3129" tIns="21590" rIns="133129" bIns="21590" numCol="1" spcCol="1270" anchor="ctr" anchorCtr="1">
          <a:noAutofit/>
        </a:bodyPr>
        <a:lstStyle/>
        <a:p>
          <a:pPr marL="0" lvl="0" indent="0" algn="l" defTabSz="755650" rtl="0">
            <a:lnSpc>
              <a:spcPct val="90000"/>
            </a:lnSpc>
            <a:spcBef>
              <a:spcPct val="0"/>
            </a:spcBef>
            <a:spcAft>
              <a:spcPct val="35000"/>
            </a:spcAft>
            <a:buNone/>
          </a:pPr>
          <a:r>
            <a:rPr lang="en-US" sz="1700" b="1" kern="1200" dirty="0"/>
            <a:t>Acceptance</a:t>
          </a:r>
          <a:endParaRPr lang="en-US" sz="1700" kern="1200" dirty="0"/>
        </a:p>
        <a:p>
          <a:pPr marL="114300" lvl="1" indent="-114300" algn="l" defTabSz="577850" rtl="0">
            <a:lnSpc>
              <a:spcPct val="90000"/>
            </a:lnSpc>
            <a:spcBef>
              <a:spcPct val="0"/>
            </a:spcBef>
            <a:spcAft>
              <a:spcPct val="15000"/>
            </a:spcAft>
            <a:buChar char="•"/>
          </a:pPr>
          <a:r>
            <a:rPr lang="en-US" sz="1300" kern="1200" dirty="0"/>
            <a:t>Absolute worth, affirmation, autonomy, accurate empathy</a:t>
          </a:r>
          <a:br>
            <a:rPr lang="en-US" sz="1300" kern="1200" dirty="0"/>
          </a:br>
          <a:br>
            <a:rPr lang="en-US" sz="1300" kern="1200" dirty="0"/>
          </a:br>
          <a:endParaRPr lang="en-US" sz="1300" kern="1200" dirty="0"/>
        </a:p>
      </dsp:txBody>
      <dsp:txXfrm>
        <a:off x="2291914" y="1165767"/>
        <a:ext cx="1710528" cy="1710528"/>
      </dsp:txXfrm>
    </dsp:sp>
    <dsp:sp modelId="{9AFBEA88-B693-43B4-9C2A-5B121C5518FF}">
      <dsp:nvSpPr>
        <dsp:cNvPr id="0" name=""/>
        <dsp:cNvSpPr/>
      </dsp:nvSpPr>
      <dsp:spPr>
        <a:xfrm>
          <a:off x="3872894" y="811505"/>
          <a:ext cx="2419052" cy="2419052"/>
        </a:xfrm>
        <a:prstGeom prst="ellipse">
          <a:avLst/>
        </a:prstGeom>
        <a:gradFill rotWithShape="0">
          <a:gsLst>
            <a:gs pos="0">
              <a:schemeClr val="accent4">
                <a:alpha val="50000"/>
                <a:hueOff val="-2976513"/>
                <a:satOff val="17933"/>
                <a:lumOff val="1437"/>
                <a:alphaOff val="0"/>
                <a:tint val="50000"/>
                <a:satMod val="300000"/>
              </a:schemeClr>
            </a:gs>
            <a:gs pos="35000">
              <a:schemeClr val="accent4">
                <a:alpha val="50000"/>
                <a:hueOff val="-2976513"/>
                <a:satOff val="17933"/>
                <a:lumOff val="1437"/>
                <a:alphaOff val="0"/>
                <a:tint val="37000"/>
                <a:satMod val="300000"/>
              </a:schemeClr>
            </a:gs>
            <a:gs pos="100000">
              <a:schemeClr val="accent4">
                <a:alpha val="50000"/>
                <a:hueOff val="-2976513"/>
                <a:satOff val="17933"/>
                <a:lumOff val="1437"/>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3129" tIns="21590" rIns="133129" bIns="21590" numCol="1" spcCol="1270" anchor="ctr" anchorCtr="1">
          <a:noAutofit/>
        </a:bodyPr>
        <a:lstStyle/>
        <a:p>
          <a:pPr marL="0" lvl="0" indent="0" algn="l" defTabSz="755650" rtl="0">
            <a:lnSpc>
              <a:spcPct val="90000"/>
            </a:lnSpc>
            <a:spcBef>
              <a:spcPct val="0"/>
            </a:spcBef>
            <a:spcAft>
              <a:spcPct val="35000"/>
            </a:spcAft>
            <a:buNone/>
          </a:pPr>
          <a:r>
            <a:rPr lang="en-US" sz="1700" b="1" kern="1200" dirty="0"/>
            <a:t>Evocation</a:t>
          </a:r>
          <a:endParaRPr lang="en-US" sz="1700" kern="1200" dirty="0"/>
        </a:p>
        <a:p>
          <a:pPr marL="114300" lvl="1" indent="-114300" algn="l" defTabSz="577850" rtl="0">
            <a:lnSpc>
              <a:spcPct val="90000"/>
            </a:lnSpc>
            <a:spcBef>
              <a:spcPct val="0"/>
            </a:spcBef>
            <a:spcAft>
              <a:spcPct val="15000"/>
            </a:spcAft>
            <a:buChar char="•"/>
          </a:pPr>
          <a:r>
            <a:rPr lang="en-US" sz="1300" kern="1200" dirty="0"/>
            <a:t>People have innate wisdom and skill</a:t>
          </a:r>
        </a:p>
        <a:p>
          <a:pPr marL="114300" lvl="1" indent="-114300" algn="l" defTabSz="577850" rtl="0">
            <a:lnSpc>
              <a:spcPct val="90000"/>
            </a:lnSpc>
            <a:spcBef>
              <a:spcPct val="0"/>
            </a:spcBef>
            <a:spcAft>
              <a:spcPct val="15000"/>
            </a:spcAft>
            <a:buChar char="•"/>
          </a:pPr>
          <a:r>
            <a:rPr lang="en-US" sz="1300" kern="1200" dirty="0"/>
            <a:t>Evoke and strengthen already present change motivations</a:t>
          </a:r>
        </a:p>
      </dsp:txBody>
      <dsp:txXfrm>
        <a:off x="4227156" y="1165767"/>
        <a:ext cx="1710528" cy="1710528"/>
      </dsp:txXfrm>
    </dsp:sp>
    <dsp:sp modelId="{B33345B6-7A41-4B5C-A0E5-D1DF52DF25C8}">
      <dsp:nvSpPr>
        <dsp:cNvPr id="0" name=""/>
        <dsp:cNvSpPr/>
      </dsp:nvSpPr>
      <dsp:spPr>
        <a:xfrm>
          <a:off x="5808136" y="811505"/>
          <a:ext cx="2419052" cy="2419052"/>
        </a:xfrm>
        <a:prstGeom prst="ellipse">
          <a:avLst/>
        </a:prstGeom>
        <a:gradFill rotWithShape="0">
          <a:gsLst>
            <a:gs pos="0">
              <a:schemeClr val="accent4">
                <a:alpha val="50000"/>
                <a:hueOff val="-4464770"/>
                <a:satOff val="26899"/>
                <a:lumOff val="2156"/>
                <a:alphaOff val="0"/>
                <a:tint val="50000"/>
                <a:satMod val="300000"/>
              </a:schemeClr>
            </a:gs>
            <a:gs pos="35000">
              <a:schemeClr val="accent4">
                <a:alpha val="50000"/>
                <a:hueOff val="-4464770"/>
                <a:satOff val="26899"/>
                <a:lumOff val="2156"/>
                <a:alphaOff val="0"/>
                <a:tint val="37000"/>
                <a:satMod val="300000"/>
              </a:schemeClr>
            </a:gs>
            <a:gs pos="100000">
              <a:schemeClr val="accent4">
                <a:alpha val="50000"/>
                <a:hueOff val="-4464770"/>
                <a:satOff val="26899"/>
                <a:lumOff val="2156"/>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3129" tIns="21590" rIns="133129" bIns="21590" numCol="1" spcCol="1270" anchor="ctr" anchorCtr="1">
          <a:noAutofit/>
        </a:bodyPr>
        <a:lstStyle/>
        <a:p>
          <a:pPr marL="0" lvl="0" indent="0" algn="l" defTabSz="755650" rtl="0">
            <a:lnSpc>
              <a:spcPct val="90000"/>
            </a:lnSpc>
            <a:spcBef>
              <a:spcPct val="0"/>
            </a:spcBef>
            <a:spcAft>
              <a:spcPct val="35000"/>
            </a:spcAft>
            <a:buNone/>
          </a:pPr>
          <a:r>
            <a:rPr lang="en-US" sz="1700" b="1" kern="1200"/>
            <a:t>Compassion</a:t>
          </a:r>
          <a:endParaRPr lang="en-US" sz="1700" kern="1200" dirty="0"/>
        </a:p>
        <a:p>
          <a:pPr marL="114300" lvl="1" indent="-114300" algn="l" defTabSz="577850" rtl="0">
            <a:lnSpc>
              <a:spcPct val="90000"/>
            </a:lnSpc>
            <a:spcBef>
              <a:spcPct val="0"/>
            </a:spcBef>
            <a:spcAft>
              <a:spcPct val="15000"/>
            </a:spcAft>
            <a:buChar char="•"/>
          </a:pPr>
          <a:r>
            <a:rPr lang="en-US" sz="1300" kern="1200" dirty="0"/>
            <a:t>Actively promote other’s welfare and give priority to their needs</a:t>
          </a:r>
          <a:br>
            <a:rPr lang="en-US" sz="1300" kern="1200" dirty="0"/>
          </a:br>
          <a:br>
            <a:rPr lang="en-US" sz="1300" kern="1200" dirty="0"/>
          </a:br>
          <a:endParaRPr lang="en-US" sz="1300" kern="1200" dirty="0"/>
        </a:p>
      </dsp:txBody>
      <dsp:txXfrm>
        <a:off x="6162398" y="1165767"/>
        <a:ext cx="1710528" cy="17105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EAB8B8-A53C-4356-8F04-E86161B242A6}">
      <dsp:nvSpPr>
        <dsp:cNvPr id="0" name=""/>
        <dsp:cNvSpPr/>
      </dsp:nvSpPr>
      <dsp:spPr>
        <a:xfrm>
          <a:off x="1898" y="0"/>
          <a:ext cx="1518939" cy="5029199"/>
        </a:xfrm>
        <a:prstGeom prst="roundRect">
          <a:avLst>
            <a:gd name="adj" fmla="val 10000"/>
          </a:avLst>
        </a:prstGeom>
        <a:solidFill>
          <a:schemeClr val="accent4">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95250" tIns="182880" rIns="95250" bIns="95250" numCol="1" spcCol="1270" anchor="t" anchorCtr="0">
          <a:noAutofit/>
        </a:bodyPr>
        <a:lstStyle/>
        <a:p>
          <a:pPr marL="0" lvl="0" indent="0" algn="ctr" defTabSz="1111250" rtl="0">
            <a:lnSpc>
              <a:spcPct val="90000"/>
            </a:lnSpc>
            <a:spcBef>
              <a:spcPct val="0"/>
            </a:spcBef>
            <a:spcAft>
              <a:spcPct val="35000"/>
            </a:spcAft>
            <a:buNone/>
          </a:pPr>
          <a:r>
            <a:rPr lang="en-US" sz="2500" b="0" kern="1200" dirty="0"/>
            <a:t>Open-Ended Questions</a:t>
          </a:r>
        </a:p>
      </dsp:txBody>
      <dsp:txXfrm>
        <a:off x="1898" y="0"/>
        <a:ext cx="1518939" cy="1508760"/>
      </dsp:txXfrm>
    </dsp:sp>
    <dsp:sp modelId="{166A62AE-C678-49CF-A8B6-72E3777CEF10}">
      <dsp:nvSpPr>
        <dsp:cNvPr id="0" name=""/>
        <dsp:cNvSpPr/>
      </dsp:nvSpPr>
      <dsp:spPr>
        <a:xfrm>
          <a:off x="32750" y="1424744"/>
          <a:ext cx="1457234" cy="1722056"/>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t" anchorCtr="0">
          <a:noAutofit/>
        </a:bodyPr>
        <a:lstStyle/>
        <a:p>
          <a:pPr marL="0" lvl="0" indent="0" algn="l" defTabSz="755650" rtl="0">
            <a:lnSpc>
              <a:spcPct val="90000"/>
            </a:lnSpc>
            <a:spcBef>
              <a:spcPct val="0"/>
            </a:spcBef>
            <a:spcAft>
              <a:spcPts val="600"/>
            </a:spcAft>
            <a:buNone/>
          </a:pPr>
          <a:r>
            <a:rPr lang="en-US" sz="1700" b="1" kern="1200" dirty="0"/>
            <a:t>GOAL:</a:t>
          </a:r>
          <a:endParaRPr lang="en-US" sz="1700" kern="1200" dirty="0"/>
        </a:p>
        <a:p>
          <a:pPr marL="171450" lvl="1" indent="-171450" algn="l" defTabSz="711200" rtl="0">
            <a:lnSpc>
              <a:spcPct val="90000"/>
            </a:lnSpc>
            <a:spcBef>
              <a:spcPct val="0"/>
            </a:spcBef>
            <a:spcAft>
              <a:spcPts val="600"/>
            </a:spcAft>
            <a:buChar char="•"/>
          </a:pPr>
          <a:r>
            <a:rPr lang="en-US" sz="1600" kern="1200" dirty="0"/>
            <a:t>Elicit information/</a:t>
          </a:r>
          <a:br>
            <a:rPr lang="en-US" sz="1600" kern="1200" dirty="0"/>
          </a:br>
          <a:r>
            <a:rPr lang="en-US" sz="1600" kern="1200" dirty="0"/>
            <a:t>verbalization</a:t>
          </a:r>
        </a:p>
      </dsp:txBody>
      <dsp:txXfrm>
        <a:off x="75431" y="1467425"/>
        <a:ext cx="1371872" cy="1636694"/>
      </dsp:txXfrm>
    </dsp:sp>
    <dsp:sp modelId="{E4208605-0E46-48AD-BBBF-9EE1FE983842}">
      <dsp:nvSpPr>
        <dsp:cNvPr id="0" name=""/>
        <dsp:cNvSpPr/>
      </dsp:nvSpPr>
      <dsp:spPr>
        <a:xfrm>
          <a:off x="0" y="3310734"/>
          <a:ext cx="1471184" cy="137288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ts val="600"/>
            </a:spcAft>
            <a:buNone/>
          </a:pPr>
          <a:r>
            <a:rPr lang="en-US" sz="1400" i="1" u="none" kern="1200" dirty="0"/>
            <a:t>“What is it that concerns you about your drug use?”</a:t>
          </a:r>
        </a:p>
      </dsp:txBody>
      <dsp:txXfrm>
        <a:off x="40210" y="3350944"/>
        <a:ext cx="1390764" cy="1292464"/>
      </dsp:txXfrm>
    </dsp:sp>
    <dsp:sp modelId="{4E71C936-49C0-4620-B2FE-B97638E99F23}">
      <dsp:nvSpPr>
        <dsp:cNvPr id="0" name=""/>
        <dsp:cNvSpPr/>
      </dsp:nvSpPr>
      <dsp:spPr>
        <a:xfrm>
          <a:off x="1634758" y="0"/>
          <a:ext cx="1518939" cy="5029199"/>
        </a:xfrm>
        <a:prstGeom prst="roundRect">
          <a:avLst>
            <a:gd name="adj" fmla="val 10000"/>
          </a:avLst>
        </a:prstGeom>
        <a:solidFill>
          <a:schemeClr val="accent4">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95250" tIns="182880" rIns="95250" bIns="95250" numCol="1" spcCol="1270" anchor="t" anchorCtr="0">
          <a:noAutofit/>
        </a:bodyPr>
        <a:lstStyle/>
        <a:p>
          <a:pPr marL="0" lvl="0" indent="0" algn="ctr" defTabSz="1111250" rtl="0">
            <a:lnSpc>
              <a:spcPct val="90000"/>
            </a:lnSpc>
            <a:spcBef>
              <a:spcPct val="0"/>
            </a:spcBef>
            <a:spcAft>
              <a:spcPct val="35000"/>
            </a:spcAft>
            <a:buNone/>
          </a:pPr>
          <a:r>
            <a:rPr lang="en-US" sz="2500" b="0" kern="1200" dirty="0"/>
            <a:t>Affirming</a:t>
          </a:r>
        </a:p>
      </dsp:txBody>
      <dsp:txXfrm>
        <a:off x="1634758" y="0"/>
        <a:ext cx="1518939" cy="1508760"/>
      </dsp:txXfrm>
    </dsp:sp>
    <dsp:sp modelId="{5EEB63C2-D61E-40EA-A9AD-5F1E159432DE}">
      <dsp:nvSpPr>
        <dsp:cNvPr id="0" name=""/>
        <dsp:cNvSpPr/>
      </dsp:nvSpPr>
      <dsp:spPr>
        <a:xfrm>
          <a:off x="1656813" y="1424744"/>
          <a:ext cx="1474829" cy="1722056"/>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t" anchorCtr="0">
          <a:noAutofit/>
        </a:bodyPr>
        <a:lstStyle/>
        <a:p>
          <a:pPr marL="0" lvl="0" indent="0" algn="l" defTabSz="755650" rtl="0">
            <a:lnSpc>
              <a:spcPct val="90000"/>
            </a:lnSpc>
            <a:spcBef>
              <a:spcPct val="0"/>
            </a:spcBef>
            <a:spcAft>
              <a:spcPts val="600"/>
            </a:spcAft>
            <a:buNone/>
          </a:pPr>
          <a:r>
            <a:rPr lang="en-US" sz="1700" b="1" kern="1200" dirty="0"/>
            <a:t>GOAL:</a:t>
          </a:r>
        </a:p>
        <a:p>
          <a:pPr marL="171450" lvl="1" indent="-171450" algn="l" defTabSz="755650" rtl="0">
            <a:lnSpc>
              <a:spcPct val="90000"/>
            </a:lnSpc>
            <a:spcBef>
              <a:spcPct val="0"/>
            </a:spcBef>
            <a:spcAft>
              <a:spcPts val="600"/>
            </a:spcAft>
            <a:buChar char="•"/>
          </a:pPr>
          <a:r>
            <a:rPr lang="en-US" sz="1700" kern="1200" dirty="0"/>
            <a:t>Support self-efficacy/</a:t>
          </a:r>
          <a:br>
            <a:rPr lang="en-US" sz="1700" kern="1200" dirty="0"/>
          </a:br>
          <a:r>
            <a:rPr lang="en-US" sz="1700" kern="1200" dirty="0"/>
            <a:t>confidence</a:t>
          </a:r>
        </a:p>
      </dsp:txBody>
      <dsp:txXfrm>
        <a:off x="1700009" y="1467940"/>
        <a:ext cx="1388437" cy="1635664"/>
      </dsp:txXfrm>
    </dsp:sp>
    <dsp:sp modelId="{D042CC77-AC20-4A55-B27C-643E7595B779}">
      <dsp:nvSpPr>
        <dsp:cNvPr id="0" name=""/>
        <dsp:cNvSpPr/>
      </dsp:nvSpPr>
      <dsp:spPr>
        <a:xfrm>
          <a:off x="1639224" y="3327301"/>
          <a:ext cx="1510008" cy="137288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ts val="600"/>
            </a:spcAft>
            <a:buNone/>
          </a:pPr>
          <a:r>
            <a:rPr lang="en-US" sz="1400" i="1" u="none" kern="1200" dirty="0"/>
            <a:t>“This is hard for you.”</a:t>
          </a:r>
        </a:p>
      </dsp:txBody>
      <dsp:txXfrm>
        <a:off x="1679434" y="3367511"/>
        <a:ext cx="1429588" cy="1292464"/>
      </dsp:txXfrm>
    </dsp:sp>
    <dsp:sp modelId="{B8782E9D-723A-46E0-8716-5BAE75C67BE1}">
      <dsp:nvSpPr>
        <dsp:cNvPr id="0" name=""/>
        <dsp:cNvSpPr/>
      </dsp:nvSpPr>
      <dsp:spPr>
        <a:xfrm>
          <a:off x="3267618" y="0"/>
          <a:ext cx="1518939" cy="5029199"/>
        </a:xfrm>
        <a:prstGeom prst="roundRect">
          <a:avLst>
            <a:gd name="adj" fmla="val 10000"/>
          </a:avLst>
        </a:prstGeom>
        <a:solidFill>
          <a:schemeClr val="accent4">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95250" tIns="182880" rIns="95250" bIns="95250" numCol="1" spcCol="1270" anchor="t" anchorCtr="0">
          <a:noAutofit/>
        </a:bodyPr>
        <a:lstStyle/>
        <a:p>
          <a:pPr marL="0" lvl="0" indent="0" algn="ctr" defTabSz="1111250" rtl="0">
            <a:lnSpc>
              <a:spcPct val="90000"/>
            </a:lnSpc>
            <a:spcBef>
              <a:spcPct val="0"/>
            </a:spcBef>
            <a:spcAft>
              <a:spcPct val="35000"/>
            </a:spcAft>
            <a:buNone/>
          </a:pPr>
          <a:r>
            <a:rPr lang="en-US" sz="2500" b="0" kern="1200" dirty="0"/>
            <a:t>Reflective Listening</a:t>
          </a:r>
        </a:p>
      </dsp:txBody>
      <dsp:txXfrm>
        <a:off x="3267618" y="0"/>
        <a:ext cx="1518939" cy="1508760"/>
      </dsp:txXfrm>
    </dsp:sp>
    <dsp:sp modelId="{95A5E972-9385-456B-8CD4-1E1EF8341616}">
      <dsp:nvSpPr>
        <dsp:cNvPr id="0" name=""/>
        <dsp:cNvSpPr/>
      </dsp:nvSpPr>
      <dsp:spPr>
        <a:xfrm>
          <a:off x="3280882" y="1424744"/>
          <a:ext cx="1492413" cy="1722056"/>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t" anchorCtr="0">
          <a:noAutofit/>
        </a:bodyPr>
        <a:lstStyle/>
        <a:p>
          <a:pPr marL="0" lvl="0" indent="0" algn="l" defTabSz="755650" rtl="0">
            <a:lnSpc>
              <a:spcPct val="90000"/>
            </a:lnSpc>
            <a:spcBef>
              <a:spcPct val="0"/>
            </a:spcBef>
            <a:spcAft>
              <a:spcPts val="600"/>
            </a:spcAft>
            <a:buNone/>
          </a:pPr>
          <a:r>
            <a:rPr lang="en-US" sz="1700" b="1" kern="1200" dirty="0"/>
            <a:t>GOAL:</a:t>
          </a:r>
        </a:p>
        <a:p>
          <a:pPr marL="171450" lvl="1" indent="-171450" algn="l" defTabSz="755650" rtl="0">
            <a:lnSpc>
              <a:spcPct val="90000"/>
            </a:lnSpc>
            <a:spcBef>
              <a:spcPct val="0"/>
            </a:spcBef>
            <a:spcAft>
              <a:spcPts val="600"/>
            </a:spcAft>
            <a:buChar char="•"/>
          </a:pPr>
          <a:r>
            <a:rPr lang="en-US" sz="1700" kern="1200" dirty="0"/>
            <a:t>Accurate empathy</a:t>
          </a:r>
        </a:p>
        <a:p>
          <a:pPr marL="171450" lvl="1" indent="-171450" algn="l" defTabSz="755650" rtl="0">
            <a:lnSpc>
              <a:spcPct val="90000"/>
            </a:lnSpc>
            <a:spcBef>
              <a:spcPct val="0"/>
            </a:spcBef>
            <a:spcAft>
              <a:spcPts val="600"/>
            </a:spcAft>
            <a:buChar char="•"/>
          </a:pPr>
          <a:r>
            <a:rPr lang="en-US" sz="1700" kern="1200" dirty="0"/>
            <a:t>Engagement</a:t>
          </a:r>
        </a:p>
      </dsp:txBody>
      <dsp:txXfrm>
        <a:off x="3324593" y="1468455"/>
        <a:ext cx="1404991" cy="1634634"/>
      </dsp:txXfrm>
    </dsp:sp>
    <dsp:sp modelId="{F996546D-5527-4A9F-9DF4-459CF9BC0E02}">
      <dsp:nvSpPr>
        <dsp:cNvPr id="0" name=""/>
        <dsp:cNvSpPr/>
      </dsp:nvSpPr>
      <dsp:spPr>
        <a:xfrm>
          <a:off x="3355504" y="3327301"/>
          <a:ext cx="1343168" cy="137288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ts val="600"/>
            </a:spcAft>
            <a:buNone/>
          </a:pPr>
          <a:r>
            <a:rPr lang="en-US" sz="1400" i="1" u="none" kern="1200" dirty="0"/>
            <a:t>“So, your mother really irritates you.”</a:t>
          </a:r>
        </a:p>
      </dsp:txBody>
      <dsp:txXfrm>
        <a:off x="3394844" y="3366641"/>
        <a:ext cx="1264488" cy="1294204"/>
      </dsp:txXfrm>
    </dsp:sp>
    <dsp:sp modelId="{EC7F6709-4F12-4797-BBFA-C105EF8FF381}">
      <dsp:nvSpPr>
        <dsp:cNvPr id="0" name=""/>
        <dsp:cNvSpPr/>
      </dsp:nvSpPr>
      <dsp:spPr>
        <a:xfrm>
          <a:off x="4900479" y="0"/>
          <a:ext cx="1694362" cy="5029199"/>
        </a:xfrm>
        <a:prstGeom prst="roundRect">
          <a:avLst>
            <a:gd name="adj" fmla="val 10000"/>
          </a:avLst>
        </a:prstGeom>
        <a:solidFill>
          <a:schemeClr val="accent4">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83820" tIns="182880" rIns="83820" bIns="83820" numCol="1" spcCol="1270" anchor="t" anchorCtr="0">
          <a:noAutofit/>
        </a:bodyPr>
        <a:lstStyle/>
        <a:p>
          <a:pPr marL="0" lvl="0" indent="0" algn="ctr" defTabSz="977900" rtl="0">
            <a:lnSpc>
              <a:spcPct val="90000"/>
            </a:lnSpc>
            <a:spcBef>
              <a:spcPct val="0"/>
            </a:spcBef>
            <a:spcAft>
              <a:spcPct val="35000"/>
            </a:spcAft>
            <a:buNone/>
          </a:pPr>
          <a:r>
            <a:rPr lang="en-US" sz="2200" b="0" kern="1200" dirty="0"/>
            <a:t>Summarizing</a:t>
          </a:r>
        </a:p>
      </dsp:txBody>
      <dsp:txXfrm>
        <a:off x="4900479" y="0"/>
        <a:ext cx="1694362" cy="1508760"/>
      </dsp:txXfrm>
    </dsp:sp>
    <dsp:sp modelId="{9AFEE845-8DC0-4881-9253-08CC6648183D}">
      <dsp:nvSpPr>
        <dsp:cNvPr id="0" name=""/>
        <dsp:cNvSpPr/>
      </dsp:nvSpPr>
      <dsp:spPr>
        <a:xfrm>
          <a:off x="5067278" y="1424744"/>
          <a:ext cx="1360763" cy="1722056"/>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t" anchorCtr="0">
          <a:noAutofit/>
        </a:bodyPr>
        <a:lstStyle/>
        <a:p>
          <a:pPr marL="0" lvl="0" indent="0" algn="l" defTabSz="755650" rtl="0">
            <a:lnSpc>
              <a:spcPct val="90000"/>
            </a:lnSpc>
            <a:spcBef>
              <a:spcPct val="0"/>
            </a:spcBef>
            <a:spcAft>
              <a:spcPts val="600"/>
            </a:spcAft>
            <a:buNone/>
          </a:pPr>
          <a:r>
            <a:rPr lang="en-US" sz="1700" b="1" kern="1200" dirty="0"/>
            <a:t>GOAL:</a:t>
          </a:r>
        </a:p>
        <a:p>
          <a:pPr marL="171450" lvl="1" indent="-171450" algn="l" defTabSz="755650" rtl="0">
            <a:lnSpc>
              <a:spcPct val="90000"/>
            </a:lnSpc>
            <a:spcBef>
              <a:spcPct val="0"/>
            </a:spcBef>
            <a:spcAft>
              <a:spcPts val="600"/>
            </a:spcAft>
            <a:buChar char="•"/>
          </a:pPr>
          <a:r>
            <a:rPr lang="en-US" sz="1700" kern="1200" dirty="0"/>
            <a:t>Accurate empathy</a:t>
          </a:r>
        </a:p>
        <a:p>
          <a:pPr marL="114300" lvl="1" indent="-114300" algn="l" defTabSz="666750" rtl="0">
            <a:lnSpc>
              <a:spcPct val="90000"/>
            </a:lnSpc>
            <a:spcBef>
              <a:spcPct val="0"/>
            </a:spcBef>
            <a:spcAft>
              <a:spcPts val="600"/>
            </a:spcAft>
            <a:buChar char="•"/>
          </a:pPr>
          <a:r>
            <a:rPr lang="en-US" sz="1500" kern="1200" dirty="0"/>
            <a:t>Engagement</a:t>
          </a:r>
        </a:p>
      </dsp:txBody>
      <dsp:txXfrm>
        <a:off x="5107133" y="1464599"/>
        <a:ext cx="1281053" cy="1642346"/>
      </dsp:txXfrm>
    </dsp:sp>
    <dsp:sp modelId="{F0056AAD-49B6-4207-8B13-2F6C2AFD9912}">
      <dsp:nvSpPr>
        <dsp:cNvPr id="0" name=""/>
        <dsp:cNvSpPr/>
      </dsp:nvSpPr>
      <dsp:spPr>
        <a:xfrm>
          <a:off x="5010251" y="3327301"/>
          <a:ext cx="1474817" cy="137288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ts val="600"/>
            </a:spcAft>
            <a:buNone/>
          </a:pPr>
          <a:r>
            <a:rPr lang="en-US" sz="1400" i="1" u="none" kern="1200" dirty="0"/>
            <a:t>"You've said a number of things, so let me see if I’m understanding you right, you…”</a:t>
          </a:r>
        </a:p>
      </dsp:txBody>
      <dsp:txXfrm>
        <a:off x="5050461" y="3367511"/>
        <a:ext cx="1394397" cy="1292464"/>
      </dsp:txXfrm>
    </dsp:sp>
    <dsp:sp modelId="{392200CD-4887-48AF-9909-712213757FC1}">
      <dsp:nvSpPr>
        <dsp:cNvPr id="0" name=""/>
        <dsp:cNvSpPr/>
      </dsp:nvSpPr>
      <dsp:spPr>
        <a:xfrm>
          <a:off x="6708761" y="0"/>
          <a:ext cx="1518939" cy="5029199"/>
        </a:xfrm>
        <a:prstGeom prst="roundRect">
          <a:avLst>
            <a:gd name="adj" fmla="val 10000"/>
          </a:avLst>
        </a:prstGeom>
        <a:solidFill>
          <a:schemeClr val="accent4">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95250" tIns="182880" rIns="95250" bIns="95250" numCol="1" spcCol="1270" anchor="t" anchorCtr="0">
          <a:noAutofit/>
        </a:bodyPr>
        <a:lstStyle/>
        <a:p>
          <a:pPr marL="0" lvl="0" indent="0" algn="ctr" defTabSz="1111250" rtl="0">
            <a:lnSpc>
              <a:spcPct val="90000"/>
            </a:lnSpc>
            <a:spcBef>
              <a:spcPct val="0"/>
            </a:spcBef>
            <a:spcAft>
              <a:spcPct val="35000"/>
            </a:spcAft>
            <a:buNone/>
          </a:pPr>
          <a:r>
            <a:rPr lang="en-US" sz="2500" b="0" kern="1200" dirty="0"/>
            <a:t>Informing and Advising </a:t>
          </a:r>
          <a:br>
            <a:rPr lang="en-US" sz="2500" b="0" kern="1200" dirty="0"/>
          </a:br>
          <a:r>
            <a:rPr lang="en-US" sz="1800" b="0" i="1" kern="1200" dirty="0"/>
            <a:t>(with permission)</a:t>
          </a:r>
        </a:p>
      </dsp:txBody>
      <dsp:txXfrm>
        <a:off x="6708761" y="0"/>
        <a:ext cx="1518939" cy="1508760"/>
      </dsp:txXfrm>
    </dsp:sp>
    <dsp:sp modelId="{FF69CF98-9A44-4B02-AFC4-74C7D80AA4FD}">
      <dsp:nvSpPr>
        <dsp:cNvPr id="0" name=""/>
        <dsp:cNvSpPr/>
      </dsp:nvSpPr>
      <dsp:spPr>
        <a:xfrm>
          <a:off x="6743138" y="1424744"/>
          <a:ext cx="1450186" cy="1722056"/>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t" anchorCtr="0">
          <a:noAutofit/>
        </a:bodyPr>
        <a:lstStyle/>
        <a:p>
          <a:pPr marL="0" lvl="0" indent="0" algn="l" defTabSz="755650" rtl="0">
            <a:lnSpc>
              <a:spcPct val="90000"/>
            </a:lnSpc>
            <a:spcBef>
              <a:spcPct val="0"/>
            </a:spcBef>
            <a:spcAft>
              <a:spcPts val="600"/>
            </a:spcAft>
            <a:buNone/>
          </a:pPr>
          <a:r>
            <a:rPr lang="en-US" sz="1700" b="1" kern="1200" dirty="0"/>
            <a:t>GOAL:</a:t>
          </a:r>
        </a:p>
        <a:p>
          <a:pPr marL="171450" lvl="1" indent="-171450" algn="l" defTabSz="755650" rtl="0">
            <a:lnSpc>
              <a:spcPct val="90000"/>
            </a:lnSpc>
            <a:spcBef>
              <a:spcPct val="0"/>
            </a:spcBef>
            <a:spcAft>
              <a:spcPts val="600"/>
            </a:spcAft>
            <a:buChar char="•"/>
          </a:pPr>
          <a:r>
            <a:rPr lang="en-US" sz="1700" kern="1200" dirty="0"/>
            <a:t>Help build knowledge, skill, self-efficacy</a:t>
          </a:r>
        </a:p>
      </dsp:txBody>
      <dsp:txXfrm>
        <a:off x="6785612" y="1467218"/>
        <a:ext cx="1365238" cy="1637108"/>
      </dsp:txXfrm>
    </dsp:sp>
    <dsp:sp modelId="{CEDF15E5-72A0-9443-B913-079F54752765}">
      <dsp:nvSpPr>
        <dsp:cNvPr id="0" name=""/>
        <dsp:cNvSpPr/>
      </dsp:nvSpPr>
      <dsp:spPr>
        <a:xfrm>
          <a:off x="6743138" y="3327301"/>
          <a:ext cx="1450186" cy="137288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ts val="600"/>
            </a:spcAft>
            <a:buNone/>
          </a:pPr>
          <a:r>
            <a:rPr lang="en-US" sz="1400" i="1" u="none" kern="1200" dirty="0"/>
            <a:t>“Could I have your permission to make a suggestion about how your might do that?”</a:t>
          </a:r>
        </a:p>
      </dsp:txBody>
      <dsp:txXfrm>
        <a:off x="6783348" y="3367511"/>
        <a:ext cx="1369766" cy="12924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30A76-4194-419F-8D17-FCF232DD92B6}">
      <dsp:nvSpPr>
        <dsp:cNvPr id="0" name=""/>
        <dsp:cNvSpPr/>
      </dsp:nvSpPr>
      <dsp:spPr>
        <a:xfrm>
          <a:off x="0" y="817085"/>
          <a:ext cx="8229600"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What is MI and its assumptions?</a:t>
          </a:r>
        </a:p>
      </dsp:txBody>
      <dsp:txXfrm>
        <a:off x="25759" y="842844"/>
        <a:ext cx="8178082" cy="476152"/>
      </dsp:txXfrm>
    </dsp:sp>
    <dsp:sp modelId="{DE7DFC40-CD27-4E69-B16E-5749DF4A3F89}">
      <dsp:nvSpPr>
        <dsp:cNvPr id="0" name=""/>
        <dsp:cNvSpPr/>
      </dsp:nvSpPr>
      <dsp:spPr>
        <a:xfrm>
          <a:off x="0" y="1408115"/>
          <a:ext cx="8229600"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What are the clinical strategies involved in MI and what is its “spirit”?</a:t>
          </a:r>
        </a:p>
      </dsp:txBody>
      <dsp:txXfrm>
        <a:off x="25759" y="1433874"/>
        <a:ext cx="8178082" cy="476152"/>
      </dsp:txXfrm>
    </dsp:sp>
    <dsp:sp modelId="{023D3E85-B909-4B2B-BAD0-8923E929F209}">
      <dsp:nvSpPr>
        <dsp:cNvPr id="0" name=""/>
        <dsp:cNvSpPr/>
      </dsp:nvSpPr>
      <dsp:spPr>
        <a:xfrm>
          <a:off x="0" y="1999146"/>
          <a:ext cx="8229600" cy="527670"/>
        </a:xfrm>
        <a:prstGeom prst="roundRec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solidFill>
                <a:schemeClr val="bg1"/>
              </a:solidFill>
            </a:rPr>
            <a:t>How effective is MI as an intervention for SUD?</a:t>
          </a:r>
        </a:p>
      </dsp:txBody>
      <dsp:txXfrm>
        <a:off x="25759" y="2024905"/>
        <a:ext cx="8178082" cy="476152"/>
      </dsp:txXfrm>
    </dsp:sp>
    <dsp:sp modelId="{3A43AA42-D800-40A0-8170-AA76209338AF}">
      <dsp:nvSpPr>
        <dsp:cNvPr id="0" name=""/>
        <dsp:cNvSpPr/>
      </dsp:nvSpPr>
      <dsp:spPr>
        <a:xfrm>
          <a:off x="0" y="2590176"/>
          <a:ext cx="8229600"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Does it work the way we think it does?</a:t>
          </a:r>
        </a:p>
      </dsp:txBody>
      <dsp:txXfrm>
        <a:off x="25759" y="2615935"/>
        <a:ext cx="8178082" cy="476152"/>
      </dsp:txXfrm>
    </dsp:sp>
    <dsp:sp modelId="{148DD135-6544-4EE4-BCFB-B10F750226BB}">
      <dsp:nvSpPr>
        <dsp:cNvPr id="0" name=""/>
        <dsp:cNvSpPr/>
      </dsp:nvSpPr>
      <dsp:spPr>
        <a:xfrm>
          <a:off x="0" y="3181206"/>
          <a:ext cx="8229600" cy="5276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Some conclusions…</a:t>
          </a:r>
        </a:p>
      </dsp:txBody>
      <dsp:txXfrm>
        <a:off x="25759" y="3206965"/>
        <a:ext cx="8178082" cy="4761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0.54377</cdr:x>
      <cdr:y>0.00017</cdr:y>
    </cdr:from>
    <cdr:to>
      <cdr:x>0.54395</cdr:x>
      <cdr:y>0.9208</cdr:y>
    </cdr:to>
    <cdr:sp macro="" textlink="">
      <cdr:nvSpPr>
        <cdr:cNvPr id="3" name="Straight Connector 2"/>
        <cdr:cNvSpPr/>
      </cdr:nvSpPr>
      <cdr:spPr bwMode="auto">
        <a:xfrm xmlns:a="http://schemas.openxmlformats.org/drawingml/2006/main" rot="5400000" flipH="1" flipV="1">
          <a:off x="4723606" y="794"/>
          <a:ext cx="1588" cy="4419600"/>
        </a:xfrm>
        <a:prstGeom xmlns:a="http://schemas.openxmlformats.org/drawingml/2006/main" prst="line">
          <a:avLst/>
        </a:prstGeom>
        <a:noFill xmlns:a="http://schemas.openxmlformats.org/drawingml/2006/main"/>
        <a:ln xmlns:a="http://schemas.openxmlformats.org/drawingml/2006/main" w="38100" cap="flat" cmpd="sng" algn="ctr">
          <a:solidFill>
            <a:srgbClr val="7030A0"/>
          </a:solidFill>
          <a:prstDash val="sysDot"/>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801E2-86D2-4687-9502-B70D39D86616}" type="datetimeFigureOut">
              <a:rPr lang="en-US" smtClean="0"/>
              <a:t>10/31/2019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CD37DE-0DF8-4914-ADBE-B06550FB1CE6}" type="slidenum">
              <a:rPr lang="en-US" smtClean="0"/>
              <a:t>‹#›</a:t>
            </a:fld>
            <a:endParaRPr lang="en-US"/>
          </a:p>
        </p:txBody>
      </p:sp>
    </p:spTree>
    <p:extLst>
      <p:ext uri="{BB962C8B-B14F-4D97-AF65-F5344CB8AC3E}">
        <p14:creationId xmlns:p14="http://schemas.microsoft.com/office/powerpoint/2010/main" val="1531842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www.ncbi.nlm.nih.gov/pubmed/?term=Lynch%20K%5bAuthor%5d&amp;cauthor=true&amp;cauthor_uid=22905896" TargetMode="External"/><Relationship Id="rId3" Type="http://schemas.openxmlformats.org/officeDocument/2006/relationships/hyperlink" Target="https://www.ncbi.nlm.nih.gov/pubmed/22905896" TargetMode="External"/><Relationship Id="rId7" Type="http://schemas.openxmlformats.org/officeDocument/2006/relationships/hyperlink" Target="https://www.ncbi.nlm.nih.gov/pubmed/?term=Hail%20L%5bAuthor%5d&amp;cauthor=true&amp;cauthor_uid=22905896"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ncbi.nlm.nih.gov/pubmed/?term=Amrhein%20P%5bAuthor%5d&amp;cauthor=true&amp;cauthor_uid=22905896" TargetMode="External"/><Relationship Id="rId5" Type="http://schemas.openxmlformats.org/officeDocument/2006/relationships/hyperlink" Target="https://www.ncbi.nlm.nih.gov/pubmed/?term=Kuerbis%20A%5bAuthor%5d&amp;cauthor=true&amp;cauthor_uid=22905896" TargetMode="External"/><Relationship Id="rId4" Type="http://schemas.openxmlformats.org/officeDocument/2006/relationships/hyperlink" Target="https://www.ncbi.nlm.nih.gov/pubmed/?term=Morgenstern%20J%5bAuthor%5d&amp;cauthor=true&amp;cauthor_uid=22905896" TargetMode="External"/><Relationship Id="rId9" Type="http://schemas.openxmlformats.org/officeDocument/2006/relationships/hyperlink" Target="https://www.ncbi.nlm.nih.gov/pubmed/?term=McKay%20JR%5bAuthor%5d&amp;cauthor=true&amp;cauthor_uid=22905896" TargetMode="Externa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www.ncbi.nlm.nih.gov/pubmed/?term=Lynch%20K%5bAuthor%5d&amp;cauthor=true&amp;cauthor_uid=22905896" TargetMode="External"/><Relationship Id="rId3" Type="http://schemas.openxmlformats.org/officeDocument/2006/relationships/hyperlink" Target="https://www.ncbi.nlm.nih.gov/pubmed/22905896" TargetMode="External"/><Relationship Id="rId7" Type="http://schemas.openxmlformats.org/officeDocument/2006/relationships/hyperlink" Target="https://www.ncbi.nlm.nih.gov/pubmed/?term=Hail%20L%5bAuthor%5d&amp;cauthor=true&amp;cauthor_uid=22905896"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ww.ncbi.nlm.nih.gov/pubmed/?term=Amrhein%20P%5bAuthor%5d&amp;cauthor=true&amp;cauthor_uid=22905896" TargetMode="External"/><Relationship Id="rId5" Type="http://schemas.openxmlformats.org/officeDocument/2006/relationships/hyperlink" Target="https://www.ncbi.nlm.nih.gov/pubmed/?term=Kuerbis%20A%5bAuthor%5d&amp;cauthor=true&amp;cauthor_uid=22905896" TargetMode="External"/><Relationship Id="rId4" Type="http://schemas.openxmlformats.org/officeDocument/2006/relationships/hyperlink" Target="https://www.ncbi.nlm.nih.gov/pubmed/?term=Morgenstern%20J%5bAuthor%5d&amp;cauthor=true&amp;cauthor_uid=22905896" TargetMode="External"/><Relationship Id="rId9" Type="http://schemas.openxmlformats.org/officeDocument/2006/relationships/hyperlink" Target="https://www.ncbi.nlm.nih.gov/pubmed/?term=McKay%20JR%5bAuthor%5d&amp;cauthor=true&amp;cauthor_uid=22905896"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ncbi.nlm.nih.gov/pubmed/12084137"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www.ncbi.nlm.nih.gov/pubmed/16392975" TargetMode="External"/><Relationship Id="rId5" Type="http://schemas.openxmlformats.org/officeDocument/2006/relationships/hyperlink" Target="http://www.ncbi.nlm.nih.gov/pubmed/9692270" TargetMode="External"/><Relationship Id="rId4" Type="http://schemas.openxmlformats.org/officeDocument/2006/relationships/hyperlink" Target="http://www.ncbi.nlm.nih.gov/pubmed/14993114"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US" b="0" i="0" dirty="0">
                <a:solidFill>
                  <a:srgbClr val="000000"/>
                </a:solidFill>
                <a:effectLst/>
                <a:latin typeface="Arial" panose="020B0604020202020204" pitchFamily="34" charset="0"/>
              </a:rPr>
            </a:br>
            <a:endParaRPr lang="en-US" b="0" i="0" dirty="0">
              <a:solidFill>
                <a:srgbClr val="000000"/>
              </a:solidFill>
              <a:effectLst/>
              <a:latin typeface="Arial" panose="020B0604020202020204" pitchFamily="34" charset="0"/>
            </a:endParaRPr>
          </a:p>
          <a:p>
            <a:pPr algn="l"/>
            <a:r>
              <a:rPr lang="en-US" b="1" i="0" dirty="0">
                <a:solidFill>
                  <a:srgbClr val="000000"/>
                </a:solidFill>
                <a:effectLst/>
                <a:latin typeface="Arial" panose="020B0604020202020204" pitchFamily="34" charset="0"/>
              </a:rPr>
              <a:t>Title</a:t>
            </a:r>
            <a:r>
              <a:rPr lang="en-US" b="0" i="0" dirty="0">
                <a:solidFill>
                  <a:srgbClr val="000000"/>
                </a:solidFill>
                <a:effectLst/>
                <a:latin typeface="Arial" panose="020B0604020202020204" pitchFamily="34" charset="0"/>
              </a:rPr>
              <a:t>: Recovery From Alcohol and Drugs Problems in a National Sample of U.S. Adults: Prevalence, Pathways, and Predictors</a:t>
            </a:r>
          </a:p>
          <a:p>
            <a:pPr algn="l"/>
            <a:br>
              <a:rPr lang="en-US" b="0" i="0" dirty="0">
                <a:solidFill>
                  <a:srgbClr val="000000"/>
                </a:solidFill>
                <a:effectLst/>
                <a:latin typeface="Arial" panose="020B0604020202020204" pitchFamily="34" charset="0"/>
              </a:rPr>
            </a:br>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T</a:t>
            </a:r>
            <a:r>
              <a:rPr lang="en-US" b="1" i="0" dirty="0">
                <a:solidFill>
                  <a:srgbClr val="000000"/>
                </a:solidFill>
                <a:effectLst/>
                <a:latin typeface="Arial" panose="020B0604020202020204" pitchFamily="34" charset="0"/>
              </a:rPr>
              <a:t>alk Description:</a:t>
            </a:r>
            <a:r>
              <a:rPr lang="en-US" b="0" i="0" dirty="0">
                <a:solidFill>
                  <a:srgbClr val="000000"/>
                </a:solidFill>
                <a:effectLst/>
                <a:latin typeface="Arial" panose="020B0604020202020204" pitchFamily="34" charset="0"/>
              </a:rPr>
              <a:t> While much is known about the causes, clinical course, and treatment, of addiction, little is known about the prevalence, processes, pathways, and predictors of long-term remission and recovery. </a:t>
            </a:r>
          </a:p>
          <a:p>
            <a:pPr algn="l"/>
            <a:r>
              <a:rPr lang="en-US" b="0" i="0" dirty="0">
                <a:solidFill>
                  <a:srgbClr val="000000"/>
                </a:solidFill>
                <a:effectLst/>
                <a:latin typeface="Arial" panose="020B0604020202020204" pitchFamily="34" charset="0"/>
              </a:rPr>
              <a:t>This presentation reviews and discusses findings from the first nationally-representative study of U.S. adults who have resolved a significant alcohol or other drug problem, examines their varied pathways</a:t>
            </a:r>
          </a:p>
          <a:p>
            <a:pPr algn="l"/>
            <a:r>
              <a:rPr lang="en-US" b="0" i="0" dirty="0">
                <a:solidFill>
                  <a:srgbClr val="000000"/>
                </a:solidFill>
                <a:effectLst/>
                <a:latin typeface="Arial" panose="020B0604020202020204" pitchFamily="34" charset="0"/>
              </a:rPr>
              <a:t>to problem resolution, and describes the predictors of use of those pathways. Findings regarding changes in quality of life with time in recovery and smoking status and cessation will also be reviewed. </a:t>
            </a:r>
          </a:p>
          <a:p>
            <a:pPr algn="l"/>
            <a:br>
              <a:rPr lang="en-US" b="0" i="0" dirty="0">
                <a:solidFill>
                  <a:srgbClr val="000000"/>
                </a:solidFill>
                <a:effectLst/>
                <a:latin typeface="Arial" panose="020B0604020202020204" pitchFamily="34" charset="0"/>
              </a:rPr>
            </a:br>
            <a:endParaRPr lang="en-US" b="0" i="0" dirty="0">
              <a:solidFill>
                <a:srgbClr val="000000"/>
              </a:solidFill>
              <a:effectLst/>
              <a:latin typeface="Arial" panose="020B0604020202020204" pitchFamily="34" charset="0"/>
            </a:endParaRPr>
          </a:p>
          <a:p>
            <a:pPr algn="l"/>
            <a:r>
              <a:rPr lang="en-US" b="1" i="0" dirty="0">
                <a:solidFill>
                  <a:srgbClr val="000000"/>
                </a:solidFill>
                <a:effectLst/>
                <a:latin typeface="Arial" panose="020B0604020202020204" pitchFamily="34" charset="0"/>
              </a:rPr>
              <a:t>Learning Objectives</a:t>
            </a:r>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By the end of this presentation participants will be able to: </a:t>
            </a:r>
          </a:p>
          <a:p>
            <a:pPr algn="l"/>
            <a:r>
              <a:rPr lang="en-US" b="0" i="0" dirty="0">
                <a:solidFill>
                  <a:srgbClr val="000000"/>
                </a:solidFill>
                <a:effectLst/>
                <a:latin typeface="Arial" panose="020B0604020202020204" pitchFamily="34" charset="0"/>
              </a:rPr>
              <a:t>1. Describe recovery prevalence in the United States</a:t>
            </a:r>
          </a:p>
          <a:p>
            <a:pPr algn="l"/>
            <a:r>
              <a:rPr lang="en-US" b="0" i="0" dirty="0">
                <a:solidFill>
                  <a:srgbClr val="000000"/>
                </a:solidFill>
                <a:effectLst/>
                <a:latin typeface="Arial" panose="020B0604020202020204" pitchFamily="34" charset="0"/>
              </a:rPr>
              <a:t>2. Name the major pathways that people use to recover</a:t>
            </a:r>
          </a:p>
          <a:p>
            <a:pPr algn="l"/>
            <a:r>
              <a:rPr lang="en-US" b="0" i="0" dirty="0">
                <a:solidFill>
                  <a:srgbClr val="000000"/>
                </a:solidFill>
                <a:effectLst/>
                <a:latin typeface="Arial" panose="020B0604020202020204" pitchFamily="34" charset="0"/>
              </a:rPr>
              <a:t>3. Specify the changes in quality of life that occur with time in recovery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515AB-E175-4D4F-8CFE-1E18E3C3F3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578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5819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Six</a:t>
            </a:r>
            <a:r>
              <a:rPr lang="en-US" baseline="0" dirty="0"/>
              <a:t> common components of effective brief treatment (Miller &amp; Sanchez 1994)</a:t>
            </a:r>
          </a:p>
          <a:p>
            <a:pPr>
              <a:buFont typeface="Arial" pitchFamily="34" charset="0"/>
              <a:buChar char="•"/>
            </a:pPr>
            <a:r>
              <a:rPr lang="en-US" baseline="0" dirty="0"/>
              <a:t>Feedback of personal status relative to norms</a:t>
            </a:r>
          </a:p>
          <a:p>
            <a:pPr>
              <a:buFont typeface="Arial" pitchFamily="34" charset="0"/>
              <a:buChar char="•"/>
            </a:pPr>
            <a:r>
              <a:rPr lang="en-US" baseline="0" dirty="0"/>
              <a:t>Responsibility for personal change</a:t>
            </a:r>
          </a:p>
          <a:p>
            <a:pPr>
              <a:buFont typeface="Arial" pitchFamily="34" charset="0"/>
              <a:buChar char="•"/>
            </a:pPr>
            <a:r>
              <a:rPr lang="en-US" baseline="0" dirty="0"/>
              <a:t>Advice to change</a:t>
            </a:r>
          </a:p>
          <a:p>
            <a:pPr>
              <a:buFont typeface="Arial" pitchFamily="34" charset="0"/>
              <a:buChar char="•"/>
            </a:pPr>
            <a:r>
              <a:rPr lang="en-US" baseline="0" dirty="0"/>
              <a:t>Menu of options from which to choose in pursuing change</a:t>
            </a:r>
          </a:p>
          <a:p>
            <a:pPr>
              <a:buFont typeface="Arial" pitchFamily="34" charset="0"/>
              <a:buChar char="•"/>
            </a:pPr>
            <a:r>
              <a:rPr lang="en-US" baseline="0" dirty="0"/>
              <a:t>Empathic counselor style</a:t>
            </a:r>
          </a:p>
          <a:p>
            <a:pPr>
              <a:buFont typeface="Arial" pitchFamily="34" charset="0"/>
              <a:buChar char="•"/>
            </a:pPr>
            <a:r>
              <a:rPr lang="en-US" baseline="0" dirty="0"/>
              <a:t>Support for self-efficacy</a:t>
            </a:r>
          </a:p>
          <a:p>
            <a:pPr>
              <a:buFont typeface="Arial" pitchFamily="34" charset="0"/>
              <a:buChar char="•"/>
            </a:pPr>
            <a:endParaRPr lang="en-US" baseline="0" dirty="0"/>
          </a:p>
          <a:p>
            <a:pPr>
              <a:buFont typeface="Arial" pitchFamily="34" charset="0"/>
              <a:buChar char="•"/>
            </a:pPr>
            <a:r>
              <a:rPr lang="en-US" baseline="0" dirty="0"/>
              <a:t>What began as an interest in motivation for TREATMENT had broadened now to focusing on motivation for CHANGE.</a:t>
            </a:r>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four processes are both sequential</a:t>
            </a:r>
            <a:r>
              <a:rPr lang="en-US" baseline="0" dirty="0"/>
              <a:t> and recursive, represented as stair steps.</a:t>
            </a:r>
          </a:p>
          <a:p>
            <a:r>
              <a:rPr lang="en-US" baseline="0" dirty="0"/>
              <a:t>Each later process builds upon those that were laid down before, and continue to run beneath it as a foundation. In the course of a conversation or case one may dance up and down the staircase, returning to a prior step that requires renewed attention.</a:t>
            </a:r>
          </a:p>
          <a:p>
            <a:r>
              <a:rPr lang="en-US" dirty="0"/>
              <a:t>Therapeutic </a:t>
            </a:r>
            <a:r>
              <a:rPr lang="en-US" b="1" dirty="0"/>
              <a:t>engagement</a:t>
            </a:r>
            <a:r>
              <a:rPr lang="en-US" dirty="0"/>
              <a:t> is a prerequisite</a:t>
            </a:r>
            <a:r>
              <a:rPr lang="en-US" baseline="0" dirty="0"/>
              <a:t> for everything that follows. Establishing a helpful connection and working relationship.</a:t>
            </a:r>
          </a:p>
          <a:p>
            <a:r>
              <a:rPr lang="en-US" b="1" baseline="0" dirty="0"/>
              <a:t>Focusing</a:t>
            </a:r>
            <a:r>
              <a:rPr lang="en-US" baseline="0" dirty="0"/>
              <a:t> is the process by which you develop and maintain a specific direction in the conversation about change.</a:t>
            </a:r>
          </a:p>
          <a:p>
            <a:r>
              <a:rPr lang="en-US" b="1" baseline="0" dirty="0"/>
              <a:t>Evoking</a:t>
            </a:r>
            <a:r>
              <a:rPr lang="en-US" baseline="0" dirty="0"/>
              <a:t> involves eliciting the client’s own motivations for change and lies at the heart of MI.</a:t>
            </a:r>
          </a:p>
          <a:p>
            <a:r>
              <a:rPr lang="en-US" b="1" baseline="0" dirty="0"/>
              <a:t>Planning</a:t>
            </a:r>
            <a:r>
              <a:rPr lang="en-US" baseline="0" dirty="0"/>
              <a:t> encompasses developing commitment to change and formulating a concrete plan of action.</a:t>
            </a:r>
          </a:p>
          <a:p>
            <a:endParaRPr lang="en-US" baseline="0" dirty="0"/>
          </a:p>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four processes are both sequential</a:t>
            </a:r>
            <a:r>
              <a:rPr lang="en-US" baseline="0" dirty="0"/>
              <a:t> and recursive, represented as stair steps.</a:t>
            </a:r>
          </a:p>
          <a:p>
            <a:r>
              <a:rPr lang="en-US" baseline="0" dirty="0"/>
              <a:t>Each later process builds upon those that were laid down before, and continue to run beneath it as a foundation. In the course of a conversation or case one may dance up and down the staircase, returning to a prior step that requires renewed attention.</a:t>
            </a:r>
          </a:p>
          <a:p>
            <a:r>
              <a:rPr lang="en-US" dirty="0"/>
              <a:t>Therapeutic </a:t>
            </a:r>
            <a:r>
              <a:rPr lang="en-US" b="1" dirty="0"/>
              <a:t>engagement</a:t>
            </a:r>
            <a:r>
              <a:rPr lang="en-US" dirty="0"/>
              <a:t> is a prerequisite</a:t>
            </a:r>
            <a:r>
              <a:rPr lang="en-US" baseline="0" dirty="0"/>
              <a:t> for everything that follows. Establishing a helpful connection and working relationship.</a:t>
            </a:r>
          </a:p>
          <a:p>
            <a:r>
              <a:rPr lang="en-US" b="1" baseline="0" dirty="0"/>
              <a:t>Focusing</a:t>
            </a:r>
            <a:r>
              <a:rPr lang="en-US" baseline="0" dirty="0"/>
              <a:t> is the process by which you develop and maintain a specific direction in the conversation about change.</a:t>
            </a:r>
          </a:p>
          <a:p>
            <a:r>
              <a:rPr lang="en-US" b="1" baseline="0" dirty="0"/>
              <a:t>Evoking</a:t>
            </a:r>
            <a:r>
              <a:rPr lang="en-US" baseline="0" dirty="0"/>
              <a:t> involves eliciting the client’s own motivations for change and lies at the heart of MI.</a:t>
            </a:r>
          </a:p>
          <a:p>
            <a:r>
              <a:rPr lang="en-US" b="1" baseline="0" dirty="0"/>
              <a:t>Planning</a:t>
            </a:r>
            <a:r>
              <a:rPr lang="en-US" baseline="0" dirty="0"/>
              <a:t> encompasses developing commitment to change and formulating a concrete plan of action.</a:t>
            </a:r>
          </a:p>
          <a:p>
            <a:endParaRPr lang="en-US" baseline="0" dirty="0"/>
          </a:p>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 appears not to be a strong “technical” therapy (and if done that way may diminish benefits- it’ll be the words without the music) but rather, one that is based in genuineness and client-centered positive regard…</a:t>
            </a:r>
          </a:p>
          <a:p>
            <a:r>
              <a:rPr lang="en-US" dirty="0"/>
              <a:t>The MI spirit emerges at the intersection of these four components</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087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0" rtl="0"/>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Core Skills and the Four Processes</a:t>
            </a:r>
            <a:r>
              <a:rPr lang="en-US" baseline="0" dirty="0"/>
              <a:t> of Motivational Interviewing</a:t>
            </a:r>
          </a:p>
          <a:p>
            <a:endParaRPr lang="en-US" dirty="0"/>
          </a:p>
          <a:p>
            <a:r>
              <a:rPr lang="en-US" dirty="0"/>
              <a:t>Prerequisite skills for the proficient practice of</a:t>
            </a:r>
            <a:r>
              <a:rPr lang="en-US" baseline="0" dirty="0"/>
              <a:t> MI</a:t>
            </a:r>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3848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159369" y="4342777"/>
            <a:ext cx="6539262" cy="4480744"/>
          </a:xfrm>
        </p:spPr>
        <p:txBody>
          <a:bodyPr>
            <a:normAutofit/>
          </a:bodyPr>
          <a:lstStyle/>
          <a:p>
            <a:r>
              <a:rPr lang="en-US" sz="800" dirty="0"/>
              <a:t>Since 1990, the number of scientific publications on MI has doubled about every 3 years</a:t>
            </a:r>
          </a:p>
          <a:p>
            <a:r>
              <a:rPr lang="en-US" sz="800" dirty="0"/>
              <a:t>Currently more than 1200 publications, including 200+ randomized clinical trials </a:t>
            </a:r>
          </a:p>
          <a:p>
            <a:r>
              <a:rPr lang="en-US" sz="800" dirty="0"/>
              <a:t>Meta-analyses of MI research Appendix B</a:t>
            </a:r>
          </a:p>
          <a:p>
            <a:r>
              <a:rPr lang="en-US" sz="800" dirty="0"/>
              <a:t>Overall messages, methodological shortcomings, hopes for future research, broader implications</a:t>
            </a:r>
          </a:p>
          <a:p>
            <a:r>
              <a:rPr lang="en-US" sz="800" dirty="0"/>
              <a:t>Meta-Analyses focus on characterizing average effects, general conclusions have been that MI is associated with small to medium effect sizes across a variety of behavioral outcomes with the strongest body of evidence being on addictive behaviors.</a:t>
            </a:r>
          </a:p>
          <a:p>
            <a:r>
              <a:rPr lang="en-US" sz="800" dirty="0"/>
              <a:t>HIGH DEGREE OF VARIABILITY IN EFFECTS ACROSS STUDIES, SITES, CLINICIANS</a:t>
            </a:r>
          </a:p>
          <a:p>
            <a:r>
              <a:rPr lang="en-US" sz="800" dirty="0"/>
              <a:t>Number of clinical trials have reported no meaningful effect on </a:t>
            </a:r>
            <a:r>
              <a:rPr lang="en-US" sz="800" i="1" dirty="0"/>
              <a:t>a priori </a:t>
            </a:r>
            <a:r>
              <a:rPr lang="en-US" sz="800" dirty="0"/>
              <a:t>dependent measures</a:t>
            </a:r>
          </a:p>
          <a:p>
            <a:pPr lvl="1"/>
            <a:r>
              <a:rPr lang="en-US" sz="800" dirty="0"/>
              <a:t>Carroll et al 2006</a:t>
            </a:r>
          </a:p>
          <a:p>
            <a:pPr lvl="1"/>
            <a:r>
              <a:rPr lang="en-US" sz="800" dirty="0"/>
              <a:t>Carroll Libby Sheehan Hyland 2001</a:t>
            </a:r>
          </a:p>
          <a:p>
            <a:pPr lvl="1"/>
            <a:r>
              <a:rPr lang="en-US" sz="800" dirty="0"/>
              <a:t>Miller </a:t>
            </a:r>
            <a:r>
              <a:rPr lang="en-US" sz="800" dirty="0" err="1"/>
              <a:t>Yahne</a:t>
            </a:r>
            <a:r>
              <a:rPr lang="en-US" sz="800" dirty="0"/>
              <a:t> </a:t>
            </a:r>
            <a:r>
              <a:rPr lang="en-US" sz="800" dirty="0" err="1"/>
              <a:t>Tonigan</a:t>
            </a:r>
            <a:r>
              <a:rPr lang="en-US" sz="800" dirty="0"/>
              <a:t> 2003</a:t>
            </a:r>
          </a:p>
          <a:p>
            <a:r>
              <a:rPr lang="en-US" sz="800" dirty="0"/>
              <a:t>Well-controlled trials of manual guided closely supervised MI interventions, substantial therapist effects remain</a:t>
            </a:r>
          </a:p>
          <a:p>
            <a:pPr lvl="1"/>
            <a:r>
              <a:rPr lang="en-US" sz="800" dirty="0"/>
              <a:t>Miller et al 93</a:t>
            </a:r>
          </a:p>
          <a:p>
            <a:pPr lvl="1"/>
            <a:r>
              <a:rPr lang="en-US" sz="800" dirty="0"/>
              <a:t>Project MATCH 1998c</a:t>
            </a:r>
          </a:p>
          <a:p>
            <a:r>
              <a:rPr lang="en-US" sz="800" dirty="0"/>
              <a:t>Multisite trials have also found site-by-treatment interaction effects, meaning MI showed significant efficacy at some sites and not at others, sometimes with no overall significant effect when averaging across sites</a:t>
            </a:r>
          </a:p>
          <a:p>
            <a:pPr lvl="1"/>
            <a:r>
              <a:rPr lang="en-US" sz="800" dirty="0"/>
              <a:t>Ball et al 2008</a:t>
            </a:r>
          </a:p>
          <a:p>
            <a:r>
              <a:rPr lang="en-US" sz="800" dirty="0"/>
              <a:t>Client response to MI is significantly influenced by clinician and contextual aspects of delivery, factors that are not adequately standardized by following a treatment manual</a:t>
            </a:r>
          </a:p>
          <a:p>
            <a:pPr lvl="1"/>
            <a:r>
              <a:rPr lang="en-US" sz="800" dirty="0" err="1"/>
              <a:t>Hettema</a:t>
            </a:r>
            <a:r>
              <a:rPr lang="en-US" sz="800" dirty="0"/>
              <a:t> – average effect size of MI was smaller by ½ when intervention was manual guided</a:t>
            </a:r>
          </a:p>
          <a:p>
            <a:pPr lvl="1"/>
            <a:r>
              <a:rPr lang="en-US" sz="800" dirty="0"/>
              <a:t>Effect size of MI was 2x larger when treated minorities rather than majority white. Compassionate listening maybe a more unusual experience for minority.</a:t>
            </a:r>
          </a:p>
          <a:p>
            <a:r>
              <a:rPr lang="en-US" sz="800" dirty="0"/>
              <a:t>Unclear what level of MI fidelity Is “good enough” to promote change</a:t>
            </a:r>
          </a:p>
          <a:p>
            <a:r>
              <a:rPr lang="en-US" sz="800" dirty="0"/>
              <a:t>May simply be a decrease in unhelpful counselor responses – possible that MI training improves outcomes if it suppresses counter therapeutic responses</a:t>
            </a:r>
          </a:p>
          <a:p>
            <a:r>
              <a:rPr lang="en-US" sz="800" dirty="0"/>
              <a:t>Change talk</a:t>
            </a:r>
          </a:p>
          <a:p>
            <a:r>
              <a:rPr lang="en-US" sz="800" dirty="0"/>
              <a:t>MI compared with other treatments</a:t>
            </a:r>
          </a:p>
          <a:p>
            <a:pPr lvl="1"/>
            <a:r>
              <a:rPr lang="en-US" sz="800" dirty="0"/>
              <a:t>Similar overall efficacy despite the difference in treatment intensity</a:t>
            </a:r>
          </a:p>
          <a:p>
            <a:pPr lvl="1"/>
            <a:r>
              <a:rPr lang="en-US" sz="800" dirty="0"/>
              <a:t>MI may be a reasonable and specifiable “general factor” control against which to evaluate other active treatments</a:t>
            </a:r>
          </a:p>
          <a:p>
            <a:r>
              <a:rPr lang="en-US" sz="800" dirty="0"/>
              <a:t>Number of published trials have found no effect of MI</a:t>
            </a:r>
          </a:p>
          <a:p>
            <a:pPr lvl="1"/>
            <a:r>
              <a:rPr lang="en-US" sz="800" dirty="0"/>
              <a:t>Some no measurement of fidelity in treatment delivery</a:t>
            </a:r>
          </a:p>
          <a:p>
            <a:pPr lvl="1"/>
            <a:r>
              <a:rPr lang="en-US" sz="800" dirty="0"/>
              <a:t>Published quality assurance measures indicated a low level of clinician skill or at least conscientiousness in delivering MI</a:t>
            </a:r>
          </a:p>
          <a:p>
            <a:pPr lvl="1"/>
            <a:r>
              <a:rPr lang="en-US" sz="800" dirty="0"/>
              <a:t>Some with no effect of MI found despite training and fidelity monitoring very well</a:t>
            </a:r>
          </a:p>
          <a:p>
            <a:pPr lvl="2"/>
            <a:r>
              <a:rPr lang="en-US" sz="800" dirty="0"/>
              <a:t>Miller et al 2003 yielded no trace of efficacy, was too restrictive in therapist manual used, preventing therapists from responding appropriately to client reluctance</a:t>
            </a:r>
          </a:p>
          <a:p>
            <a:pPr lvl="2"/>
            <a:r>
              <a:rPr lang="en-US" sz="800" dirty="0"/>
              <a:t>Restriction of clinical flexibility may account for why use of a therapist manual was associated with significantly lower effect sizes for MI – </a:t>
            </a:r>
            <a:r>
              <a:rPr lang="en-US" sz="800" dirty="0" err="1"/>
              <a:t>Hettema</a:t>
            </a:r>
            <a:r>
              <a:rPr lang="en-US" sz="800" dirty="0"/>
              <a:t> 2005</a:t>
            </a:r>
          </a:p>
          <a:p>
            <a:endParaRPr lang="en-US" sz="800"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512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In theory, MI is an approach that helps people resolve ambivalence and is thus suited to pre/contemplative stages of change… that said, it has also been used as a standard “active” intervention and compared to others like CBT as stand alone interventions….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2791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93454">
              <a:defRPr/>
            </a:pPr>
            <a:r>
              <a:rPr lang="en-US" dirty="0" err="1"/>
              <a:t>DiClementeConnection</a:t>
            </a:r>
            <a:r>
              <a:rPr lang="en-US" dirty="0"/>
              <a:t> between readiness to change alcohol behavior with the specific motivational dimensions of MET, and lack of adequate motivational emphasis in CBT</a:t>
            </a:r>
          </a:p>
          <a:p>
            <a:endParaRPr lang="en-US" dirty="0"/>
          </a:p>
          <a:p>
            <a:r>
              <a:rPr lang="en-US" dirty="0"/>
              <a:t>MATCH p 206, 217</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altLang="en-US" sz="2700" dirty="0"/>
              <a:t>NOVEL DESIGN FEATURES OF R21 STUDY</a:t>
            </a:r>
          </a:p>
          <a:p>
            <a:pPr marL="448650" indent="-448650">
              <a:buFontTx/>
              <a:buAutoNum type="romanUcPeriod"/>
            </a:pPr>
            <a:r>
              <a:rPr lang="en-US" altLang="en-US" sz="2600" dirty="0"/>
              <a:t>Limit  heterogeneity</a:t>
            </a:r>
          </a:p>
          <a:p>
            <a:pPr marL="448650" lvl="1">
              <a:buFont typeface="Arial" charset="0"/>
              <a:buChar char="•"/>
            </a:pPr>
            <a:r>
              <a:rPr lang="en-US" altLang="en-US" sz="2200" dirty="0"/>
              <a:t>Problem drinkers (low co-occurrence of other problems)</a:t>
            </a:r>
          </a:p>
          <a:p>
            <a:pPr marL="448650" lvl="1">
              <a:buFont typeface="Arial" charset="0"/>
              <a:buChar char="•"/>
            </a:pPr>
            <a:r>
              <a:rPr lang="en-US" altLang="en-US" sz="2200" dirty="0"/>
              <a:t>Study initiation of drink reduction episode</a:t>
            </a:r>
          </a:p>
          <a:p>
            <a:pPr marL="448650" indent="-448650">
              <a:buFontTx/>
              <a:buAutoNum type="romanUcPeriod"/>
            </a:pPr>
            <a:r>
              <a:rPr lang="en-US" altLang="en-US" sz="2600" dirty="0"/>
              <a:t>Dismantle MI to test purported mechanisms</a:t>
            </a:r>
          </a:p>
          <a:p>
            <a:pPr marL="448650" lvl="1">
              <a:buFont typeface="Arial" charset="0"/>
              <a:buChar char="•"/>
            </a:pPr>
            <a:r>
              <a:rPr lang="en-US" altLang="en-US" sz="2200" dirty="0"/>
              <a:t>Self-change</a:t>
            </a:r>
          </a:p>
          <a:p>
            <a:pPr marL="448650" lvl="1">
              <a:buFont typeface="Arial" charset="0"/>
              <a:buChar char="•"/>
            </a:pPr>
            <a:r>
              <a:rPr lang="en-US" altLang="en-US" sz="2200" dirty="0"/>
              <a:t>Common therapy factors (empathy, working alliance)</a:t>
            </a:r>
          </a:p>
          <a:p>
            <a:pPr marL="448650" lvl="1">
              <a:buFont typeface="Arial" charset="0"/>
              <a:buChar char="•"/>
            </a:pPr>
            <a:r>
              <a:rPr lang="en-US" altLang="en-US" sz="2200" dirty="0"/>
              <a:t>Directive/strategic factors (unique to MI)</a:t>
            </a:r>
          </a:p>
          <a:p>
            <a:pPr marL="448650" indent="-448650">
              <a:buFontTx/>
              <a:buAutoNum type="romanUcPeriod"/>
            </a:pPr>
            <a:r>
              <a:rPr lang="en-US" altLang="en-US" sz="2600" dirty="0"/>
              <a:t>Ecological Momentary Assessment (EMA)</a:t>
            </a:r>
          </a:p>
          <a:p>
            <a:pPr marL="448650" lvl="1">
              <a:buFont typeface="Arial" charset="0"/>
              <a:buChar char="•"/>
            </a:pPr>
            <a:r>
              <a:rPr lang="en-US" altLang="en-US" sz="2200" dirty="0"/>
              <a:t>Capture rapidly evolving, individual level processes (cf. </a:t>
            </a:r>
            <a:r>
              <a:rPr lang="en-US" altLang="en-US" sz="2200" dirty="0" err="1"/>
              <a:t>Kranzler</a:t>
            </a:r>
            <a:r>
              <a:rPr lang="en-US" altLang="en-US" sz="2200" dirty="0"/>
              <a:t>, </a:t>
            </a:r>
            <a:r>
              <a:rPr lang="en-US" altLang="en-US" sz="2200" dirty="0" err="1"/>
              <a:t>Tennen</a:t>
            </a:r>
            <a:r>
              <a:rPr lang="en-US" altLang="en-US" sz="2200" dirty="0"/>
              <a:t>, </a:t>
            </a:r>
            <a:r>
              <a:rPr lang="en-US" altLang="en-US" sz="2200" dirty="0" err="1"/>
              <a:t>Armeli</a:t>
            </a:r>
            <a:r>
              <a:rPr lang="en-US" altLang="en-US" sz="2200" dirty="0"/>
              <a:t> et al. JCCP 2006)</a:t>
            </a:r>
          </a:p>
          <a:p>
            <a:endParaRPr lang="en-US" altLang="en-US" sz="2700" dirty="0"/>
          </a:p>
          <a:p>
            <a:r>
              <a:rPr lang="en-US" altLang="en-US" sz="2700" dirty="0"/>
              <a:t>AIMS</a:t>
            </a:r>
          </a:p>
          <a:p>
            <a:pPr marL="448650" indent="-448650">
              <a:buFontTx/>
              <a:buAutoNum type="arabicParenR"/>
            </a:pPr>
            <a:r>
              <a:rPr lang="en-US" altLang="en-US" sz="2700" dirty="0"/>
              <a:t>Did method capture </a:t>
            </a:r>
            <a:r>
              <a:rPr lang="en-US" altLang="en-US" sz="2700" u="sng" dirty="0"/>
              <a:t>problem drinkers</a:t>
            </a:r>
            <a:r>
              <a:rPr lang="en-US" altLang="en-US" sz="2700" dirty="0"/>
              <a:t> during </a:t>
            </a:r>
            <a:r>
              <a:rPr lang="en-US" altLang="en-US" sz="2700" u="sng" dirty="0"/>
              <a:t>initiation</a:t>
            </a:r>
            <a:r>
              <a:rPr lang="en-US" altLang="en-US" sz="2700" dirty="0"/>
              <a:t> of drink reduction episode?</a:t>
            </a:r>
          </a:p>
          <a:p>
            <a:pPr marL="448650" indent="-448650">
              <a:buFontTx/>
              <a:buAutoNum type="arabicParenR"/>
            </a:pPr>
            <a:r>
              <a:rPr lang="en-US" altLang="en-US" sz="2700" dirty="0"/>
              <a:t>Were treatment conditions discriminable and well implemented?</a:t>
            </a:r>
          </a:p>
          <a:p>
            <a:pPr marL="448650" indent="-448650">
              <a:buFontTx/>
              <a:buAutoNum type="arabicParenR"/>
            </a:pPr>
            <a:r>
              <a:rPr lang="en-US" altLang="en-US" sz="2700" dirty="0"/>
              <a:t>Did conditions differ on drinking outcomes as hypothesized?</a:t>
            </a:r>
          </a:p>
          <a:p>
            <a:pPr marL="679207" lvl="1" indent="-230556">
              <a:buFont typeface="Arial" charset="0"/>
              <a:buChar char="•"/>
            </a:pPr>
            <a:r>
              <a:rPr lang="en-US" altLang="en-US" sz="2400" dirty="0"/>
              <a:t>MI &gt; Spirit Only MI &gt; Self Change</a:t>
            </a:r>
          </a:p>
          <a:p>
            <a:pPr marL="679207" lvl="1" indent="-230556"/>
            <a:endParaRPr lang="en-US" altLang="en-US" sz="2400" dirty="0"/>
          </a:p>
          <a:p>
            <a:pPr eaLnBrk="1" hangingPunct="1">
              <a:spcBef>
                <a:spcPct val="0"/>
              </a:spcBef>
            </a:pPr>
            <a:endParaRPr lang="en-US" altLang="en-US" dirty="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29057" indent="-280406">
              <a:defRPr>
                <a:solidFill>
                  <a:schemeClr val="tx1"/>
                </a:solidFill>
                <a:latin typeface="Arial" charset="0"/>
              </a:defRPr>
            </a:lvl2pPr>
            <a:lvl3pPr marL="1121626" indent="-224325">
              <a:defRPr>
                <a:solidFill>
                  <a:schemeClr val="tx1"/>
                </a:solidFill>
                <a:latin typeface="Arial" charset="0"/>
              </a:defRPr>
            </a:lvl3pPr>
            <a:lvl4pPr marL="1570276" indent="-224325">
              <a:defRPr>
                <a:solidFill>
                  <a:schemeClr val="tx1"/>
                </a:solidFill>
                <a:latin typeface="Arial" charset="0"/>
              </a:defRPr>
            </a:lvl4pPr>
            <a:lvl5pPr marL="2018927" indent="-224325">
              <a:defRPr>
                <a:solidFill>
                  <a:schemeClr val="tx1"/>
                </a:solidFill>
                <a:latin typeface="Arial" charset="0"/>
              </a:defRPr>
            </a:lvl5pPr>
            <a:lvl6pPr marL="2467577" indent="-224325" eaLnBrk="0" fontAlgn="base" hangingPunct="0">
              <a:spcBef>
                <a:spcPct val="0"/>
              </a:spcBef>
              <a:spcAft>
                <a:spcPct val="0"/>
              </a:spcAft>
              <a:defRPr>
                <a:solidFill>
                  <a:schemeClr val="tx1"/>
                </a:solidFill>
                <a:latin typeface="Arial" charset="0"/>
              </a:defRPr>
            </a:lvl6pPr>
            <a:lvl7pPr marL="2916227" indent="-224325" eaLnBrk="0" fontAlgn="base" hangingPunct="0">
              <a:spcBef>
                <a:spcPct val="0"/>
              </a:spcBef>
              <a:spcAft>
                <a:spcPct val="0"/>
              </a:spcAft>
              <a:defRPr>
                <a:solidFill>
                  <a:schemeClr val="tx1"/>
                </a:solidFill>
                <a:latin typeface="Arial" charset="0"/>
              </a:defRPr>
            </a:lvl7pPr>
            <a:lvl8pPr marL="3364878" indent="-224325" eaLnBrk="0" fontAlgn="base" hangingPunct="0">
              <a:spcBef>
                <a:spcPct val="0"/>
              </a:spcBef>
              <a:spcAft>
                <a:spcPct val="0"/>
              </a:spcAft>
              <a:defRPr>
                <a:solidFill>
                  <a:schemeClr val="tx1"/>
                </a:solidFill>
                <a:latin typeface="Arial" charset="0"/>
              </a:defRPr>
            </a:lvl8pPr>
            <a:lvl9pPr marL="3813528" indent="-224325"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FEAC370-B49E-4D46-8AB2-6F27E408D0AB}" type="slidenum">
              <a:rPr kumimoji="0" lang="en-US" altLang="en-US" sz="1200" b="0" i="0" u="none" strike="noStrike" kern="1200" cap="none" spc="0" normalizeH="0" baseline="0" noProof="0">
                <a:ln>
                  <a:noFill/>
                </a:ln>
                <a:solidFill>
                  <a:prstClr val="black"/>
                </a:solidFill>
                <a:effectLst/>
                <a:uLnTx/>
                <a:uFillTx/>
                <a:latin typeface="Calibri"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556640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ltLang="en-US" dirty="0"/>
              <a:t>Inclusion Criteria:</a:t>
            </a:r>
          </a:p>
          <a:p>
            <a:pPr algn="l">
              <a:lnSpc>
                <a:spcPct val="80000"/>
              </a:lnSpc>
              <a:buFont typeface="Arial" charset="0"/>
              <a:buChar char="•"/>
            </a:pPr>
            <a:r>
              <a:rPr lang="en-US" altLang="en-US" dirty="0"/>
              <a:t>Age between 18 - 65</a:t>
            </a:r>
          </a:p>
          <a:p>
            <a:pPr algn="l">
              <a:lnSpc>
                <a:spcPct val="80000"/>
              </a:lnSpc>
              <a:buFont typeface="Arial" charset="0"/>
              <a:buChar char="•"/>
            </a:pPr>
            <a:r>
              <a:rPr lang="en-US" altLang="en-US" dirty="0"/>
              <a:t>Average weekly consumption of </a:t>
            </a:r>
            <a:r>
              <a:rPr lang="en-US" altLang="en-US" u="sng" dirty="0"/>
              <a:t>&gt;</a:t>
            </a:r>
            <a:r>
              <a:rPr lang="en-US" altLang="en-US" dirty="0"/>
              <a:t> 24 Men; </a:t>
            </a:r>
            <a:r>
              <a:rPr lang="en-US" altLang="en-US" u="sng" dirty="0"/>
              <a:t>&gt;</a:t>
            </a:r>
            <a:r>
              <a:rPr lang="en-US" altLang="en-US" dirty="0"/>
              <a:t>15 Women standard drinks</a:t>
            </a:r>
          </a:p>
          <a:p>
            <a:pPr algn="l">
              <a:lnSpc>
                <a:spcPct val="80000"/>
              </a:lnSpc>
              <a:buFont typeface="Arial" charset="0"/>
              <a:buChar char="•"/>
            </a:pPr>
            <a:r>
              <a:rPr lang="en-US" altLang="en-US" dirty="0"/>
              <a:t>Goal of moderation</a:t>
            </a:r>
          </a:p>
          <a:p>
            <a:pPr algn="l">
              <a:lnSpc>
                <a:spcPct val="80000"/>
              </a:lnSpc>
              <a:buFont typeface="Arial" charset="0"/>
              <a:buChar char="•"/>
            </a:pPr>
            <a:r>
              <a:rPr lang="en-US" altLang="en-US" dirty="0"/>
              <a:t>Agree not to seek additional alcohol treatment during the study</a:t>
            </a:r>
          </a:p>
          <a:p>
            <a:endParaRPr lang="en-US" altLang="en-US" dirty="0"/>
          </a:p>
          <a:p>
            <a:r>
              <a:rPr lang="en-US" altLang="en-US" dirty="0"/>
              <a:t>Exclusion Criteria:</a:t>
            </a:r>
          </a:p>
          <a:p>
            <a:pPr algn="l">
              <a:lnSpc>
                <a:spcPct val="80000"/>
              </a:lnSpc>
              <a:buFont typeface="Arial" charset="0"/>
              <a:buChar char="•"/>
            </a:pPr>
            <a:r>
              <a:rPr lang="en-US" altLang="en-US" dirty="0"/>
              <a:t>Substance dependence diagnosis other than marijuana</a:t>
            </a:r>
          </a:p>
          <a:p>
            <a:pPr algn="l">
              <a:lnSpc>
                <a:spcPct val="80000"/>
              </a:lnSpc>
              <a:buFont typeface="Arial" charset="0"/>
              <a:buChar char="•"/>
            </a:pPr>
            <a:r>
              <a:rPr lang="en-US" altLang="en-US" dirty="0"/>
              <a:t>Greater than weekly use of any substance other than nicotine, caffeine, and marijuana</a:t>
            </a:r>
          </a:p>
          <a:p>
            <a:pPr algn="l">
              <a:lnSpc>
                <a:spcPct val="80000"/>
              </a:lnSpc>
              <a:buFont typeface="Arial" charset="0"/>
              <a:buChar char="•"/>
            </a:pPr>
            <a:r>
              <a:rPr lang="en-US" altLang="en-US" dirty="0"/>
              <a:t>Serious co-morbid psychiatric disorder (depression, psychosis)</a:t>
            </a:r>
          </a:p>
          <a:p>
            <a:pPr algn="l">
              <a:lnSpc>
                <a:spcPct val="80000"/>
              </a:lnSpc>
              <a:buFont typeface="Arial" charset="0"/>
              <a:buChar char="•"/>
            </a:pPr>
            <a:r>
              <a:rPr lang="en-US" altLang="en-US" dirty="0"/>
              <a:t>Alcohol dependence with history of severe withdrawal</a:t>
            </a:r>
          </a:p>
          <a:p>
            <a:pPr algn="l">
              <a:lnSpc>
                <a:spcPct val="80000"/>
              </a:lnSpc>
              <a:buFont typeface="Arial" charset="0"/>
              <a:buChar char="•"/>
            </a:pPr>
            <a:r>
              <a:rPr lang="en-US" altLang="en-US" dirty="0"/>
              <a:t>Intent to become pregnant during study</a:t>
            </a:r>
          </a:p>
          <a:p>
            <a:pPr eaLnBrk="1" hangingPunct="1">
              <a:spcBef>
                <a:spcPct val="0"/>
              </a:spcBef>
            </a:pPr>
            <a:endParaRPr lang="en-US" altLang="en-US" b="1" dirty="0"/>
          </a:p>
          <a:p>
            <a:pPr eaLnBrk="1" hangingPunct="1">
              <a:spcBef>
                <a:spcPct val="0"/>
              </a:spcBef>
            </a:pPr>
            <a:endParaRPr lang="en-US" altLang="en-US" b="1" dirty="0"/>
          </a:p>
          <a:p>
            <a:pPr eaLnBrk="1" hangingPunct="1">
              <a:spcBef>
                <a:spcPct val="0"/>
              </a:spcBef>
            </a:pPr>
            <a:r>
              <a:rPr lang="en-US" altLang="en-US" b="1" dirty="0"/>
              <a:t>SCREENED </a:t>
            </a:r>
          </a:p>
          <a:p>
            <a:pPr defTabSz="93454">
              <a:spcBef>
                <a:spcPct val="0"/>
              </a:spcBef>
              <a:defRPr/>
            </a:pPr>
            <a:r>
              <a:rPr lang="en-US" altLang="en-US" dirty="0"/>
              <a:t>* All groups call into the IVR system for the entire treatment period</a:t>
            </a:r>
            <a:endParaRPr lang="en-US" altLang="en-US" b="1" dirty="0"/>
          </a:p>
          <a:p>
            <a:pPr eaLnBrk="1" hangingPunct="1">
              <a:spcBef>
                <a:spcPct val="0"/>
              </a:spcBef>
            </a:pPr>
            <a:r>
              <a:rPr lang="en-US" altLang="en-US" b="1" dirty="0"/>
              <a:t>TOLD RANDOMIZATION WOULD TAKE PLACE IN WEEK (CAPTURE TREATMENT EFFECTS)</a:t>
            </a:r>
          </a:p>
          <a:p>
            <a:pPr eaLnBrk="1" hangingPunct="1">
              <a:spcBef>
                <a:spcPct val="0"/>
              </a:spcBef>
            </a:pPr>
            <a:r>
              <a:rPr lang="en-US" altLang="en-US" b="1" dirty="0"/>
              <a:t>IVR DRINKING, MOOD, SITUATIONS, ANTECEDENTS</a:t>
            </a:r>
          </a:p>
          <a:p>
            <a:pPr eaLnBrk="1" hangingPunct="1">
              <a:spcBef>
                <a:spcPct val="0"/>
              </a:spcBef>
            </a:pPr>
            <a:endParaRPr lang="en-US" altLang="en-US" b="1" dirty="0"/>
          </a:p>
          <a:p>
            <a:pPr eaLnBrk="1" hangingPunct="1">
              <a:spcBef>
                <a:spcPct val="0"/>
              </a:spcBef>
            </a:pPr>
            <a:r>
              <a:rPr lang="en-US" altLang="en-US" b="1" dirty="0"/>
              <a:t>WEEK 1 --- COMPLETE ASSESSMENT TLFB. FEEDBACK DRINKING GUIDELINES</a:t>
            </a:r>
          </a:p>
          <a:p>
            <a:pPr eaLnBrk="1" hangingPunct="1">
              <a:spcBef>
                <a:spcPct val="0"/>
              </a:spcBef>
            </a:pPr>
            <a:endParaRPr lang="en-US" altLang="en-US" b="1" dirty="0"/>
          </a:p>
          <a:p>
            <a:pPr eaLnBrk="1" hangingPunct="1">
              <a:spcBef>
                <a:spcPct val="0"/>
              </a:spcBef>
            </a:pPr>
            <a:r>
              <a:rPr lang="en-US" altLang="en-US" b="1" dirty="0"/>
              <a:t>SELF-CHANGE TOLD TO TRY ON OWN AND THAT IVR MIGHT HELP THEM</a:t>
            </a:r>
          </a:p>
          <a:p>
            <a:pPr eaLnBrk="1" hangingPunct="1">
              <a:spcBef>
                <a:spcPct val="0"/>
              </a:spcBef>
            </a:pPr>
            <a:r>
              <a:rPr lang="en-US" altLang="en-US" b="1" dirty="0"/>
              <a:t>WOULD RECEIVE TX AFTER 8 WEEKS</a:t>
            </a:r>
          </a:p>
          <a:p>
            <a:pPr eaLnBrk="1" hangingPunct="1">
              <a:spcBef>
                <a:spcPct val="0"/>
              </a:spcBef>
            </a:pPr>
            <a:endParaRPr lang="en-US" altLang="en-US" b="1" dirty="0"/>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6560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u="sng" dirty="0" err="1">
                <a:hlinkClick r:id="rId3" tooltip="Psychology of addictive behaviors : journal of the Society of Psychologists in Addictive Behaviors."/>
              </a:rPr>
              <a:t>Psychol</a:t>
            </a:r>
            <a:r>
              <a:rPr lang="en-US" u="sng" dirty="0">
                <a:hlinkClick r:id="rId3" tooltip="Psychology of addictive behaviors : journal of the Society of Psychologists in Addictive Behaviors."/>
              </a:rPr>
              <a:t> Addict </a:t>
            </a:r>
            <a:r>
              <a:rPr lang="en-US" u="sng" dirty="0" err="1">
                <a:hlinkClick r:id="rId3" tooltip="Psychology of addictive behaviors : journal of the Society of Psychologists in Addictive Behaviors."/>
              </a:rPr>
              <a:t>Behav</a:t>
            </a:r>
            <a:r>
              <a:rPr lang="en-US" u="sng" dirty="0">
                <a:hlinkClick r:id="rId3" tooltip="Psychology of addictive behaviors : journal of the Society of Psychologists in Addictive Behaviors."/>
              </a:rPr>
              <a:t>.</a:t>
            </a:r>
            <a:r>
              <a:rPr lang="en-US" dirty="0"/>
              <a:t> 2012 Dec;26(4):859-69. </a:t>
            </a:r>
            <a:r>
              <a:rPr lang="en-US" dirty="0" err="1"/>
              <a:t>doi</a:t>
            </a:r>
            <a:r>
              <a:rPr lang="en-US" dirty="0"/>
              <a:t>: 10.1037/a0029674. </a:t>
            </a:r>
            <a:r>
              <a:rPr lang="en-US" dirty="0" err="1"/>
              <a:t>Epub</a:t>
            </a:r>
            <a:r>
              <a:rPr lang="en-US" dirty="0"/>
              <a:t> 2012 Aug 20.</a:t>
            </a:r>
          </a:p>
          <a:p>
            <a:r>
              <a:rPr lang="en-US" b="1" dirty="0"/>
              <a:t>Motivational interviewing: a pilot test of active ingredients and mechanisms of change.</a:t>
            </a:r>
          </a:p>
          <a:p>
            <a:r>
              <a:rPr lang="en-US" u="sng" dirty="0">
                <a:hlinkClick r:id="rId4"/>
              </a:rPr>
              <a:t>Morgenstern J</a:t>
            </a:r>
            <a:r>
              <a:rPr lang="en-US" baseline="30000" dirty="0"/>
              <a:t>1</a:t>
            </a:r>
            <a:r>
              <a:rPr lang="en-US" dirty="0"/>
              <a:t>, </a:t>
            </a:r>
            <a:r>
              <a:rPr lang="en-US" u="sng" dirty="0" err="1">
                <a:hlinkClick r:id="rId5"/>
              </a:rPr>
              <a:t>Kuerbis</a:t>
            </a:r>
            <a:r>
              <a:rPr lang="en-US" u="sng" dirty="0">
                <a:hlinkClick r:id="rId5"/>
              </a:rPr>
              <a:t> A</a:t>
            </a:r>
            <a:r>
              <a:rPr lang="en-US" dirty="0"/>
              <a:t>, </a:t>
            </a:r>
            <a:r>
              <a:rPr lang="en-US" u="sng" dirty="0" err="1">
                <a:hlinkClick r:id="rId6"/>
              </a:rPr>
              <a:t>Amrhein</a:t>
            </a:r>
            <a:r>
              <a:rPr lang="en-US" u="sng" dirty="0">
                <a:hlinkClick r:id="rId6"/>
              </a:rPr>
              <a:t> P</a:t>
            </a:r>
            <a:r>
              <a:rPr lang="en-US" dirty="0"/>
              <a:t>, </a:t>
            </a:r>
            <a:r>
              <a:rPr lang="en-US" u="sng" dirty="0">
                <a:hlinkClick r:id="rId7"/>
              </a:rPr>
              <a:t>Hail L</a:t>
            </a:r>
            <a:r>
              <a:rPr lang="en-US" dirty="0"/>
              <a:t>, </a:t>
            </a:r>
            <a:r>
              <a:rPr lang="en-US" u="sng" dirty="0">
                <a:hlinkClick r:id="rId8"/>
              </a:rPr>
              <a:t>Lynch K</a:t>
            </a:r>
            <a:r>
              <a:rPr lang="en-US" dirty="0"/>
              <a:t>, </a:t>
            </a:r>
            <a:r>
              <a:rPr lang="en-US" u="sng" dirty="0">
                <a:hlinkClick r:id="rId9"/>
              </a:rPr>
              <a:t>McKay JR</a:t>
            </a:r>
            <a:r>
              <a:rPr lang="en-US" dirty="0"/>
              <a:t>.</a:t>
            </a:r>
          </a:p>
          <a:p>
            <a:pPr rtl="0" eaLnBrk="0" fontAlgn="base" latinLnBrk="0" hangingPunct="0"/>
            <a:endParaRPr lang="mr-IN"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2977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tLang="en-US" dirty="0"/>
              <a:t>Effect Size Reductions Pre to End Treatment</a:t>
            </a:r>
            <a:br>
              <a:rPr lang="en-US" altLang="en-US" dirty="0"/>
            </a:br>
            <a:r>
              <a:rPr lang="en-US" altLang="en-US" dirty="0"/>
              <a:t>MI, Spirit-only MI, &amp; Self-change</a:t>
            </a:r>
          </a:p>
          <a:p>
            <a:pPr eaLnBrk="1" hangingPunct="1">
              <a:spcBef>
                <a:spcPct val="0"/>
              </a:spcBef>
            </a:pPr>
            <a:endParaRPr lang="en-US" altLang="en-US" dirty="0"/>
          </a:p>
          <a:p>
            <a:r>
              <a:rPr lang="en-US" u="sng" dirty="0" err="1">
                <a:hlinkClick r:id="rId3" tooltip="Psychology of addictive behaviors : journal of the Society of Psychologists in Addictive Behaviors."/>
              </a:rPr>
              <a:t>Psychol</a:t>
            </a:r>
            <a:r>
              <a:rPr lang="en-US" u="sng" dirty="0">
                <a:hlinkClick r:id="rId3" tooltip="Psychology of addictive behaviors : journal of the Society of Psychologists in Addictive Behaviors."/>
              </a:rPr>
              <a:t> Addict </a:t>
            </a:r>
            <a:r>
              <a:rPr lang="en-US" u="sng" dirty="0" err="1">
                <a:hlinkClick r:id="rId3" tooltip="Psychology of addictive behaviors : journal of the Society of Psychologists in Addictive Behaviors."/>
              </a:rPr>
              <a:t>Behav</a:t>
            </a:r>
            <a:r>
              <a:rPr lang="en-US" u="sng" dirty="0">
                <a:hlinkClick r:id="rId3" tooltip="Psychology of addictive behaviors : journal of the Society of Psychologists in Addictive Behaviors."/>
              </a:rPr>
              <a:t>.</a:t>
            </a:r>
            <a:r>
              <a:rPr lang="en-US" dirty="0"/>
              <a:t> 2012 Dec;26(4):859-69. </a:t>
            </a:r>
            <a:r>
              <a:rPr lang="en-US" dirty="0" err="1"/>
              <a:t>doi</a:t>
            </a:r>
            <a:r>
              <a:rPr lang="en-US" dirty="0"/>
              <a:t>: 10.1037/a0029674. </a:t>
            </a:r>
            <a:r>
              <a:rPr lang="en-US" dirty="0" err="1"/>
              <a:t>Epub</a:t>
            </a:r>
            <a:r>
              <a:rPr lang="en-US" dirty="0"/>
              <a:t> 2012 Aug 20.</a:t>
            </a:r>
          </a:p>
          <a:p>
            <a:r>
              <a:rPr lang="en-US" b="1" dirty="0"/>
              <a:t>Motivational interviewing: a pilot test of active ingredients and mechanisms of change.</a:t>
            </a:r>
          </a:p>
          <a:p>
            <a:r>
              <a:rPr lang="en-US" u="sng" dirty="0">
                <a:hlinkClick r:id="rId4"/>
              </a:rPr>
              <a:t>Morgenstern J</a:t>
            </a:r>
            <a:r>
              <a:rPr lang="en-US" baseline="30000" dirty="0"/>
              <a:t>1</a:t>
            </a:r>
            <a:r>
              <a:rPr lang="en-US" dirty="0"/>
              <a:t>, </a:t>
            </a:r>
            <a:r>
              <a:rPr lang="en-US" u="sng" dirty="0" err="1">
                <a:hlinkClick r:id="rId5"/>
              </a:rPr>
              <a:t>Kuerbis</a:t>
            </a:r>
            <a:r>
              <a:rPr lang="en-US" u="sng" dirty="0">
                <a:hlinkClick r:id="rId5"/>
              </a:rPr>
              <a:t> A</a:t>
            </a:r>
            <a:r>
              <a:rPr lang="en-US" dirty="0"/>
              <a:t>, </a:t>
            </a:r>
            <a:r>
              <a:rPr lang="en-US" u="sng" dirty="0" err="1">
                <a:hlinkClick r:id="rId6"/>
              </a:rPr>
              <a:t>Amrhein</a:t>
            </a:r>
            <a:r>
              <a:rPr lang="en-US" u="sng" dirty="0">
                <a:hlinkClick r:id="rId6"/>
              </a:rPr>
              <a:t> P</a:t>
            </a:r>
            <a:r>
              <a:rPr lang="en-US" dirty="0"/>
              <a:t>, </a:t>
            </a:r>
            <a:r>
              <a:rPr lang="en-US" u="sng" dirty="0">
                <a:hlinkClick r:id="rId7"/>
              </a:rPr>
              <a:t>Hail L</a:t>
            </a:r>
            <a:r>
              <a:rPr lang="en-US" dirty="0"/>
              <a:t>, </a:t>
            </a:r>
            <a:r>
              <a:rPr lang="en-US" u="sng" dirty="0">
                <a:hlinkClick r:id="rId8"/>
              </a:rPr>
              <a:t>Lynch K</a:t>
            </a:r>
            <a:r>
              <a:rPr lang="en-US" dirty="0"/>
              <a:t>, </a:t>
            </a:r>
            <a:r>
              <a:rPr lang="en-US" u="sng" dirty="0">
                <a:hlinkClick r:id="rId9"/>
              </a:rPr>
              <a:t>McKay JR</a:t>
            </a:r>
            <a:r>
              <a:rPr lang="en-US" dirty="0"/>
              <a:t>.</a:t>
            </a:r>
          </a:p>
          <a:p>
            <a:pPr eaLnBrk="1" hangingPunct="1">
              <a:spcBef>
                <a:spcPct val="0"/>
              </a:spcBef>
            </a:pPr>
            <a:r>
              <a:rPr lang="en-US" dirty="0"/>
              <a:t>We conducted several post-hoc analyses in order further elucidate the findings. First, we considered outcome measures including drinks per drinking day and number of negative consequences. None of the condition analyses of the secondary outcome measures were significant (all </a:t>
            </a:r>
            <a:r>
              <a:rPr lang="en-US" i="1" dirty="0" err="1"/>
              <a:t>p</a:t>
            </a:r>
            <a:r>
              <a:rPr lang="en-US" dirty="0" err="1"/>
              <a:t>s</a:t>
            </a:r>
            <a:r>
              <a:rPr lang="en-US" dirty="0"/>
              <a:t> &gt; .40 and none were in the expected direction). Next we examined whether there might be a problem severity by treatment condition interaction such that MI was more effective for those with higher severity. This interaction was not significant (</a:t>
            </a:r>
            <a:r>
              <a:rPr lang="en-US" i="1" dirty="0"/>
              <a:t>p</a:t>
            </a:r>
            <a:r>
              <a:rPr lang="en-US" dirty="0"/>
              <a:t> &gt; .6). Follow-up analysis indicated that participants in MI and SOMI continued to significantly reduce their drinking from end treatment (</a:t>
            </a:r>
            <a:r>
              <a:rPr lang="en-US" i="1" dirty="0"/>
              <a:t>M</a:t>
            </a:r>
            <a:r>
              <a:rPr lang="en-US" dirty="0"/>
              <a:t> = 21.3, </a:t>
            </a:r>
            <a:r>
              <a:rPr lang="en-US" i="1" dirty="0"/>
              <a:t>SD</a:t>
            </a:r>
            <a:r>
              <a:rPr lang="en-US" dirty="0"/>
              <a:t> = 13.7) to posttreatment (</a:t>
            </a:r>
            <a:r>
              <a:rPr lang="en-US" i="1" dirty="0"/>
              <a:t>M</a:t>
            </a:r>
            <a:r>
              <a:rPr lang="en-US" dirty="0"/>
              <a:t> = 16.2, </a:t>
            </a:r>
            <a:r>
              <a:rPr lang="en-US" i="1" dirty="0"/>
              <a:t>SD</a:t>
            </a:r>
            <a:r>
              <a:rPr lang="en-US" dirty="0"/>
              <a:t> = 11.9), but there were no significant differences in posttreatment drinking across MI (</a:t>
            </a:r>
            <a:r>
              <a:rPr lang="en-US" i="1" dirty="0"/>
              <a:t>M</a:t>
            </a:r>
            <a:r>
              <a:rPr lang="en-US" dirty="0"/>
              <a:t> = 16.9, </a:t>
            </a:r>
            <a:r>
              <a:rPr lang="en-US" i="1" dirty="0"/>
              <a:t>SD</a:t>
            </a:r>
            <a:r>
              <a:rPr lang="en-US" dirty="0"/>
              <a:t> = 13.9) or SOMI (</a:t>
            </a:r>
            <a:r>
              <a:rPr lang="en-US" i="1" dirty="0"/>
              <a:t>M</a:t>
            </a:r>
            <a:r>
              <a:rPr lang="en-US" dirty="0"/>
              <a:t> = 15.2, </a:t>
            </a:r>
            <a:r>
              <a:rPr lang="en-US" i="1" dirty="0"/>
              <a:t>SD</a:t>
            </a:r>
            <a:r>
              <a:rPr lang="en-US" dirty="0"/>
              <a:t> = 9.2).</a:t>
            </a:r>
            <a:endParaRPr lang="en-US" alt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29057" indent="-280406">
              <a:defRPr>
                <a:solidFill>
                  <a:schemeClr val="tx1"/>
                </a:solidFill>
                <a:latin typeface="Arial" charset="0"/>
              </a:defRPr>
            </a:lvl2pPr>
            <a:lvl3pPr marL="1121626" indent="-224325">
              <a:defRPr>
                <a:solidFill>
                  <a:schemeClr val="tx1"/>
                </a:solidFill>
                <a:latin typeface="Arial" charset="0"/>
              </a:defRPr>
            </a:lvl3pPr>
            <a:lvl4pPr marL="1570276" indent="-224325">
              <a:defRPr>
                <a:solidFill>
                  <a:schemeClr val="tx1"/>
                </a:solidFill>
                <a:latin typeface="Arial" charset="0"/>
              </a:defRPr>
            </a:lvl4pPr>
            <a:lvl5pPr marL="2018927" indent="-224325">
              <a:defRPr>
                <a:solidFill>
                  <a:schemeClr val="tx1"/>
                </a:solidFill>
                <a:latin typeface="Arial" charset="0"/>
              </a:defRPr>
            </a:lvl5pPr>
            <a:lvl6pPr marL="2467577" indent="-224325" eaLnBrk="0" fontAlgn="base" hangingPunct="0">
              <a:spcBef>
                <a:spcPct val="0"/>
              </a:spcBef>
              <a:spcAft>
                <a:spcPct val="0"/>
              </a:spcAft>
              <a:defRPr>
                <a:solidFill>
                  <a:schemeClr val="tx1"/>
                </a:solidFill>
                <a:latin typeface="Arial" charset="0"/>
              </a:defRPr>
            </a:lvl6pPr>
            <a:lvl7pPr marL="2916227" indent="-224325" eaLnBrk="0" fontAlgn="base" hangingPunct="0">
              <a:spcBef>
                <a:spcPct val="0"/>
              </a:spcBef>
              <a:spcAft>
                <a:spcPct val="0"/>
              </a:spcAft>
              <a:defRPr>
                <a:solidFill>
                  <a:schemeClr val="tx1"/>
                </a:solidFill>
                <a:latin typeface="Arial" charset="0"/>
              </a:defRPr>
            </a:lvl7pPr>
            <a:lvl8pPr marL="3364878" indent="-224325" eaLnBrk="0" fontAlgn="base" hangingPunct="0">
              <a:spcBef>
                <a:spcPct val="0"/>
              </a:spcBef>
              <a:spcAft>
                <a:spcPct val="0"/>
              </a:spcAft>
              <a:defRPr>
                <a:solidFill>
                  <a:schemeClr val="tx1"/>
                </a:solidFill>
                <a:latin typeface="Arial" charset="0"/>
              </a:defRPr>
            </a:lvl8pPr>
            <a:lvl9pPr marL="3813528" indent="-224325"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551534A-F85A-A14B-846A-333DA95950B9}" type="slidenum">
              <a:rPr kumimoji="0" lang="en-US" altLang="en-US" sz="1200" b="0" i="0" u="none" strike="noStrike" kern="1200" cap="none" spc="0" normalizeH="0" baseline="0" noProof="0">
                <a:ln>
                  <a:noFill/>
                </a:ln>
                <a:solidFill>
                  <a:prstClr val="black"/>
                </a:solidFill>
                <a:effectLst/>
                <a:uLnTx/>
                <a:uFillTx/>
                <a:latin typeface="Calibri"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2065905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6839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2783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5202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86C14-9D05-410C-9F29-B565B1A0E9A9}"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1261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2465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86C14-9D05-410C-9F29-B565B1A0E9A9}"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12619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9988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93454">
              <a:defRPr/>
            </a:pPr>
            <a:r>
              <a:rPr lang="en-US" dirty="0"/>
              <a:t>The diagram depicts how emotions, thoughts, and behaviors all influence each other. The triangle in the middle represents CBT's tenet that all humans' core beliefs can be summed up in three categories: self, others, future.</a:t>
            </a:r>
          </a:p>
          <a:p>
            <a:pPr defTabSz="93454">
              <a:defRPr/>
            </a:pPr>
            <a:r>
              <a:rPr lang="en-US" dirty="0"/>
              <a:t>New alternative behaviors in response to triggers</a:t>
            </a:r>
          </a:p>
          <a:p>
            <a:pPr defTabSz="93454">
              <a:defRPr/>
            </a:pPr>
            <a:endParaRPr lang="en-US" dirty="0"/>
          </a:p>
          <a:p>
            <a:endParaRPr lang="en-US" dirty="0"/>
          </a:p>
          <a:p>
            <a:r>
              <a:rPr lang="en-US" dirty="0"/>
              <a:t>We experience emotions as spontaneously occurring within a given situation. But there are a set of thoughts that assign meaning to that situation, which in turn leads to the emotions that we experience. Those emotions are associated with certain physical sensations. We typically behave in a way that corresponds with our emotions, for the better or worse.</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US" dirty="0"/>
              <a:t>https://pubs.niaaa.nih.gov/publications/arh23-2/078-85.pdf  </a:t>
            </a:r>
          </a:p>
          <a:p>
            <a:endParaRPr lang="en-US" dirty="0"/>
          </a:p>
          <a:p>
            <a:pPr fontAlgn="base"/>
            <a:r>
              <a:rPr lang="en-US" b="1" dirty="0"/>
              <a:t>Effectiveness of Cognitive Behavioral Therapy</a:t>
            </a:r>
            <a:endParaRPr lang="en-US" dirty="0"/>
          </a:p>
          <a:p>
            <a:pPr lvl="1" fontAlgn="base"/>
            <a:r>
              <a:rPr lang="en-US" dirty="0"/>
              <a:t>Cognitive Behavioral Therapy (CBT) appears to have comparable effectiveness as MET and Twelve-Step program, but superior effectiveness with respect to other forms of interpersonal psychotherapy (</a:t>
            </a:r>
            <a:r>
              <a:rPr lang="en-US" dirty="0">
                <a:hlinkClick r:id="rId3" tooltip="Brown, 2002 #1441"/>
              </a:rPr>
              <a:t>Brown, </a:t>
            </a:r>
            <a:r>
              <a:rPr lang="en-US" dirty="0" err="1">
                <a:hlinkClick r:id="rId3" tooltip="Brown, 2002 #1441"/>
              </a:rPr>
              <a:t>Seraganian</a:t>
            </a:r>
            <a:r>
              <a:rPr lang="en-US" dirty="0">
                <a:hlinkClick r:id="rId3" tooltip="Brown, 2002 #1441"/>
              </a:rPr>
              <a:t>, Tremblay, &amp; </a:t>
            </a:r>
            <a:r>
              <a:rPr lang="en-US" dirty="0" err="1">
                <a:hlinkClick r:id="rId3" tooltip="Brown, 2002 #1441"/>
              </a:rPr>
              <a:t>Annis</a:t>
            </a:r>
            <a:r>
              <a:rPr lang="en-US" dirty="0">
                <a:hlinkClick r:id="rId3" tooltip="Brown, 2002 #1441"/>
              </a:rPr>
              <a:t>, 2002</a:t>
            </a:r>
            <a:r>
              <a:rPr lang="en-US" dirty="0"/>
              <a:t>; </a:t>
            </a:r>
            <a:r>
              <a:rPr lang="en-US" dirty="0">
                <a:hlinkClick r:id="rId4" tooltip="Carroll, 2004 #1439"/>
              </a:rPr>
              <a:t>Carroll et al., 2004</a:t>
            </a:r>
            <a:r>
              <a:rPr lang="en-US" dirty="0"/>
              <a:t>; </a:t>
            </a:r>
            <a:r>
              <a:rPr lang="en-US" dirty="0">
                <a:hlinkClick r:id="rId5" tooltip="Carroll, 1998 #1425"/>
              </a:rPr>
              <a:t>Carroll, </a:t>
            </a:r>
            <a:r>
              <a:rPr lang="en-US" dirty="0" err="1">
                <a:hlinkClick r:id="rId5" tooltip="Carroll, 1998 #1425"/>
              </a:rPr>
              <a:t>Nich</a:t>
            </a:r>
            <a:r>
              <a:rPr lang="en-US" dirty="0">
                <a:hlinkClick r:id="rId5" tooltip="Carroll, 1998 #1425"/>
              </a:rPr>
              <a:t>, Ball, </a:t>
            </a:r>
            <a:r>
              <a:rPr lang="en-US" dirty="0" err="1">
                <a:hlinkClick r:id="rId5" tooltip="Carroll, 1998 #1425"/>
              </a:rPr>
              <a:t>McCance</a:t>
            </a:r>
            <a:r>
              <a:rPr lang="en-US" dirty="0">
                <a:hlinkClick r:id="rId5" tooltip="Carroll, 1998 #1425"/>
              </a:rPr>
              <a:t>, &amp; </a:t>
            </a:r>
            <a:r>
              <a:rPr lang="en-US" dirty="0" err="1">
                <a:hlinkClick r:id="rId5" tooltip="Carroll, 1998 #1425"/>
              </a:rPr>
              <a:t>Rounsavile</a:t>
            </a:r>
            <a:r>
              <a:rPr lang="en-US" dirty="0">
                <a:hlinkClick r:id="rId5" tooltip="Carroll, 1998 #1425"/>
              </a:rPr>
              <a:t>, 1998</a:t>
            </a:r>
            <a:r>
              <a:rPr lang="en-US" dirty="0"/>
              <a:t>).</a:t>
            </a:r>
          </a:p>
          <a:p>
            <a:pPr lvl="1" fontAlgn="base"/>
            <a:r>
              <a:rPr lang="en-US" dirty="0"/>
              <a:t>The mechanisms by which CBT is believed to be effective revolve around improving self-efficacy and coping skills.  Interestingly, the explicit teaching of coping skills in therapy doesn’t appear to improve the effectiveness of treatments among people with substance use disorders.</a:t>
            </a:r>
          </a:p>
          <a:p>
            <a:pPr lvl="1" fontAlgn="base"/>
            <a:r>
              <a:rPr lang="en-US" dirty="0"/>
              <a:t>One study investigated the degree to which CBT improved substance use outcomes beyond MET among individuals receiving treatment for marijuana use by comparing a MET to CBT/MET and found that they were equally effective (</a:t>
            </a:r>
            <a:r>
              <a:rPr lang="en-US" dirty="0" err="1">
                <a:hlinkClick r:id="rId6" tooltip="Litt, 2005 #1446"/>
              </a:rPr>
              <a:t>Litt</a:t>
            </a:r>
            <a:r>
              <a:rPr lang="en-US" dirty="0">
                <a:hlinkClick r:id="rId6" tooltip="Litt, 2005 #1446"/>
              </a:rPr>
              <a:t>, </a:t>
            </a:r>
            <a:r>
              <a:rPr lang="en-US" dirty="0" err="1">
                <a:hlinkClick r:id="rId6" tooltip="Litt, 2005 #1446"/>
              </a:rPr>
              <a:t>Kadden</a:t>
            </a:r>
            <a:r>
              <a:rPr lang="en-US" dirty="0">
                <a:hlinkClick r:id="rId6" tooltip="Litt, 2005 #1446"/>
              </a:rPr>
              <a:t>, &amp; Stephens, 2005</a:t>
            </a:r>
            <a:r>
              <a:rPr lang="en-US" dirty="0"/>
              <a:t>).</a:t>
            </a:r>
          </a:p>
          <a:p>
            <a:endParaRPr lang="en-US" dirty="0"/>
          </a:p>
          <a:p>
            <a:r>
              <a:rPr lang="en-US" dirty="0"/>
              <a:t>Focuses on exploring relationships among a person's thoughts, feelings and behaviors.</a:t>
            </a:r>
          </a:p>
          <a:p>
            <a:endParaRPr lang="en-US" dirty="0"/>
          </a:p>
          <a:p>
            <a:pPr lvl="1"/>
            <a:r>
              <a:rPr lang="en-US" dirty="0"/>
              <a:t>Principles of social cognitive theory (</a:t>
            </a:r>
            <a:r>
              <a:rPr lang="en-US" dirty="0" err="1"/>
              <a:t>Bandura</a:t>
            </a:r>
            <a:r>
              <a:rPr lang="en-US" dirty="0"/>
              <a:t>, 1986). </a:t>
            </a:r>
          </a:p>
          <a:p>
            <a:pPr lvl="2"/>
            <a:r>
              <a:rPr lang="en-US" dirty="0"/>
              <a:t>As applied to alcohol/drug dependence (Abrams and </a:t>
            </a:r>
            <a:r>
              <a:rPr lang="en-US" dirty="0" err="1"/>
              <a:t>Niaura</a:t>
            </a:r>
            <a:r>
              <a:rPr lang="en-US" dirty="0"/>
              <a:t>, 1987), these principles postulate a central role for coping skills</a:t>
            </a:r>
          </a:p>
          <a:p>
            <a:pPr lvl="2">
              <a:spcAft>
                <a:spcPts val="589"/>
              </a:spcAft>
            </a:pPr>
            <a:r>
              <a:rPr lang="en-US" dirty="0"/>
              <a:t>Deficits in ability to cope with life stress in general and with alcohol/drug-related stimuli (i.e., cues) in particular help maintain excessive substance use and lead to a resumption of use following aborted attempts at abstinence</a:t>
            </a:r>
          </a:p>
          <a:p>
            <a:pPr lvl="1"/>
            <a:r>
              <a:rPr lang="en-US" dirty="0"/>
              <a:t>Individual coping-skills training to address the patient’s deficits. </a:t>
            </a:r>
          </a:p>
          <a:p>
            <a:pPr lvl="2"/>
            <a:r>
              <a:rPr lang="en-US" dirty="0"/>
              <a:t>Teach skills to help the patient identify specific situations in which coping inadequacies typically occur , </a:t>
            </a:r>
            <a:r>
              <a:rPr lang="en-US" i="1" dirty="0"/>
              <a:t>including both interpersonal difficulties and intrapersonal discomfort (e.g., anger, depression) </a:t>
            </a:r>
            <a:endParaRPr lang="en-US" dirty="0"/>
          </a:p>
          <a:p>
            <a:pPr lvl="2"/>
            <a:r>
              <a:rPr lang="en-US" dirty="0"/>
              <a:t>Standard set of techniques/tools, such as instruction, modeling, role play, and behavioral rehearsal</a:t>
            </a:r>
          </a:p>
          <a:p>
            <a:endParaRPr lang="en-US" dirty="0"/>
          </a:p>
          <a:p>
            <a:endParaRPr lang="en-US" dirty="0"/>
          </a:p>
          <a:p>
            <a:endParaRPr lang="en-US" dirty="0"/>
          </a:p>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http://www.ci2i.research.va.gov/CI2IRESEARCH/docs/Cogbehtrpguidelines.pdf </a:t>
            </a:r>
          </a:p>
          <a:p>
            <a:r>
              <a:rPr lang="en-US" dirty="0"/>
              <a:t>https://pubs.niaaa.nih.gov/publications/projectmatch/match03.pdf </a:t>
            </a:r>
          </a:p>
          <a:p>
            <a:endParaRPr lang="en-US" dirty="0"/>
          </a:p>
          <a:p>
            <a:r>
              <a:rPr lang="en-US" dirty="0"/>
              <a:t>The cognitive-behavioral model incorporates the two major types of learning that have been identified in behavior laboratories</a:t>
            </a:r>
          </a:p>
          <a:p>
            <a:endParaRPr lang="en-US" b="1" dirty="0"/>
          </a:p>
          <a:p>
            <a:r>
              <a:rPr lang="en-US" b="1" dirty="0"/>
              <a:t>CLASSICAL</a:t>
            </a:r>
            <a:r>
              <a:rPr lang="en-US" b="1" baseline="0" dirty="0"/>
              <a:t> CONDITIONING:</a:t>
            </a:r>
            <a:endParaRPr lang="en-US" b="1" dirty="0"/>
          </a:p>
          <a:p>
            <a:pPr defTabSz="93454">
              <a:defRPr/>
            </a:pPr>
            <a:r>
              <a:rPr lang="en-US" dirty="0"/>
              <a:t>Associations between these objects/occurrences and alcohol/drug use can develop if they repeatedly occur in close temporal proximity to one another. As associations strengthen, the alcohol/drug user becomes subject to cravings that can be stimulated by a growing array of stimuli that were previously neutral but have now become potential triggers.</a:t>
            </a:r>
          </a:p>
          <a:p>
            <a:endParaRPr lang="en-US" b="1" dirty="0"/>
          </a:p>
          <a:p>
            <a:r>
              <a:rPr lang="en-US" b="1" dirty="0"/>
              <a:t>OPERANT</a:t>
            </a:r>
            <a:r>
              <a:rPr lang="en-US" b="1" baseline="0" dirty="0"/>
              <a:t> CONDITIONING</a:t>
            </a:r>
            <a:endParaRPr lang="en-US" b="1" dirty="0"/>
          </a:p>
          <a:p>
            <a:pPr defTabSz="93454">
              <a:defRPr/>
            </a:pPr>
            <a:r>
              <a:rPr lang="en-US" b="1" dirty="0"/>
              <a:t>Negative consequences of substance use</a:t>
            </a:r>
            <a:r>
              <a:rPr lang="en-US" dirty="0"/>
              <a:t>, such as depression, anxiety, and withdrawal symptoms, would be expected to </a:t>
            </a:r>
            <a:r>
              <a:rPr lang="en-US" i="1" dirty="0"/>
              <a:t>reduce</a:t>
            </a:r>
            <a:r>
              <a:rPr lang="en-US" dirty="0"/>
              <a:t> the likelihood of future substance use - however, these occur so long after use that they have little if any impact on the act of using.</a:t>
            </a:r>
          </a:p>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10000"/>
          </a:bodyPr>
          <a:lstStyle/>
          <a:p>
            <a:r>
              <a:rPr lang="en-US" dirty="0"/>
              <a:t>https://pubs.niaaa.nih.gov/publications/arh23-2/078-85.pdf  </a:t>
            </a:r>
          </a:p>
          <a:p>
            <a:endParaRPr lang="en-US" dirty="0"/>
          </a:p>
          <a:p>
            <a:pPr defTabSz="93454">
              <a:defRPr/>
            </a:pPr>
            <a:r>
              <a:rPr lang="en-US" dirty="0"/>
              <a:t>Cognitive-Behavioral Therapy. This therapy is based on the principles of social learning theory and views drinking behavior as functionally related to major problems in the person’s life. It posits that addressing this broad spectrum of problems will prove more effective than focusing on drinking alone. Emphasis is placed on overcoming skill deficits and increasing the person’s ability to cope with high-risk situations that commonly precipitate relapse, including both interpersonal difficulties and intrapersonal discomfort, such as anger or depression. The program consists of 12 sessions with the goal of training the individual to use active behavioral or cognitive coping methods to deal with problems, rather than relying on alcohol as a maladaptive coping strategy. The skills also provide a means of obtaining social support critical to the maintenance of sobriety</a:t>
            </a:r>
          </a:p>
          <a:p>
            <a:pPr defTabSz="93454">
              <a:defRPr/>
            </a:pPr>
            <a:endParaRPr lang="en-US" dirty="0"/>
          </a:p>
          <a:p>
            <a:endParaRPr lang="en-US" dirty="0"/>
          </a:p>
          <a:p>
            <a:br>
              <a:rPr lang="en-US" dirty="0"/>
            </a:br>
            <a:r>
              <a:rPr lang="en-US" dirty="0"/>
              <a:t>The theory underlying CBT’s effectiveness hypothesizes three separate but interrelated assumptions – </a:t>
            </a:r>
            <a:r>
              <a:rPr lang="en-US" dirty="0" err="1"/>
              <a:t>Morgenstein</a:t>
            </a:r>
            <a:r>
              <a:rPr lang="en-US" dirty="0"/>
              <a:t> </a:t>
            </a:r>
            <a:r>
              <a:rPr lang="en-US" dirty="0" err="1"/>
              <a:t>Longabaugh</a:t>
            </a:r>
            <a:endParaRPr lang="en-US" dirty="0"/>
          </a:p>
          <a:p>
            <a:pPr>
              <a:spcBef>
                <a:spcPts val="1178"/>
              </a:spcBef>
            </a:pPr>
            <a:r>
              <a:rPr lang="en-US" dirty="0"/>
              <a:t>1) 	Failure to engage in active coping when encountering precipitants to drinking contributes to relapse</a:t>
            </a:r>
          </a:p>
          <a:p>
            <a:pPr>
              <a:spcBef>
                <a:spcPts val="1178"/>
              </a:spcBef>
            </a:pPr>
            <a:r>
              <a:rPr lang="en-US" dirty="0"/>
              <a:t>2) 	CBT is differentially effective in increasing active coping efforts when compared to alternative interventions</a:t>
            </a:r>
          </a:p>
          <a:p>
            <a:pPr>
              <a:spcBef>
                <a:spcPts val="1178"/>
              </a:spcBef>
            </a:pPr>
            <a:r>
              <a:rPr lang="en-US" dirty="0"/>
              <a:t>3) 	Because problems with coping are attributable to skills deficits, performance-based skill training techniques are necessary to remediate these deficits</a:t>
            </a:r>
          </a:p>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6721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Autofit/>
          </a:bodyPr>
          <a:lstStyle/>
          <a:p>
            <a:r>
              <a:rPr lang="en-US" dirty="0"/>
              <a:t>Course of Treatment</a:t>
            </a:r>
          </a:p>
          <a:p>
            <a:pPr marL="598200" indent="-598200"/>
            <a:endParaRPr lang="en-US" dirty="0"/>
          </a:p>
          <a:p>
            <a:pPr marL="598200" indent="-598200">
              <a:buFontTx/>
              <a:buAutoNum type="arabicPeriod"/>
            </a:pPr>
            <a:r>
              <a:rPr lang="en-US" dirty="0"/>
              <a:t>Assessment </a:t>
            </a:r>
          </a:p>
          <a:p>
            <a:pPr marL="598200" indent="-598200">
              <a:buFontTx/>
              <a:buAutoNum type="arabicPeriod"/>
            </a:pPr>
            <a:r>
              <a:rPr lang="en-US" dirty="0"/>
              <a:t>Provide rationale </a:t>
            </a:r>
          </a:p>
          <a:p>
            <a:pPr marL="598200" indent="-598200">
              <a:buFontTx/>
              <a:buAutoNum type="arabicPeriod"/>
            </a:pPr>
            <a:r>
              <a:rPr lang="en-US" dirty="0"/>
              <a:t>Training in self-monitoring</a:t>
            </a:r>
          </a:p>
          <a:p>
            <a:pPr marL="598200" indent="-598200">
              <a:buFontTx/>
              <a:buAutoNum type="arabicPeriod"/>
            </a:pPr>
            <a:r>
              <a:rPr lang="en-US" dirty="0"/>
              <a:t>Behavioral strategies</a:t>
            </a:r>
          </a:p>
          <a:p>
            <a:pPr marL="972076" lvl="1" indent="-523425">
              <a:buFontTx/>
              <a:buAutoNum type="arabicPeriod"/>
            </a:pPr>
            <a:r>
              <a:rPr lang="en-US" dirty="0"/>
              <a:t>Monitor relationship between situation/action and mood.</a:t>
            </a:r>
          </a:p>
          <a:p>
            <a:pPr marL="972076" lvl="1" indent="-523425">
              <a:buFontTx/>
              <a:buAutoNum type="arabicPeriod"/>
            </a:pPr>
            <a:r>
              <a:rPr lang="en-US" dirty="0"/>
              <a:t>Applying new coping strategies to larger issues.</a:t>
            </a:r>
          </a:p>
          <a:p>
            <a:pPr marL="598200" indent="-598200">
              <a:buFontTx/>
              <a:buAutoNum type="arabicPeriod"/>
            </a:pPr>
            <a:r>
              <a:rPr lang="en-US" dirty="0"/>
              <a:t>Identifying beliefs and biases</a:t>
            </a:r>
          </a:p>
          <a:p>
            <a:pPr marL="598200" indent="-598200">
              <a:buFontTx/>
              <a:buAutoNum type="arabicPeriod"/>
            </a:pPr>
            <a:r>
              <a:rPr lang="en-US" dirty="0"/>
              <a:t>Evaluating and changing beliefs </a:t>
            </a:r>
          </a:p>
          <a:p>
            <a:pPr marL="598200" indent="-598200">
              <a:buFontTx/>
              <a:buAutoNum type="arabicPeriod"/>
            </a:pPr>
            <a:r>
              <a:rPr lang="en-US" dirty="0"/>
              <a:t>Core beliefs and assumptions</a:t>
            </a:r>
          </a:p>
          <a:p>
            <a:pPr marL="598200" indent="-598200">
              <a:buFontTx/>
              <a:buAutoNum type="arabicPeriod"/>
            </a:pPr>
            <a:r>
              <a:rPr lang="en-US" dirty="0"/>
              <a:t>Relapse prevention and termination</a:t>
            </a:r>
          </a:p>
          <a:p>
            <a:pPr marL="598200" indent="-598200"/>
            <a:r>
              <a:rPr lang="en-US" dirty="0"/>
              <a:t>  </a:t>
            </a:r>
          </a:p>
          <a:p>
            <a:r>
              <a:rPr lang="en-US" dirty="0"/>
              <a:t>Rationale</a:t>
            </a:r>
          </a:p>
          <a:p>
            <a:pPr>
              <a:lnSpc>
                <a:spcPct val="80000"/>
              </a:lnSpc>
            </a:pPr>
            <a:r>
              <a:rPr lang="en-US" dirty="0"/>
              <a:t>Negative emotions are elicited by cognitive processes developed through influences of learning and temperament. </a:t>
            </a:r>
          </a:p>
          <a:p>
            <a:pPr>
              <a:lnSpc>
                <a:spcPct val="80000"/>
              </a:lnSpc>
            </a:pPr>
            <a:r>
              <a:rPr lang="en-US" dirty="0"/>
              <a:t>Adverse life events elicit automatic processing, which is viewed as the causal factor.  </a:t>
            </a:r>
          </a:p>
          <a:p>
            <a:pPr>
              <a:lnSpc>
                <a:spcPct val="80000"/>
              </a:lnSpc>
            </a:pPr>
            <a:r>
              <a:rPr lang="en-US" dirty="0"/>
              <a:t>Cognitive triad:  Negative automatic thoughts center around our understanding of:</a:t>
            </a:r>
          </a:p>
          <a:p>
            <a:pPr lvl="1">
              <a:lnSpc>
                <a:spcPct val="80000"/>
              </a:lnSpc>
            </a:pPr>
            <a:r>
              <a:rPr lang="en-US" dirty="0"/>
              <a:t>Ourselves</a:t>
            </a:r>
          </a:p>
          <a:p>
            <a:pPr lvl="1">
              <a:lnSpc>
                <a:spcPct val="80000"/>
              </a:lnSpc>
            </a:pPr>
            <a:r>
              <a:rPr lang="en-US" dirty="0"/>
              <a:t>Others (the world)</a:t>
            </a:r>
          </a:p>
          <a:p>
            <a:pPr lvl="1">
              <a:lnSpc>
                <a:spcPct val="80000"/>
              </a:lnSpc>
            </a:pPr>
            <a:r>
              <a:rPr lang="en-US" dirty="0"/>
              <a:t>Future  </a:t>
            </a:r>
          </a:p>
          <a:p>
            <a:pPr>
              <a:lnSpc>
                <a:spcPct val="80000"/>
              </a:lnSpc>
            </a:pPr>
            <a:r>
              <a:rPr lang="en-US" dirty="0"/>
              <a:t>Focus on examination of cognitive beliefs and developing rational responses to negative automatic thoughts. </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3884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74688"/>
            <a:ext cx="4495800" cy="3373437"/>
          </a:xfrm>
        </p:spPr>
      </p:sp>
      <p:sp>
        <p:nvSpPr>
          <p:cNvPr id="3" name="Notes Placeholder 2"/>
          <p:cNvSpPr>
            <a:spLocks noGrp="1"/>
          </p:cNvSpPr>
          <p:nvPr>
            <p:ph type="body" idx="1"/>
          </p:nvPr>
        </p:nvSpPr>
        <p:spPr/>
        <p:txBody>
          <a:bodyPr>
            <a:normAutofit/>
          </a:bodyPr>
          <a:lstStyle/>
          <a:p>
            <a:pPr defTabSz="93448">
              <a:defRPr/>
            </a:pPr>
            <a:r>
              <a:rPr lang="en-US" dirty="0"/>
              <a:t>Stress is one of the major precursors of relapse, along with cues, such as people, places, things, and moods, and priming doses of the substance, like one or two drinks, for example. </a:t>
            </a:r>
          </a:p>
          <a:p>
            <a:pPr defTabSz="93448">
              <a:defRPr/>
            </a:pPr>
            <a:r>
              <a:rPr lang="en-US" dirty="0"/>
              <a:t>CBT could help mitigate this relapse risk is by mobilizing changes to biopsychosocial factors.</a:t>
            </a:r>
          </a:p>
          <a:p>
            <a:pPr defTabSz="93448">
              <a:defRPr/>
            </a:pPr>
            <a:endParaRPr lang="en-US" dirty="0"/>
          </a:p>
          <a:p>
            <a:pPr defTabSz="93448">
              <a:defRPr/>
            </a:pPr>
            <a:r>
              <a:rPr lang="en-US" dirty="0"/>
              <a:t>The most common triggers for relapse.</a:t>
            </a:r>
          </a:p>
          <a:p>
            <a:pPr defTabSz="91706">
              <a:defRPr/>
            </a:pPr>
            <a:r>
              <a:rPr lang="en-US" dirty="0"/>
              <a:t>Just as addiction affects physical, emotional, social and spiritual aspects of an individual's life, the road to relapse may have signs that appear in all areas of one’s life.</a:t>
            </a:r>
          </a:p>
          <a:p>
            <a:r>
              <a:rPr lang="en-US" dirty="0"/>
              <a:t>Recovery is a </a:t>
            </a:r>
            <a:r>
              <a:rPr lang="en-US" dirty="0" err="1"/>
              <a:t>biopsychosocial</a:t>
            </a:r>
            <a:r>
              <a:rPr lang="en-US" dirty="0"/>
              <a:t> healing process and a commitment to change and growth.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73BC8-9FAF-4F05-8090-239C9E2C5FBD}"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49957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1564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overall style is one of GUIDING, which lies between and incorporates</a:t>
            </a:r>
            <a:r>
              <a:rPr lang="en-US" baseline="0" dirty="0"/>
              <a:t> elements of DIRECTING and FOLLOWING styles.</a:t>
            </a:r>
          </a:p>
          <a:p>
            <a:pPr>
              <a:buFont typeface="Arial" pitchFamily="34" charset="0"/>
              <a:buChar char="•"/>
            </a:pPr>
            <a:r>
              <a:rPr lang="en-US" baseline="0" dirty="0"/>
              <a:t>Ambivalence is a normal part of preparing for change and a place where a person can remain stuck for some time.</a:t>
            </a:r>
          </a:p>
          <a:p>
            <a:pPr>
              <a:buFont typeface="Arial" pitchFamily="34" charset="0"/>
              <a:buChar char="•"/>
            </a:pPr>
            <a:r>
              <a:rPr lang="en-US" baseline="0" dirty="0"/>
              <a:t>When a helper uses a directing style and argues for change with a person who is ambivalent, it naturally brings out the person’s opposite </a:t>
            </a:r>
            <a:r>
              <a:rPr lang="en-US" baseline="0" dirty="0" err="1"/>
              <a:t>arugments</a:t>
            </a:r>
            <a:r>
              <a:rPr lang="en-US" baseline="0" dirty="0"/>
              <a:t>.</a:t>
            </a:r>
          </a:p>
          <a:p>
            <a:pPr>
              <a:buFont typeface="Arial" pitchFamily="34" charset="0"/>
              <a:buChar char="•"/>
            </a:pPr>
            <a:r>
              <a:rPr lang="en-US" baseline="0" dirty="0"/>
              <a:t>People are more  likely to be persuaded by what they hear </a:t>
            </a:r>
            <a:r>
              <a:rPr lang="en-US" baseline="0" dirty="0" err="1"/>
              <a:t>themselve</a:t>
            </a:r>
            <a:r>
              <a:rPr lang="en-US" baseline="0" dirty="0"/>
              <a:t> – strengthen person’s OWN motivation for change.</a:t>
            </a:r>
          </a:p>
          <a:p>
            <a:pPr>
              <a:buFont typeface="Arial" pitchFamily="34" charset="0"/>
              <a:buChar char="•"/>
            </a:pPr>
            <a:endParaRPr lang="en-US" baseline="0" dirty="0"/>
          </a:p>
          <a:p>
            <a:pPr>
              <a:buFont typeface="Arial" pitchFamily="34" charset="0"/>
              <a:buChar char="•"/>
            </a:pPr>
            <a:r>
              <a:rPr lang="en-US" baseline="0" dirty="0"/>
              <a:t>Three definitions of MI:</a:t>
            </a:r>
          </a:p>
          <a:p>
            <a:pPr marL="93454" lvl="1" defTabSz="93454">
              <a:buFont typeface="Arial" pitchFamily="34" charset="0"/>
              <a:buChar char="•"/>
              <a:defRPr/>
            </a:pPr>
            <a:r>
              <a:rPr lang="en-US" dirty="0"/>
              <a:t>Layperson’s: MI is a collaborative conversation style for strengthening a person’s own motivation and commitment to change.</a:t>
            </a:r>
          </a:p>
          <a:p>
            <a:pPr lvl="1">
              <a:buFont typeface="Arial" pitchFamily="34" charset="0"/>
              <a:buChar char="•"/>
            </a:pPr>
            <a:r>
              <a:rPr lang="en-US" dirty="0" err="1"/>
              <a:t>Practioner’s</a:t>
            </a:r>
            <a:r>
              <a:rPr lang="en-US" dirty="0"/>
              <a:t>:</a:t>
            </a:r>
            <a:r>
              <a:rPr lang="en-US" baseline="0" dirty="0"/>
              <a:t> MI is a person-centered counseling style for addressing the </a:t>
            </a:r>
            <a:r>
              <a:rPr lang="en-US" baseline="0" dirty="0" err="1"/>
              <a:t>commmon</a:t>
            </a:r>
            <a:r>
              <a:rPr lang="en-US" baseline="0" dirty="0"/>
              <a:t> problem of ambivalence about change.</a:t>
            </a:r>
          </a:p>
          <a:p>
            <a:pPr lvl="1">
              <a:buFont typeface="Arial" pitchFamily="34" charset="0"/>
              <a:buChar char="•"/>
            </a:pPr>
            <a:r>
              <a:rPr lang="en-US" baseline="0" dirty="0"/>
              <a:t>Technical: MI is a collaborative, goal-oriented style </a:t>
            </a:r>
            <a:r>
              <a:rPr lang="en-US" baseline="0" dirty="0" err="1"/>
              <a:t>fo</a:t>
            </a:r>
            <a:r>
              <a:rPr lang="en-US" baseline="0" dirty="0"/>
              <a:t> communication with particular </a:t>
            </a:r>
            <a:r>
              <a:rPr lang="en-US" baseline="0" dirty="0" err="1"/>
              <a:t>attnetion</a:t>
            </a:r>
            <a:r>
              <a:rPr lang="en-US" baseline="0" dirty="0"/>
              <a:t> to the language of change. It is designed to </a:t>
            </a:r>
            <a:r>
              <a:rPr lang="en-US" baseline="0" dirty="0" err="1"/>
              <a:t>strenggthen</a:t>
            </a:r>
            <a:r>
              <a:rPr lang="en-US" baseline="0" dirty="0"/>
              <a:t> personal motivation for and commitment to a specific goal by eliciting and exploring the person’s own reason for change within an atmosphere of acceptance and compassion.</a:t>
            </a:r>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24325" indent="-224325">
              <a:buFont typeface="+mj-lt"/>
              <a:buAutoNum type="arabicPeriod"/>
            </a:pPr>
            <a:r>
              <a:rPr lang="en-US" dirty="0"/>
              <a:t>The more positive or rewarding an experience you have as a consequence of a behavior, the more likely you are to repeat it.</a:t>
            </a:r>
          </a:p>
          <a:p>
            <a:pPr marL="224325" indent="-224325">
              <a:buFont typeface="+mj-lt"/>
              <a:buAutoNum type="arabicPeriod"/>
            </a:pPr>
            <a:r>
              <a:rPr lang="en-US" dirty="0"/>
              <a:t>The more rewarding trials you have with a behavior, the more likely it is to be repeated.</a:t>
            </a:r>
          </a:p>
          <a:p>
            <a:pPr marL="224325" indent="-224325">
              <a:buFont typeface="+mj-lt"/>
              <a:buAutoNum type="arabicPeriod"/>
            </a:pPr>
            <a:r>
              <a:rPr lang="en-US" dirty="0"/>
              <a:t>The time</a:t>
            </a:r>
            <a:r>
              <a:rPr lang="en-US" baseline="0" dirty="0"/>
              <a:t> between the behavior and experience of its consequences is important (e.g., if you were to experience a hangover immediately after drinking instead of the next day)</a:t>
            </a:r>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795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8410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r>
              <a:rPr lang="en-US" dirty="0"/>
              <a:t>Aims:</a:t>
            </a:r>
          </a:p>
          <a:p>
            <a:pPr marL="444164" indent="-336488">
              <a:buFont typeface="+mj-lt"/>
              <a:buAutoNum type="arabicPeriod"/>
            </a:pPr>
            <a:r>
              <a:rPr lang="en-US" dirty="0"/>
              <a:t>To provide a broad picture of CBT efficacy</a:t>
            </a:r>
          </a:p>
          <a:p>
            <a:pPr marL="444164" indent="-336488">
              <a:buFont typeface="+mj-lt"/>
              <a:buAutoNum type="arabicPeriod"/>
            </a:pPr>
            <a:r>
              <a:rPr lang="en-US" dirty="0"/>
              <a:t>Clarify potential design characteristics that may inflate or diminish effect size, and </a:t>
            </a:r>
          </a:p>
          <a:p>
            <a:pPr marL="444164" indent="-336488">
              <a:buFont typeface="+mj-lt"/>
              <a:buAutoNum type="arabicPeriod"/>
            </a:pPr>
            <a:r>
              <a:rPr lang="en-US" dirty="0"/>
              <a:t>Explore client or treatment factors as moderators of outcome</a:t>
            </a:r>
          </a:p>
          <a:p>
            <a:endParaRPr lang="en-US" dirty="0"/>
          </a:p>
          <a:p>
            <a:r>
              <a:rPr lang="en-US" dirty="0"/>
              <a:t>The mean sample size was 179 participants (range: 20-1,656). The treatment targets were: alcohol (</a:t>
            </a:r>
            <a:r>
              <a:rPr lang="en-US" i="1" dirty="0"/>
              <a:t>n = 23), cocaine/stimulants  </a:t>
            </a:r>
            <a:r>
              <a:rPr lang="pt-BR" dirty="0"/>
              <a:t>(</a:t>
            </a:r>
            <a:r>
              <a:rPr lang="pt-BR" i="1" dirty="0"/>
              <a:t>n = 11), polydrug (n = 11), marijuana (n = 6), and opiates </a:t>
            </a:r>
            <a:r>
              <a:rPr lang="en-US" dirty="0"/>
              <a:t>(</a:t>
            </a:r>
            <a:r>
              <a:rPr lang="en-US" i="1" dirty="0"/>
              <a:t>n = 2). The samples’ mean (SD) age was 38 (5.7) years. </a:t>
            </a:r>
            <a:r>
              <a:rPr lang="en-US" dirty="0"/>
              <a:t>Studies included a moderate percentage of typically underrepresented groups such as women (mean = 29.2% [21.9%]) and ethnic or racial minorities (25.9% [27.8%]).</a:t>
            </a:r>
          </a:p>
          <a:p>
            <a:pPr defTabSz="93454">
              <a:defRPr/>
            </a:pPr>
            <a:r>
              <a:rPr lang="en-US" dirty="0"/>
              <a:t>Current research demonstrates the overall effectiveness of CBT across adult alcohol- and other drug-use disorders.</a:t>
            </a:r>
          </a:p>
          <a:p>
            <a:r>
              <a:rPr lang="en-US" dirty="0"/>
              <a:t>This review also suggests that group CBT is as effective as CBT delivered as an individual treatment, and </a:t>
            </a:r>
          </a:p>
          <a:p>
            <a:endParaRPr lang="en-US" dirty="0"/>
          </a:p>
          <a:p>
            <a:r>
              <a:rPr lang="en-US" dirty="0"/>
              <a:t>Does not show that CBT is uniquely beneficial as aftercare or when delivered as an adjunctive treatment particularly in combination with contingency management</a:t>
            </a:r>
          </a:p>
          <a:p>
            <a:endParaRPr lang="en-US" dirty="0"/>
          </a:p>
          <a:p>
            <a:pPr defTabSz="93454">
              <a:defRPr/>
            </a:pPr>
            <a:r>
              <a:rPr lang="en-US" dirty="0"/>
              <a:t>Meta-regression analyses indicated that the percentage of female participants was positively associated and the number of treatment sessions was negatively associated with effect size.</a:t>
            </a:r>
          </a:p>
          <a:p>
            <a:pPr marL="112163" indent="-4674"/>
            <a:r>
              <a:rPr lang="en-US" b="1" dirty="0">
                <a:solidFill>
                  <a:schemeClr val="accent2"/>
                </a:solidFill>
              </a:rPr>
              <a:t>Findings demonstrate utility of CBT across a large and diverse sample of studies and under rigorous conditions for establishing efficacy. </a:t>
            </a:r>
          </a:p>
          <a:p>
            <a:r>
              <a:rPr lang="en-US" dirty="0"/>
              <a:t>CBT produced a small but statistically significant main treatment effect (</a:t>
            </a:r>
            <a:r>
              <a:rPr lang="en-US" i="1" dirty="0"/>
              <a:t>g</a:t>
            </a:r>
            <a:r>
              <a:rPr lang="en-US" dirty="0"/>
              <a:t> = 0.154,</a:t>
            </a:r>
            <a:r>
              <a:rPr lang="en-US" i="1" dirty="0"/>
              <a:t> p </a:t>
            </a:r>
            <a:r>
              <a:rPr lang="en-US" dirty="0"/>
              <a:t>&lt; .005). </a:t>
            </a:r>
          </a:p>
          <a:p>
            <a:pPr lvl="1"/>
            <a:r>
              <a:rPr lang="en-US" sz="2400" dirty="0"/>
              <a:t>Treatment effects diminished over time: somewhat lower at 6- to 9-months </a:t>
            </a:r>
            <a:r>
              <a:rPr lang="en-US" dirty="0">
                <a:solidFill>
                  <a:prstClr val="black"/>
                </a:solidFill>
              </a:rPr>
              <a:t>(</a:t>
            </a:r>
            <a:r>
              <a:rPr lang="en-US" i="1" dirty="0">
                <a:solidFill>
                  <a:prstClr val="black"/>
                </a:solidFill>
              </a:rPr>
              <a:t>g</a:t>
            </a:r>
            <a:r>
              <a:rPr lang="en-US" dirty="0">
                <a:solidFill>
                  <a:prstClr val="black"/>
                </a:solidFill>
              </a:rPr>
              <a:t> = 0.115, </a:t>
            </a:r>
            <a:r>
              <a:rPr lang="en-US" i="1" dirty="0">
                <a:solidFill>
                  <a:prstClr val="black"/>
                </a:solidFill>
              </a:rPr>
              <a:t>p</a:t>
            </a:r>
            <a:r>
              <a:rPr lang="en-US" dirty="0">
                <a:solidFill>
                  <a:prstClr val="black"/>
                </a:solidFill>
              </a:rPr>
              <a:t> &lt; .005) and </a:t>
            </a:r>
            <a:r>
              <a:rPr lang="en-US" sz="2400" dirty="0"/>
              <a:t>markedly diminished at 12 months </a:t>
            </a:r>
            <a:r>
              <a:rPr lang="en-US" i="1" dirty="0"/>
              <a:t>(g </a:t>
            </a:r>
            <a:r>
              <a:rPr lang="en-US" dirty="0"/>
              <a:t>= 0.096, </a:t>
            </a:r>
            <a:r>
              <a:rPr lang="en-US" i="1" dirty="0"/>
              <a:t>p</a:t>
            </a:r>
            <a:r>
              <a:rPr lang="en-US" dirty="0"/>
              <a:t> &lt; .05).</a:t>
            </a:r>
            <a:br>
              <a:rPr lang="en-US" dirty="0"/>
            </a:br>
            <a:endParaRPr lang="en-US" dirty="0"/>
          </a:p>
          <a:p>
            <a:pPr>
              <a:buNone/>
            </a:pPr>
            <a:r>
              <a:rPr lang="en-US" b="1" dirty="0"/>
              <a:t>Subgroup moderators:</a:t>
            </a:r>
          </a:p>
          <a:p>
            <a:r>
              <a:rPr lang="en-US" dirty="0"/>
              <a:t>Across substances, effect was strongest among </a:t>
            </a:r>
            <a:r>
              <a:rPr lang="en-US" b="1" dirty="0">
                <a:solidFill>
                  <a:schemeClr val="accent2"/>
                </a:solidFill>
              </a:rPr>
              <a:t>marijuana users </a:t>
            </a:r>
            <a:r>
              <a:rPr lang="en-US" dirty="0"/>
              <a:t>(</a:t>
            </a:r>
            <a:r>
              <a:rPr lang="en-US" i="1" dirty="0"/>
              <a:t>g</a:t>
            </a:r>
            <a:r>
              <a:rPr lang="en-US" dirty="0"/>
              <a:t> = 0.513, </a:t>
            </a:r>
            <a:r>
              <a:rPr lang="en-US" i="1" dirty="0"/>
              <a:t>p</a:t>
            </a:r>
            <a:r>
              <a:rPr lang="en-US" dirty="0"/>
              <a:t> &lt; .005)</a:t>
            </a:r>
          </a:p>
          <a:p>
            <a:r>
              <a:rPr lang="en-US" dirty="0"/>
              <a:t>CBT </a:t>
            </a:r>
            <a:r>
              <a:rPr lang="en-US" b="1" dirty="0">
                <a:solidFill>
                  <a:schemeClr val="accent2"/>
                </a:solidFill>
              </a:rPr>
              <a:t>combined with additional psychosocial treatment </a:t>
            </a:r>
            <a:r>
              <a:rPr lang="en-US" dirty="0"/>
              <a:t>(</a:t>
            </a:r>
            <a:r>
              <a:rPr lang="pt-BR" i="1" dirty="0"/>
              <a:t>g </a:t>
            </a:r>
            <a:r>
              <a:rPr lang="pt-BR" dirty="0"/>
              <a:t>= 0.305, </a:t>
            </a:r>
            <a:r>
              <a:rPr lang="pt-BR" i="1" dirty="0"/>
              <a:t>p </a:t>
            </a:r>
            <a:r>
              <a:rPr lang="pt-BR" dirty="0"/>
              <a:t>&lt; .005; </a:t>
            </a:r>
            <a:r>
              <a:rPr lang="pt-BR" i="1" dirty="0"/>
              <a:t>n </a:t>
            </a:r>
            <a:r>
              <a:rPr lang="pt-BR" dirty="0"/>
              <a:t>= 19)</a:t>
            </a:r>
            <a:r>
              <a:rPr lang="en-US" dirty="0"/>
              <a:t> had a larger effect size than CBT combined with pharmacological treatment (</a:t>
            </a:r>
            <a:r>
              <a:rPr lang="en-US" i="1" dirty="0"/>
              <a:t>g </a:t>
            </a:r>
            <a:r>
              <a:rPr lang="en-US" dirty="0"/>
              <a:t>= 0.208,</a:t>
            </a:r>
            <a:r>
              <a:rPr lang="en-US" i="1" dirty="0"/>
              <a:t> p </a:t>
            </a:r>
            <a:r>
              <a:rPr lang="en-US" dirty="0"/>
              <a:t>&lt; .005; </a:t>
            </a:r>
            <a:r>
              <a:rPr lang="en-US" i="1" dirty="0"/>
              <a:t>n =</a:t>
            </a:r>
            <a:r>
              <a:rPr lang="en-US" dirty="0"/>
              <a:t>13) and CBT alone (</a:t>
            </a:r>
            <a:r>
              <a:rPr lang="en-US" i="1" dirty="0"/>
              <a:t>g </a:t>
            </a:r>
            <a:r>
              <a:rPr lang="en-US" dirty="0"/>
              <a:t>= 0.172, </a:t>
            </a:r>
            <a:r>
              <a:rPr lang="en-US" i="1" dirty="0"/>
              <a:t>p </a:t>
            </a:r>
            <a:r>
              <a:rPr lang="en-US" dirty="0"/>
              <a:t>&lt; .05; </a:t>
            </a:r>
            <a:r>
              <a:rPr lang="en-US" i="1" dirty="0"/>
              <a:t>n </a:t>
            </a:r>
            <a:r>
              <a:rPr lang="en-US" dirty="0"/>
              <a:t>= 21).</a:t>
            </a:r>
          </a:p>
          <a:p>
            <a:r>
              <a:rPr lang="en-US" dirty="0"/>
              <a:t>Large effect size found for CBT in </a:t>
            </a:r>
            <a:r>
              <a:rPr lang="en-US" b="1" dirty="0">
                <a:solidFill>
                  <a:schemeClr val="accent2"/>
                </a:solidFill>
              </a:rPr>
              <a:t>comparison to no treatment </a:t>
            </a:r>
            <a:r>
              <a:rPr lang="en-US" dirty="0"/>
              <a:t>(</a:t>
            </a:r>
            <a:r>
              <a:rPr lang="en-US" i="1" dirty="0"/>
              <a:t>g </a:t>
            </a:r>
            <a:r>
              <a:rPr lang="en-US" dirty="0"/>
              <a:t>= 0.796, </a:t>
            </a:r>
            <a:r>
              <a:rPr lang="en-US" i="1" dirty="0"/>
              <a:t>p </a:t>
            </a:r>
            <a:r>
              <a:rPr lang="en-US" dirty="0"/>
              <a:t>&lt; .005; </a:t>
            </a:r>
            <a:r>
              <a:rPr lang="en-US" i="1" dirty="0"/>
              <a:t>n</a:t>
            </a:r>
            <a:r>
              <a:rPr lang="en-US" dirty="0"/>
              <a:t> = 6)</a:t>
            </a:r>
            <a:br>
              <a:rPr lang="en-US" dirty="0"/>
            </a:br>
            <a:endParaRPr lang="en-US" dirty="0"/>
          </a:p>
          <a:p>
            <a:pPr>
              <a:buNone/>
            </a:pPr>
            <a:r>
              <a:rPr lang="en-US" b="1" dirty="0"/>
              <a:t>Regression moderators:</a:t>
            </a:r>
          </a:p>
          <a:p>
            <a:pPr>
              <a:buNone/>
            </a:pPr>
            <a:r>
              <a:rPr lang="en-US" dirty="0"/>
              <a:t>Client Factors:</a:t>
            </a:r>
          </a:p>
          <a:p>
            <a:r>
              <a:rPr lang="en-US" dirty="0"/>
              <a:t>Women appeared to benefit more from CBT than men (</a:t>
            </a:r>
            <a:r>
              <a:rPr lang="en-US" i="1" dirty="0"/>
              <a:t>b </a:t>
            </a:r>
            <a:r>
              <a:rPr lang="en-US" dirty="0"/>
              <a:t>= .005</a:t>
            </a:r>
            <a:r>
              <a:rPr lang="en-US" i="1" dirty="0"/>
              <a:t>, p </a:t>
            </a:r>
            <a:r>
              <a:rPr lang="en-US" dirty="0"/>
              <a:t>&lt; .05) </a:t>
            </a:r>
          </a:p>
          <a:p>
            <a:pPr>
              <a:buNone/>
            </a:pPr>
            <a:r>
              <a:rPr lang="en-US" dirty="0"/>
              <a:t>Treatment Factors: </a:t>
            </a:r>
          </a:p>
          <a:p>
            <a:pPr lvl="1"/>
            <a:r>
              <a:rPr lang="en-US" dirty="0"/>
              <a:t>No difference in effectiveness of CBT by format (group or individual)</a:t>
            </a:r>
          </a:p>
          <a:p>
            <a:pPr lvl="1"/>
            <a:r>
              <a:rPr lang="en-US" dirty="0"/>
              <a:t>Little evidence for its value as an adjunctive treatment </a:t>
            </a:r>
            <a:r>
              <a:rPr lang="en-US" sz="2400" dirty="0"/>
              <a:t>particularly in combination with contingency management</a:t>
            </a:r>
            <a:endParaRPr lang="en-US" dirty="0"/>
          </a:p>
          <a:p>
            <a:pPr lvl="1"/>
            <a:r>
              <a:rPr lang="en-US" dirty="0"/>
              <a:t>Benefit of shorter duration interventions: length of treatment had a negative association (</a:t>
            </a:r>
            <a:r>
              <a:rPr lang="en-US" i="1" dirty="0"/>
              <a:t>b </a:t>
            </a:r>
            <a:r>
              <a:rPr lang="en-US" dirty="0"/>
              <a:t>= -.008,</a:t>
            </a:r>
            <a:r>
              <a:rPr lang="en-US" i="1" dirty="0"/>
              <a:t> p </a:t>
            </a:r>
            <a:r>
              <a:rPr lang="en-US" dirty="0"/>
              <a:t>&lt; .005) with effect size</a:t>
            </a:r>
          </a:p>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12700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1339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Autofit/>
          </a:bodyPr>
          <a:lstStyle/>
          <a:p>
            <a:pPr defTabSz="93454">
              <a:defRPr/>
            </a:pPr>
            <a:r>
              <a:rPr lang="en-US" sz="1000" dirty="0"/>
              <a:t>Cognitive-behavioral treatment for alcohol dependence: a review of evidence for its hypothesized mechanisms of action.</a:t>
            </a:r>
          </a:p>
          <a:p>
            <a:r>
              <a:rPr lang="en-US" sz="1000" dirty="0"/>
              <a:t>Morgenstern </a:t>
            </a:r>
            <a:r>
              <a:rPr lang="en-US" sz="1000" dirty="0" err="1"/>
              <a:t>Longabaugh</a:t>
            </a:r>
            <a:endParaRPr lang="en-US" sz="1000" dirty="0"/>
          </a:p>
          <a:p>
            <a:endParaRPr lang="en-US" sz="1000" dirty="0"/>
          </a:p>
          <a:p>
            <a:endParaRPr lang="en-US" sz="1000" dirty="0"/>
          </a:p>
          <a:p>
            <a:pPr lvl="2"/>
            <a:r>
              <a:rPr lang="en-US" dirty="0"/>
              <a:t>Increase in self-efficacy</a:t>
            </a:r>
          </a:p>
          <a:p>
            <a:pPr lvl="2"/>
            <a:r>
              <a:rPr lang="en-US" dirty="0"/>
              <a:t>Acquisition of cognitive and behavioral coping skills</a:t>
            </a:r>
          </a:p>
          <a:p>
            <a:pPr lvl="2"/>
            <a:r>
              <a:rPr lang="en-US" dirty="0"/>
              <a:t>Use of these coping skills to handle stressful and/or alcohol-related situations</a:t>
            </a:r>
          </a:p>
          <a:p>
            <a:r>
              <a:rPr lang="en-US" dirty="0"/>
              <a:t>METHOD:</a:t>
            </a:r>
          </a:p>
          <a:p>
            <a:pPr lvl="1"/>
            <a:r>
              <a:rPr lang="en-US" dirty="0"/>
              <a:t>Ten studies involving random assignment (or near equivalent) of participants to treatment condition (CBT and at least one comparison condition)</a:t>
            </a:r>
          </a:p>
          <a:p>
            <a:r>
              <a:rPr lang="en-US" dirty="0"/>
              <a:t>RESULTS:</a:t>
            </a:r>
          </a:p>
          <a:p>
            <a:pPr lvl="1"/>
            <a:r>
              <a:rPr lang="en-US" dirty="0"/>
              <a:t>Although numerous analyses of the possible causal links have been conducted to evaluate whether CBT works through increasing coping, results indicate little support for the hypothesized mechanisms of action of CBT.</a:t>
            </a:r>
          </a:p>
          <a:p>
            <a:pPr lvl="1"/>
            <a:r>
              <a:rPr lang="en-US" dirty="0"/>
              <a:t>Overall, no reported positive findings; most common that none or only one step of the mediational chain were supported</a:t>
            </a:r>
          </a:p>
          <a:p>
            <a:r>
              <a:rPr lang="en-US" dirty="0"/>
              <a:t>CONCLUSIONS:</a:t>
            </a:r>
          </a:p>
          <a:p>
            <a:pPr lvl="1"/>
            <a:r>
              <a:rPr lang="en-US" dirty="0"/>
              <a:t>Research has not yet established why CBT is an effective treatment for alcohol dependence. </a:t>
            </a:r>
          </a:p>
          <a:p>
            <a:pPr lvl="1"/>
            <a:r>
              <a:rPr lang="en-US" dirty="0"/>
              <a:t>Explanations for negative findings:</a:t>
            </a:r>
          </a:p>
          <a:p>
            <a:pPr lvl="2"/>
            <a:r>
              <a:rPr lang="en-US" dirty="0"/>
              <a:t>Methodological flaws of prior studies may have obscured detection of effects</a:t>
            </a:r>
          </a:p>
          <a:p>
            <a:pPr lvl="2"/>
            <a:r>
              <a:rPr lang="en-US" dirty="0"/>
              <a:t>One or more underlying assumptions of CBT model may require revision</a:t>
            </a:r>
          </a:p>
          <a:p>
            <a:endParaRPr lang="en-US" sz="1000" dirty="0"/>
          </a:p>
          <a:p>
            <a:r>
              <a:rPr lang="en-US" sz="1000" dirty="0"/>
              <a:t>THEORY OF CBT EFFECTIVENESS HYPOTHESIZES THREE SEPARATE BUT INTERRELATED ASSUMPTIONS:</a:t>
            </a:r>
          </a:p>
          <a:p>
            <a:pPr marL="224325" indent="-224325">
              <a:buFont typeface="+mj-lt"/>
              <a:buAutoNum type="arabicPeriod"/>
            </a:pPr>
            <a:r>
              <a:rPr lang="en-US" sz="1000" dirty="0"/>
              <a:t>Failure to engage in active coping when encountering precipitants to drinking contributes to relapse</a:t>
            </a:r>
          </a:p>
          <a:p>
            <a:pPr marL="224325" indent="-224325">
              <a:buFont typeface="+mj-lt"/>
              <a:buAutoNum type="arabicPeriod"/>
            </a:pPr>
            <a:r>
              <a:rPr lang="en-US" sz="1000" dirty="0"/>
              <a:t>CBT treatment is differentially effective in increasing active coping efforts when compared to alternative interventions</a:t>
            </a:r>
          </a:p>
          <a:p>
            <a:pPr marL="224325" indent="-224325">
              <a:buFont typeface="+mj-lt"/>
              <a:buAutoNum type="arabicPeriod"/>
            </a:pPr>
            <a:r>
              <a:rPr lang="en-US" sz="1000" dirty="0"/>
              <a:t>Because problems with coping are attributable to skills deficits, performance-based skill training techniques are necessary to remediate these deficits</a:t>
            </a:r>
          </a:p>
          <a:p>
            <a:pPr marL="224325" indent="-224325">
              <a:buFont typeface="+mj-lt"/>
              <a:buAutoNum type="arabicPeriod"/>
            </a:pPr>
            <a:endParaRPr lang="en-US" sz="1000" dirty="0"/>
          </a:p>
          <a:p>
            <a:r>
              <a:rPr lang="en-US" sz="1000" dirty="0"/>
              <a:t>Empirical evidence only supports the first assumption</a:t>
            </a:r>
          </a:p>
          <a:p>
            <a:pPr marL="168244" indent="-168244">
              <a:buFont typeface="Arial" charset="0"/>
              <a:buChar char="•"/>
            </a:pPr>
            <a:r>
              <a:rPr lang="en-US" sz="1000" dirty="0"/>
              <a:t>Studies have found that measures of coping are related to relapse (Chaney et al., 1978; Monti et al., 1990, 1993; </a:t>
            </a:r>
            <a:r>
              <a:rPr lang="en-US" sz="1000" dirty="0" err="1"/>
              <a:t>Kadden</a:t>
            </a:r>
            <a:r>
              <a:rPr lang="en-US" sz="1000" dirty="0"/>
              <a:t> et al., 1992).</a:t>
            </a:r>
          </a:p>
          <a:p>
            <a:pPr marL="168244" indent="-168244">
              <a:buFont typeface="Arial" charset="0"/>
              <a:buChar char="•"/>
            </a:pPr>
            <a:r>
              <a:rPr lang="en-US" sz="1000" dirty="0"/>
              <a:t>SE consistent predictor of treatment outcome (</a:t>
            </a:r>
            <a:r>
              <a:rPr lang="en-US" sz="1000" dirty="0" err="1"/>
              <a:t>Annis</a:t>
            </a:r>
            <a:r>
              <a:rPr lang="en-US" sz="1000" dirty="0"/>
              <a:t> &amp; Davis, 1988)</a:t>
            </a:r>
          </a:p>
          <a:p>
            <a:pPr marL="168244" indent="-168244">
              <a:buFont typeface="Arial" charset="0"/>
              <a:buChar char="•"/>
            </a:pPr>
            <a:endParaRPr lang="en-US" sz="1000" dirty="0"/>
          </a:p>
          <a:p>
            <a:pPr marL="168244" indent="-168244">
              <a:buFont typeface="Arial" charset="0"/>
              <a:buChar char="•"/>
            </a:pPr>
            <a:r>
              <a:rPr lang="en-US" sz="1000" dirty="0"/>
              <a:t>Failure to show that a mediator changed differentially in the CBT condition, and failure to demonstrate that is co-varied with the drinking outcome variable</a:t>
            </a:r>
          </a:p>
          <a:p>
            <a:pPr marL="168244" indent="-168244">
              <a:buFont typeface="Arial" charset="0"/>
              <a:buChar char="•"/>
            </a:pPr>
            <a:r>
              <a:rPr lang="en-US" sz="1000" dirty="0"/>
              <a:t>CBT was demonstrated to increase coping behavior more than comparison, but relationship of coping behavior to drinking outcome was either not tested or found to be unrelated to the same drinking variable that CBT was shown to effect</a:t>
            </a:r>
          </a:p>
          <a:p>
            <a:pPr marL="168244" indent="-168244">
              <a:buFont typeface="Arial" charset="0"/>
              <a:buChar char="•"/>
            </a:pPr>
            <a:r>
              <a:rPr lang="en-US" sz="1000" dirty="0"/>
              <a:t>Putative mediating coping behavior taught in CBT was reported to be related to drinking outcome, change in this coping behavior was not associated with CBT treatment</a:t>
            </a:r>
          </a:p>
          <a:p>
            <a:pPr marL="168244" indent="-168244">
              <a:buFont typeface="Arial" charset="0"/>
              <a:buChar char="•"/>
            </a:pPr>
            <a:endParaRPr lang="en-US" sz="1000" dirty="0"/>
          </a:p>
          <a:p>
            <a:endParaRPr lang="en-US" sz="1000"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6266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Autofit/>
          </a:bodyPr>
          <a:lstStyle/>
          <a:p>
            <a:pPr marL="358297" indent="-250809">
              <a:buFont typeface="Arial" pitchFamily="34" charset="0"/>
              <a:buChar char="•"/>
            </a:pPr>
            <a:r>
              <a:rPr lang="en-US" dirty="0">
                <a:solidFill>
                  <a:schemeClr val="bg2"/>
                </a:solidFill>
              </a:rPr>
              <a:t>Empirical evidence only supported assumption that failure to engage in active coping when faced with triggers will contribute to relapse.</a:t>
            </a:r>
          </a:p>
          <a:p>
            <a:pPr marL="609541" lvl="1" indent="-250809">
              <a:buFont typeface="Arial" pitchFamily="34" charset="0"/>
              <a:buChar char="•"/>
            </a:pPr>
            <a:r>
              <a:rPr lang="en-US" dirty="0">
                <a:solidFill>
                  <a:schemeClr val="bg2"/>
                </a:solidFill>
              </a:rPr>
              <a:t>Measures of coping are related to relapse (Chaney et al., 1978; Monti et al., 1990, 1993; </a:t>
            </a:r>
            <a:r>
              <a:rPr lang="en-US" dirty="0" err="1">
                <a:solidFill>
                  <a:schemeClr val="bg2"/>
                </a:solidFill>
              </a:rPr>
              <a:t>Kadden</a:t>
            </a:r>
            <a:r>
              <a:rPr lang="en-US" dirty="0">
                <a:solidFill>
                  <a:schemeClr val="bg2"/>
                </a:solidFill>
              </a:rPr>
              <a:t> et al., 1992).</a:t>
            </a:r>
          </a:p>
          <a:p>
            <a:pPr marL="609541" lvl="1" indent="-250809">
              <a:buFont typeface="Arial" pitchFamily="34" charset="0"/>
              <a:buChar char="•"/>
            </a:pPr>
            <a:r>
              <a:rPr lang="en-US" dirty="0">
                <a:solidFill>
                  <a:schemeClr val="bg2"/>
                </a:solidFill>
              </a:rPr>
              <a:t>SE was consistent predictor of treatment outcome (</a:t>
            </a:r>
            <a:r>
              <a:rPr lang="en-US" dirty="0" err="1">
                <a:solidFill>
                  <a:schemeClr val="bg2"/>
                </a:solidFill>
              </a:rPr>
              <a:t>Annis</a:t>
            </a:r>
            <a:r>
              <a:rPr lang="en-US" dirty="0">
                <a:solidFill>
                  <a:schemeClr val="bg2"/>
                </a:solidFill>
              </a:rPr>
              <a:t> &amp; Davis, 1988)</a:t>
            </a:r>
          </a:p>
          <a:p>
            <a:pPr marL="358297" indent="-250809">
              <a:buFont typeface="Arial" pitchFamily="34" charset="0"/>
              <a:buChar char="•"/>
            </a:pPr>
            <a:r>
              <a:rPr lang="en-US" dirty="0">
                <a:solidFill>
                  <a:schemeClr val="bg2"/>
                </a:solidFill>
              </a:rPr>
              <a:t>Failure to show that a mediator changed differentially in CBT condition, and failure to demonstrate that is co-varied with the drinking outcome</a:t>
            </a:r>
          </a:p>
          <a:p>
            <a:pPr marL="358297" indent="-250809">
              <a:buFont typeface="Arial" pitchFamily="34" charset="0"/>
              <a:buChar char="•"/>
            </a:pPr>
            <a:r>
              <a:rPr lang="en-US" dirty="0">
                <a:solidFill>
                  <a:schemeClr val="bg2"/>
                </a:solidFill>
              </a:rPr>
              <a:t>CBT was demonstrated to increase coping behavior more than comparison, but relationship of coping behavior to drinking outcome was either not tested or found unrelated to the same drinking variable that CBT was shown to effect</a:t>
            </a:r>
          </a:p>
          <a:p>
            <a:pPr marL="358297" indent="-250809">
              <a:buFont typeface="Arial" pitchFamily="34" charset="0"/>
              <a:buChar char="•"/>
            </a:pPr>
            <a:r>
              <a:rPr lang="en-US" dirty="0">
                <a:solidFill>
                  <a:schemeClr val="bg2"/>
                </a:solidFill>
              </a:rPr>
              <a:t>Putative mediating coping behavior taught in CBT was reported to be related to drinking outcome, but change in this coping behavior was not associated with CBT treatment</a:t>
            </a:r>
            <a:endParaRPr lang="en-US" dirty="0"/>
          </a:p>
          <a:p>
            <a:pPr>
              <a:buFont typeface="Arial" pitchFamily="34" charset="0"/>
              <a:buChar char="•"/>
            </a:pPr>
            <a:endParaRPr lang="en-US" sz="1000"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73280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00365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Wang, P. S., Berglund, P., </a:t>
            </a:r>
            <a:r>
              <a:rPr lang="en-US" dirty="0" err="1"/>
              <a:t>Olfson</a:t>
            </a:r>
            <a:r>
              <a:rPr lang="en-US" dirty="0"/>
              <a:t>, M., </a:t>
            </a:r>
            <a:r>
              <a:rPr lang="en-US" dirty="0" err="1"/>
              <a:t>Pincus</a:t>
            </a:r>
            <a:r>
              <a:rPr lang="en-US" dirty="0"/>
              <a:t>, H. A., Wells, K. B., &amp; Kessler, R. C. (2005). Failure and delay in initial treatment contact after first onset of mental disorders in the National Comorbidity Survey Replication. </a:t>
            </a:r>
            <a:r>
              <a:rPr lang="en-US" i="1" dirty="0"/>
              <a:t>Arch Gen Psychiatry, 62</a:t>
            </a:r>
            <a:r>
              <a:rPr lang="en-US" dirty="0"/>
              <a:t>(6), 603-613. </a:t>
            </a:r>
            <a:r>
              <a:rPr lang="en-US" dirty="0" err="1"/>
              <a:t>doi</a:t>
            </a:r>
            <a:r>
              <a:rPr lang="en-US" dirty="0"/>
              <a:t>: 62/6/603 [</a:t>
            </a:r>
            <a:r>
              <a:rPr lang="en-US" dirty="0" err="1"/>
              <a:t>pii</a:t>
            </a:r>
            <a:r>
              <a:rPr lang="en-US" dirty="0"/>
              <a:t>]</a:t>
            </a:r>
          </a:p>
          <a:p>
            <a:r>
              <a:rPr lang="en-US" dirty="0"/>
              <a:t>10.1001/archpsyc.62.6.603</a:t>
            </a:r>
          </a:p>
          <a:p>
            <a:endParaRPr lang="en-US" dirty="0"/>
          </a:p>
          <a:p>
            <a:r>
              <a:rPr lang="en-US" dirty="0"/>
              <a:t>Dennis, M. L., Scott, C. K., Funk, R., &amp; Foss, M. A. (2005). The duration and correlates of addiction and treatment careers. </a:t>
            </a:r>
            <a:r>
              <a:rPr lang="en-US" i="1" dirty="0"/>
              <a:t>J </a:t>
            </a:r>
            <a:r>
              <a:rPr lang="en-US" i="1" dirty="0" err="1"/>
              <a:t>Subst</a:t>
            </a:r>
            <a:r>
              <a:rPr lang="en-US" i="1" dirty="0"/>
              <a:t> Abuse Treat, 28 </a:t>
            </a:r>
            <a:r>
              <a:rPr lang="en-US" i="1" dirty="0" err="1"/>
              <a:t>Suppl</a:t>
            </a:r>
            <a:r>
              <a:rPr lang="en-US" i="1" dirty="0"/>
              <a:t> 1</a:t>
            </a:r>
            <a:r>
              <a:rPr lang="en-US" dirty="0"/>
              <a:t>, S51-62. </a:t>
            </a:r>
            <a:r>
              <a:rPr lang="en-US" dirty="0" err="1"/>
              <a:t>doi</a:t>
            </a:r>
            <a:r>
              <a:rPr lang="en-US" dirty="0"/>
              <a:t>: S0740-5472(04)00138-2 [</a:t>
            </a:r>
            <a:r>
              <a:rPr lang="en-US" dirty="0" err="1"/>
              <a:t>pii</a:t>
            </a:r>
            <a:r>
              <a:rPr lang="en-US" dirty="0"/>
              <a:t>] 10.1016/j.jsat.2004.10.013</a:t>
            </a:r>
          </a:p>
          <a:p>
            <a:endParaRPr lang="en-US" dirty="0"/>
          </a:p>
          <a:p>
            <a:r>
              <a:rPr lang="en-US" dirty="0"/>
              <a:t>De Soto, C.B., O’Donnell, W.E., &amp; De Soto, J.L. (1989). Long-term recovery in alcoholics. </a:t>
            </a:r>
            <a:r>
              <a:rPr lang="en-US" i="1" dirty="0"/>
              <a:t>Alcoholism: Clinical</a:t>
            </a:r>
          </a:p>
          <a:p>
            <a:r>
              <a:rPr lang="en-US" i="1" dirty="0"/>
              <a:t>and Experimental Research</a:t>
            </a:r>
            <a:r>
              <a:rPr lang="en-US" dirty="0"/>
              <a:t>, </a:t>
            </a:r>
            <a:r>
              <a:rPr lang="en-US" i="1" dirty="0"/>
              <a:t>13</a:t>
            </a:r>
            <a:r>
              <a:rPr lang="en-US" dirty="0"/>
              <a:t>, 693-697. Vaillant, G. E. (1996). A long-term follow-up of male alcohol abuse.</a:t>
            </a:r>
          </a:p>
          <a:p>
            <a:r>
              <a:rPr lang="en-US" i="1" dirty="0"/>
              <a:t>Archives of General Psychiatry, 53</a:t>
            </a:r>
            <a:r>
              <a:rPr lang="en-US" dirty="0"/>
              <a:t>(3), 243-249. Nathan, P., &amp; </a:t>
            </a:r>
            <a:r>
              <a:rPr lang="en-US" dirty="0" err="1"/>
              <a:t>Skinstad</a:t>
            </a:r>
            <a:r>
              <a:rPr lang="en-US" dirty="0"/>
              <a:t>, A. (1987). Outcomes of treatment for</a:t>
            </a:r>
          </a:p>
          <a:p>
            <a:r>
              <a:rPr lang="en-US" dirty="0"/>
              <a:t>alcohol problems: Current methods, problems and results. </a:t>
            </a:r>
            <a:r>
              <a:rPr lang="en-US" i="1" dirty="0"/>
              <a:t>Journal of Consulting and Clinical Psychology</a:t>
            </a:r>
            <a:r>
              <a:rPr lang="en-US" dirty="0"/>
              <a:t>, </a:t>
            </a:r>
            <a:r>
              <a:rPr lang="en-US" i="1" dirty="0"/>
              <a:t>55</a:t>
            </a:r>
            <a:r>
              <a:rPr lang="en-US" dirty="0"/>
              <a:t>,</a:t>
            </a:r>
          </a:p>
          <a:p>
            <a:r>
              <a:rPr lang="en-US" dirty="0"/>
              <a:t>332-340. Dawson, D. A. (1996). Correlates of past-year status among treated and untreated persons with</a:t>
            </a:r>
          </a:p>
          <a:p>
            <a:r>
              <a:rPr lang="en-US" dirty="0"/>
              <a:t>former alcohol dependence: United States, 1992. </a:t>
            </a:r>
            <a:r>
              <a:rPr lang="en-US" i="1" dirty="0"/>
              <a:t>Alcoholism: Clinical and Experimental Research</a:t>
            </a:r>
            <a:r>
              <a:rPr lang="en-US" dirty="0"/>
              <a:t>, </a:t>
            </a:r>
            <a:r>
              <a:rPr lang="en-US" i="1" dirty="0"/>
              <a:t>20</a:t>
            </a:r>
            <a:r>
              <a:rPr lang="en-US" dirty="0"/>
              <a:t>(4),</a:t>
            </a:r>
          </a:p>
          <a:p>
            <a:r>
              <a:rPr lang="en-US" dirty="0"/>
              <a:t>771-779. </a:t>
            </a:r>
            <a:r>
              <a:rPr lang="en-US" dirty="0" err="1"/>
              <a:t>Jin</a:t>
            </a:r>
            <a:r>
              <a:rPr lang="en-US" dirty="0"/>
              <a:t>, H., Rourke, S. B., Patterson, T. L., Taylor, M. J., &amp; Grant, I. (1998). Predictors of relapse in</a:t>
            </a:r>
          </a:p>
          <a:p>
            <a:r>
              <a:rPr lang="en-US" dirty="0"/>
              <a:t>long-term abstinent alcoholics. </a:t>
            </a:r>
            <a:r>
              <a:rPr lang="en-US" i="1" dirty="0"/>
              <a:t>Journal of Studies on Alcohol, 59</a:t>
            </a:r>
            <a:r>
              <a:rPr lang="en-US" dirty="0"/>
              <a:t>, 640-646. Dennis, M. L., Foss, M. A., &amp;</a:t>
            </a:r>
          </a:p>
          <a:p>
            <a:r>
              <a:rPr lang="en-US" dirty="0"/>
              <a:t>Scott, C. K. (2007). An eight-year perspective on the relationship between the duration of abstinence and other</a:t>
            </a:r>
          </a:p>
          <a:p>
            <a:r>
              <a:rPr lang="en-US" dirty="0"/>
              <a:t>aspects of recovery. </a:t>
            </a:r>
            <a:r>
              <a:rPr lang="en-US" i="1" dirty="0"/>
              <a:t>Evaluation Review</a:t>
            </a:r>
            <a:r>
              <a:rPr lang="en-US" dirty="0"/>
              <a:t>, </a:t>
            </a:r>
            <a:r>
              <a:rPr lang="en-US" i="1" dirty="0"/>
              <a:t>31</a:t>
            </a:r>
            <a:r>
              <a:rPr lang="en-US" dirty="0"/>
              <a:t>(6), 585-612. </a:t>
            </a:r>
            <a:r>
              <a:rPr lang="en-US" dirty="0" err="1"/>
              <a:t>Schutte</a:t>
            </a:r>
            <a:r>
              <a:rPr lang="en-US" dirty="0"/>
              <a:t>, K., Byrne, F., Brennan, P., &amp; Moos, R.</a:t>
            </a:r>
          </a:p>
          <a:p>
            <a:r>
              <a:rPr lang="en-US" dirty="0"/>
              <a:t>(2001). Successful remission of late-life drinking problems: A 10-year follow-up. </a:t>
            </a:r>
            <a:r>
              <a:rPr lang="en-US" i="1" dirty="0"/>
              <a:t>Journal of Studies on</a:t>
            </a:r>
          </a:p>
          <a:p>
            <a:r>
              <a:rPr lang="en-US" i="1" dirty="0"/>
              <a:t>Alcohol 62, </a:t>
            </a:r>
            <a:r>
              <a:rPr lang="en-US" dirty="0"/>
              <a:t>322-334.</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32F35-FC42-4D40-811C-BA49578FFE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9819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40038C-1405-4FEA-B495-A87877FA86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2099" name="Slide Image Placeholder 1"/>
          <p:cNvSpPr>
            <a:spLocks noGrp="1" noRot="1" noChangeAspect="1" noTextEdit="1"/>
          </p:cNvSpPr>
          <p:nvPr>
            <p:ph type="sldImg"/>
          </p:nvPr>
        </p:nvSpPr>
        <p:spPr>
          <a:ln/>
        </p:spPr>
      </p:sp>
      <p:sp>
        <p:nvSpPr>
          <p:cNvPr id="132100" name="Notes Placeholder 2"/>
          <p:cNvSpPr>
            <a:spLocks noGrp="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p>
        </p:txBody>
      </p:sp>
      <p:sp>
        <p:nvSpPr>
          <p:cNvPr id="132101" name="Slide Number Placeholder 3"/>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charset="0"/>
                <a:cs typeface="Arial" charset="0"/>
              </a:defRPr>
            </a:lvl1pPr>
            <a:lvl2pPr marL="742950" indent="-285750" defTabSz="931863" eaLnBrk="0" hangingPunct="0">
              <a:defRPr>
                <a:solidFill>
                  <a:schemeClr val="tx1"/>
                </a:solidFill>
                <a:latin typeface="Arial" charset="0"/>
                <a:cs typeface="Arial" charset="0"/>
              </a:defRPr>
            </a:lvl2pPr>
            <a:lvl3pPr marL="1143000" indent="-228600" defTabSz="931863" eaLnBrk="0" hangingPunct="0">
              <a:defRPr>
                <a:solidFill>
                  <a:schemeClr val="tx1"/>
                </a:solidFill>
                <a:latin typeface="Arial" charset="0"/>
                <a:cs typeface="Arial" charset="0"/>
              </a:defRPr>
            </a:lvl3pPr>
            <a:lvl4pPr marL="1600200" indent="-228600" defTabSz="931863" eaLnBrk="0" hangingPunct="0">
              <a:defRPr>
                <a:solidFill>
                  <a:schemeClr val="tx1"/>
                </a:solidFill>
                <a:latin typeface="Arial" charset="0"/>
                <a:cs typeface="Arial" charset="0"/>
              </a:defRPr>
            </a:lvl4pPr>
            <a:lvl5pPr marL="2057400" indent="-228600" defTabSz="931863" eaLnBrk="0" hangingPunct="0">
              <a:defRPr>
                <a:solidFill>
                  <a:schemeClr val="tx1"/>
                </a:solidFill>
                <a:latin typeface="Arial" charset="0"/>
                <a:cs typeface="Arial" charset="0"/>
              </a:defRPr>
            </a:lvl5pPr>
            <a:lvl6pPr marL="2514600" indent="-228600" defTabSz="931863" eaLnBrk="0" fontAlgn="base" hangingPunct="0">
              <a:spcBef>
                <a:spcPct val="0"/>
              </a:spcBef>
              <a:spcAft>
                <a:spcPct val="0"/>
              </a:spcAft>
              <a:defRPr>
                <a:solidFill>
                  <a:schemeClr val="tx1"/>
                </a:solidFill>
                <a:latin typeface="Arial" charset="0"/>
                <a:cs typeface="Arial" charset="0"/>
              </a:defRPr>
            </a:lvl6pPr>
            <a:lvl7pPr marL="2971800" indent="-228600" defTabSz="931863" eaLnBrk="0" fontAlgn="base" hangingPunct="0">
              <a:spcBef>
                <a:spcPct val="0"/>
              </a:spcBef>
              <a:spcAft>
                <a:spcPct val="0"/>
              </a:spcAft>
              <a:defRPr>
                <a:solidFill>
                  <a:schemeClr val="tx1"/>
                </a:solidFill>
                <a:latin typeface="Arial" charset="0"/>
                <a:cs typeface="Arial" charset="0"/>
              </a:defRPr>
            </a:lvl7pPr>
            <a:lvl8pPr marL="3429000" indent="-228600" defTabSz="931863" eaLnBrk="0" fontAlgn="base" hangingPunct="0">
              <a:spcBef>
                <a:spcPct val="0"/>
              </a:spcBef>
              <a:spcAft>
                <a:spcPct val="0"/>
              </a:spcAft>
              <a:defRPr>
                <a:solidFill>
                  <a:schemeClr val="tx1"/>
                </a:solidFill>
                <a:latin typeface="Arial" charset="0"/>
                <a:cs typeface="Arial" charset="0"/>
              </a:defRPr>
            </a:lvl8pPr>
            <a:lvl9pPr marL="3886200" indent="-228600" defTabSz="931863" eaLnBrk="0" fontAlgn="base" hangingPunct="0">
              <a:spcBef>
                <a:spcPct val="0"/>
              </a:spcBef>
              <a:spcAft>
                <a:spcPct val="0"/>
              </a:spcAft>
              <a:defRPr>
                <a:solidFill>
                  <a:schemeClr val="tx1"/>
                </a:solidFill>
                <a:latin typeface="Arial" charset="0"/>
                <a:cs typeface="Arial" charset="0"/>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2A40B7AE-C49B-44F7-AFD5-E64216DAA2E8}"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31863"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734279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172D9C-294A-47D8-93EA-87995F8AA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5825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8698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1990 AA research methodologically poor….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82034-8D14-4B24-AF32-E0155CC23C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0456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TSF implemented in various ways: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798D-A586-4837-85AF-446CA7857E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56433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82034-8D14-4B24-AF32-E0155CC23C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57146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So, if we apply these to models</a:t>
            </a:r>
            <a:r>
              <a:rPr lang="en-US" baseline="0" dirty="0"/>
              <a:t> of </a:t>
            </a:r>
            <a:r>
              <a:rPr lang="en-US" dirty="0"/>
              <a:t>common precursors</a:t>
            </a:r>
            <a:r>
              <a:rPr lang="en-US" baseline="0" dirty="0"/>
              <a:t> to relapse…</a:t>
            </a:r>
            <a:endParaRPr lang="en-US" dirty="0"/>
          </a:p>
        </p:txBody>
      </p:sp>
      <p:sp>
        <p:nvSpPr>
          <p:cNvPr id="4" name="Slide Number Placeholder 3"/>
          <p:cNvSpPr>
            <a:spLocks noGrp="1"/>
          </p:cNvSpPr>
          <p:nvPr>
            <p:ph type="sldNum" sz="quarter" idx="10"/>
          </p:nvPr>
        </p:nvSpPr>
        <p:spPr/>
        <p:txBody>
          <a:bodyPr/>
          <a:lstStyle/>
          <a:p>
            <a:pPr marL="0" marR="0" lvl="0" indent="0" algn="r" defTabSz="457127" rtl="0" eaLnBrk="1" fontAlgn="auto" latinLnBrk="0" hangingPunct="1">
              <a:lnSpc>
                <a:spcPct val="100000"/>
              </a:lnSpc>
              <a:spcBef>
                <a:spcPts val="0"/>
              </a:spcBef>
              <a:spcAft>
                <a:spcPts val="0"/>
              </a:spcAft>
              <a:buClrTx/>
              <a:buSzTx/>
              <a:buFontTx/>
              <a:buNone/>
              <a:tabLst/>
              <a:defRPr/>
            </a:pPr>
            <a:fld id="{24582034-8D14-4B24-AF32-E0155CC23C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27"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68850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1" fontAlgn="auto" hangingPunct="1">
              <a:spcBef>
                <a:spcPts val="0"/>
              </a:spcBef>
              <a:spcAft>
                <a:spcPts val="0"/>
              </a:spcAft>
              <a:defRPr/>
            </a:pPr>
            <a:r>
              <a:rPr lang="en-US" dirty="0"/>
              <a:t>Men may use AA more than women to help them buffer socially-relevant relapse risks. Women appear to benefit in similar ways, but more work is needed to understand the additional ways women derive recovery benefit from AA. The pattern of findings underscores some gender-based differences that may have broader implications for the addiction treatment and recovery field.  For women between the ages of 30 and 50, a focus on finding alternative ways to cope with negative affect may yield recovery benefits, while among men in the same life-stage, a relatively greater focus on coping with high risk social situations may yield recovery related benefits.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B23098-8097-4A87-9C71-688805488EC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74532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First bullet point:</a:t>
            </a:r>
          </a:p>
          <a:p>
            <a:pPr algn="l"/>
            <a:r>
              <a:rPr lang="en-US" b="0" dirty="0"/>
              <a:t>In the single RCT of a non-12-step MHO (Campbell et al., 2016), SMART Recovery (SR) attendees were randomly assigned to participate in SR only or SR + Overcoming Addictions, a web-based intervention based on SR principles and techniques.</a:t>
            </a:r>
          </a:p>
          <a:p>
            <a:pPr algn="l"/>
            <a:r>
              <a:rPr lang="en-US" b="0" dirty="0"/>
              <a:t>This null result </a:t>
            </a:r>
            <a:r>
              <a:rPr lang="en-US" sz="1200" kern="1200" dirty="0">
                <a:solidFill>
                  <a:schemeClr val="tx1"/>
                </a:solidFill>
                <a:effectLst/>
                <a:latin typeface="+mn-lt"/>
                <a:ea typeface="+mn-ea"/>
                <a:cs typeface="+mn-cs"/>
              </a:rPr>
              <a:t>suggests</a:t>
            </a:r>
            <a:r>
              <a:rPr lang="en-US" sz="1200" kern="1200" baseline="0" dirty="0">
                <a:solidFill>
                  <a:schemeClr val="tx1"/>
                </a:solidFill>
                <a:effectLst/>
                <a:latin typeface="+mn-lt"/>
                <a:ea typeface="+mn-ea"/>
                <a:cs typeface="+mn-cs"/>
              </a:rPr>
              <a:t> that there was</a:t>
            </a:r>
            <a:r>
              <a:rPr lang="en-US" sz="1200" kern="1200" dirty="0">
                <a:solidFill>
                  <a:schemeClr val="tx1"/>
                </a:solidFill>
                <a:effectLst/>
                <a:latin typeface="+mn-lt"/>
                <a:ea typeface="+mn-ea"/>
                <a:cs typeface="+mn-cs"/>
              </a:rPr>
              <a:t> no additive effect of the online intervention.</a:t>
            </a:r>
            <a:r>
              <a:rPr lang="en-US" b="0" dirty="0"/>
              <a:t> </a:t>
            </a:r>
            <a:endParaRPr lang="en-US" b="0" baseline="0" dirty="0"/>
          </a:p>
          <a:p>
            <a:pPr algn="l"/>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14A54-487B-4651-B4BF-17B3ABD04F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2751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TSF implemented in various ways: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E8F0A-4007-48E4-ABFE-6415C34F60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023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594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7019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0151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Orlando SUD Conference: MI and CBT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054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796833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813330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F0A7B595-9D43-A64C-BF79-56B08CD95626}" type="datetimeFigureOut">
              <a:rPr lang="en-US" smtClean="0"/>
              <a:pPr/>
              <a:t>10/31/2019</a:t>
            </a:fld>
            <a:endParaRPr lang="en-US"/>
          </a:p>
        </p:txBody>
      </p:sp>
      <p:sp>
        <p:nvSpPr>
          <p:cNvPr id="6" name="Footer Placeholder 5"/>
          <p:cNvSpPr>
            <a:spLocks noGrp="1"/>
          </p:cNvSpPr>
          <p:nvPr>
            <p:ph type="ftr" sz="quarter" idx="11"/>
          </p:nvPr>
        </p:nvSpPr>
        <p:spPr>
          <a:xfrm>
            <a:off x="5840111" y="6407987"/>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2E19F530-FFB0-D141-884B-ACCB2B99C609}" type="slidenum">
              <a:rPr lang="en-US" smtClean="0"/>
              <a:pPr/>
              <a:t>‹#›</a:t>
            </a:fld>
            <a:endParaRPr lang="en-US"/>
          </a:p>
        </p:txBody>
      </p:sp>
      <p:sp>
        <p:nvSpPr>
          <p:cNvPr id="2" name="Title 1"/>
          <p:cNvSpPr>
            <a:spLocks noGrp="1"/>
          </p:cNvSpPr>
          <p:nvPr>
            <p:ph type="title"/>
          </p:nvPr>
        </p:nvSpPr>
        <p:spPr>
          <a:xfrm>
            <a:off x="304801"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81"/>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16003880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0A7B595-9D43-A64C-BF79-56B08CD95626}" type="datetimeFigureOut">
              <a:rPr lang="en-US" smtClean="0"/>
              <a:pPr/>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1764746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83"/>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0A7B595-9D43-A64C-BF79-56B08CD95626}" type="datetimeFigureOut">
              <a:rPr lang="en-US" smtClean="0"/>
              <a:pPr/>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3079660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052818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86607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FAD2F99-242B-4FBA-A3F3-1F5B99FDD3D1}"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A890-5ED3-47DF-BAD1-B19BA5C73858}" type="slidenum">
              <a:rPr lang="en-US" smtClean="0"/>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1200" y="1"/>
            <a:ext cx="3860797" cy="867059"/>
          </a:xfrm>
          <a:prstGeom prst="rect">
            <a:avLst/>
          </a:prstGeom>
        </p:spPr>
      </p:pic>
    </p:spTree>
    <p:extLst>
      <p:ext uri="{BB962C8B-B14F-4D97-AF65-F5344CB8AC3E}">
        <p14:creationId xmlns:p14="http://schemas.microsoft.com/office/powerpoint/2010/main" val="3019583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FAD2F99-242B-4FBA-A3F3-1F5B99FDD3D1}" type="datetimeFigureOut">
              <a:rPr lang="en-US" smtClean="0"/>
              <a:t>10/31/2019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A890-5ED3-47DF-BAD1-B19BA5C73858}"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613" r="6266"/>
          <a:stretch/>
        </p:blipFill>
        <p:spPr>
          <a:xfrm>
            <a:off x="0" y="6411878"/>
            <a:ext cx="2235200" cy="446122"/>
          </a:xfrm>
          <a:prstGeom prst="rect">
            <a:avLst/>
          </a:prstGeom>
        </p:spPr>
      </p:pic>
    </p:spTree>
    <p:extLst>
      <p:ext uri="{BB962C8B-B14F-4D97-AF65-F5344CB8AC3E}">
        <p14:creationId xmlns:p14="http://schemas.microsoft.com/office/powerpoint/2010/main" val="3090860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AD2F99-242B-4FBA-A3F3-1F5B99FDD3D1}"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3051562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AD2F99-242B-4FBA-A3F3-1F5B99FDD3D1}"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2717685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AD2F99-242B-4FBA-A3F3-1F5B99FDD3D1}" type="datetimeFigureOut">
              <a:rPr lang="en-US" smtClean="0"/>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3428621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AD2F99-242B-4FBA-A3F3-1F5B99FDD3D1}"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2315479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D2F99-242B-4FBA-A3F3-1F5B99FDD3D1}" type="datetimeFigureOut">
              <a:rPr lang="en-US" smtClean="0"/>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1856940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FDBF99-48DD-B54D-A306-E2B2A94813B3}"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067412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AD2F99-242B-4FBA-A3F3-1F5B99FDD3D1}"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41161157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AD2F99-242B-4FBA-A3F3-1F5B99FDD3D1}"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928571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AD2F99-242B-4FBA-A3F3-1F5B99FDD3D1}"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4045718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AD2F99-242B-4FBA-A3F3-1F5B99FDD3D1}"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13675154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l="-735" t="9259" r="-184" b="24399"/>
          <a:stretch/>
        </p:blipFill>
        <p:spPr>
          <a:xfrm>
            <a:off x="-89482" y="-34863"/>
            <a:ext cx="12303852" cy="4044211"/>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15855" b="11324"/>
          <a:stretch/>
        </p:blipFill>
        <p:spPr>
          <a:xfrm>
            <a:off x="1083472" y="5029899"/>
            <a:ext cx="9870985" cy="1497532"/>
          </a:xfrm>
          <a:prstGeom prst="rect">
            <a:avLst/>
          </a:prstGeom>
        </p:spPr>
      </p:pic>
      <p:sp>
        <p:nvSpPr>
          <p:cNvPr id="18" name="Rectangle 17"/>
          <p:cNvSpPr/>
          <p:nvPr userDrawn="1"/>
        </p:nvSpPr>
        <p:spPr>
          <a:xfrm rot="16200000">
            <a:off x="-1200278" y="5230019"/>
            <a:ext cx="2828263" cy="427701"/>
          </a:xfrm>
          <a:prstGeom prst="rect">
            <a:avLst/>
          </a:prstGeom>
          <a:solidFill>
            <a:srgbClr val="EED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657B"/>
              </a:solidFill>
            </a:endParaRPr>
          </a:p>
        </p:txBody>
      </p:sp>
      <p:sp>
        <p:nvSpPr>
          <p:cNvPr id="10" name="Rectangle 9"/>
          <p:cNvSpPr/>
          <p:nvPr userDrawn="1"/>
        </p:nvSpPr>
        <p:spPr>
          <a:xfrm>
            <a:off x="0" y="3429000"/>
            <a:ext cx="12192000" cy="735518"/>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9" name="Group 18"/>
          <p:cNvGrpSpPr/>
          <p:nvPr userDrawn="1"/>
        </p:nvGrpSpPr>
        <p:grpSpPr>
          <a:xfrm>
            <a:off x="657733" y="4278297"/>
            <a:ext cx="7183176" cy="511991"/>
            <a:chOff x="1475514" y="4056984"/>
            <a:chExt cx="6174408" cy="597566"/>
          </a:xfrm>
        </p:grpSpPr>
        <p:pic>
          <p:nvPicPr>
            <p:cNvPr id="7" name="Picture 6"/>
            <p:cNvPicPr>
              <a:picLocks noChangeAspect="1"/>
            </p:cNvPicPr>
            <p:nvPr userDrawn="1"/>
          </p:nvPicPr>
          <p:blipFill rotWithShape="1">
            <a:blip r:embed="rId4"/>
            <a:srcRect t="70923" r="57523"/>
            <a:stretch/>
          </p:blipFill>
          <p:spPr>
            <a:xfrm>
              <a:off x="1475514" y="4056984"/>
              <a:ext cx="1745893" cy="597566"/>
            </a:xfrm>
            <a:prstGeom prst="rect">
              <a:avLst/>
            </a:prstGeom>
          </p:spPr>
        </p:pic>
        <p:sp>
          <p:nvSpPr>
            <p:cNvPr id="16" name="Footer Placeholder 4"/>
            <p:cNvSpPr txBox="1">
              <a:spLocks/>
            </p:cNvSpPr>
            <p:nvPr userDrawn="1"/>
          </p:nvSpPr>
          <p:spPr>
            <a:xfrm>
              <a:off x="3311297" y="4203850"/>
              <a:ext cx="4338625" cy="365125"/>
            </a:xfrm>
            <a:prstGeom prst="rect">
              <a:avLst/>
            </a:prstGeom>
            <a:ln>
              <a:solidFill>
                <a:schemeClr val="bg1"/>
              </a:solidFill>
            </a:ln>
          </p:spPr>
          <p:txBody>
            <a:bodyPr vert="horz" lIns="91440" tIns="45720" rIns="91440" bIns="45720" rtlCol="0" anchor="ctr"/>
            <a:lstStyle>
              <a:defPPr>
                <a:defRPr lang="en-US"/>
              </a:defPPr>
              <a:lvl1pPr marL="0" algn="ctr" defTabSz="914400" rtl="0" eaLnBrk="1" latinLnBrk="0" hangingPunct="1">
                <a:defRPr sz="28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0" spc="300" dirty="0">
                  <a:solidFill>
                    <a:srgbClr val="00657B"/>
                  </a:solidFill>
                  <a:latin typeface="+mn-lt"/>
                  <a:cs typeface="Vijaya" panose="020B0604020202020204" pitchFamily="34" charset="0"/>
                </a:rPr>
                <a:t>@</a:t>
              </a:r>
              <a:r>
                <a:rPr lang="en-US" sz="2400" b="0" i="0" spc="300" dirty="0">
                  <a:solidFill>
                    <a:srgbClr val="00657B"/>
                  </a:solidFill>
                  <a:latin typeface="+mn-lt"/>
                  <a:cs typeface="Vijaya" panose="020B0604020202020204" pitchFamily="34" charset="0"/>
                </a:rPr>
                <a:t>RECOVERYANSWERS</a:t>
              </a:r>
            </a:p>
          </p:txBody>
        </p:sp>
      </p:grpSp>
      <p:sp>
        <p:nvSpPr>
          <p:cNvPr id="11" name="Footer Placeholder 4"/>
          <p:cNvSpPr txBox="1">
            <a:spLocks/>
          </p:cNvSpPr>
          <p:nvPr userDrawn="1"/>
        </p:nvSpPr>
        <p:spPr>
          <a:xfrm>
            <a:off x="110837" y="3619702"/>
            <a:ext cx="11959244" cy="36512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28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kern="1400" spc="300" baseline="0" dirty="0">
                <a:solidFill>
                  <a:schemeClr val="tx1"/>
                </a:solidFill>
              </a:rPr>
              <a:t>RECOVERYANSWERS.ORG  |  RECOVERY BULLETIN</a:t>
            </a:r>
          </a:p>
        </p:txBody>
      </p:sp>
      <p:sp>
        <p:nvSpPr>
          <p:cNvPr id="3" name="TextBox 2">
            <a:extLst>
              <a:ext uri="{FF2B5EF4-FFF2-40B4-BE49-F238E27FC236}">
                <a16:creationId xmlns:a16="http://schemas.microsoft.com/office/drawing/2014/main" id="{36417EA2-1ABC-4007-8CE2-D88F732E393E}"/>
              </a:ext>
            </a:extLst>
          </p:cNvPr>
          <p:cNvSpPr txBox="1"/>
          <p:nvPr userDrawn="1"/>
        </p:nvSpPr>
        <p:spPr>
          <a:xfrm>
            <a:off x="4805708" y="168040"/>
            <a:ext cx="7151401" cy="584775"/>
          </a:xfrm>
          <a:prstGeom prst="rect">
            <a:avLst/>
          </a:prstGeom>
          <a:noFill/>
        </p:spPr>
        <p:txBody>
          <a:bodyPr wrap="square" rtlCol="0">
            <a:spAutoFit/>
          </a:bodyPr>
          <a:lstStyle/>
          <a:p>
            <a:r>
              <a:rPr lang="en-US" sz="3200" dirty="0">
                <a:solidFill>
                  <a:schemeClr val="bg1">
                    <a:lumMod val="50000"/>
                  </a:schemeClr>
                </a:solidFill>
                <a:latin typeface="Vijaya" panose="020B0604020202020204" pitchFamily="34" charset="0"/>
                <a:cs typeface="Vijaya" panose="020B0604020202020204" pitchFamily="34" charset="0"/>
              </a:rPr>
              <a:t>Enhancing Recovery Through Science</a:t>
            </a:r>
          </a:p>
        </p:txBody>
      </p:sp>
    </p:spTree>
    <p:extLst>
      <p:ext uri="{BB962C8B-B14F-4D97-AF65-F5344CB8AC3E}">
        <p14:creationId xmlns:p14="http://schemas.microsoft.com/office/powerpoint/2010/main" val="203193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4007679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FDBF99-48DD-B54D-A306-E2B2A94813B3}"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907566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893043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470139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FDBF99-48DD-B54D-A306-E2B2A94813B3}"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131377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333946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FDBF99-48DD-B54D-A306-E2B2A94813B3}" type="datetimeFigureOut">
              <a:rPr lang="en-US" smtClean="0"/>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3302588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FDBF99-48DD-B54D-A306-E2B2A94813B3}"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235150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DBF99-48DD-B54D-A306-E2B2A94813B3}" type="datetimeFigureOut">
              <a:rPr lang="en-US" smtClean="0"/>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1761513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8626439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596713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6235029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7388666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Text Placeholder 2"/>
          <p:cNvSpPr>
            <a:spLocks noGrp="1"/>
          </p:cNvSpPr>
          <p:nvPr>
            <p:ph type="body" sz="half" idx="1"/>
          </p:nvPr>
        </p:nvSpPr>
        <p:spPr>
          <a:xfrm>
            <a:off x="1117601" y="2362201"/>
            <a:ext cx="5027084"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7884" y="2362201"/>
            <a:ext cx="502708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251201" y="6248401"/>
            <a:ext cx="2840567" cy="474663"/>
          </a:xfrm>
        </p:spPr>
        <p:txBody>
          <a:bodyPr/>
          <a:lstStyle>
            <a:lvl1pPr>
              <a:defRPr/>
            </a:lvl1pPr>
          </a:lstStyle>
          <a:p>
            <a:endParaRPr lang="en-US" altLang="en-US"/>
          </a:p>
        </p:txBody>
      </p:sp>
      <p:sp>
        <p:nvSpPr>
          <p:cNvPr id="6" name="Footer Placeholder 5"/>
          <p:cNvSpPr>
            <a:spLocks noGrp="1"/>
          </p:cNvSpPr>
          <p:nvPr>
            <p:ph type="ftr" sz="quarter" idx="11"/>
          </p:nvPr>
        </p:nvSpPr>
        <p:spPr>
          <a:xfrm>
            <a:off x="7721600" y="6248401"/>
            <a:ext cx="3862917" cy="474663"/>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112184" y="6242050"/>
            <a:ext cx="783167" cy="488950"/>
          </a:xfrm>
        </p:spPr>
        <p:txBody>
          <a:bodyPr/>
          <a:lstStyle>
            <a:lvl1pPr>
              <a:defRPr/>
            </a:lvl1pPr>
          </a:lstStyle>
          <a:p>
            <a:fld id="{762A7C02-B50E-457E-80DE-11F3408DA621}" type="slidenum">
              <a:rPr lang="en-US" altLang="en-US"/>
              <a:pPr/>
              <a:t>‹#›</a:t>
            </a:fld>
            <a:endParaRPr lang="en-US" altLang="en-US"/>
          </a:p>
        </p:txBody>
      </p:sp>
    </p:spTree>
    <p:extLst>
      <p:ext uri="{BB962C8B-B14F-4D97-AF65-F5344CB8AC3E}">
        <p14:creationId xmlns:p14="http://schemas.microsoft.com/office/powerpoint/2010/main" val="37776633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908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294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545451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9791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799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717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7594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2538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0758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3072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6524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20257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762001"/>
            <a:ext cx="10566400" cy="532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CE5A6D63-E63B-477B-A0E2-B5B6458BCD2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0231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FDBF99-48DD-B54D-A306-E2B2A94813B3}"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0329044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a:t>Click to edit Master title style</a:t>
            </a:r>
          </a:p>
        </p:txBody>
      </p:sp>
      <p:sp>
        <p:nvSpPr>
          <p:cNvPr id="3" name="Table Placeholder 2"/>
          <p:cNvSpPr>
            <a:spLocks noGrp="1"/>
          </p:cNvSpPr>
          <p:nvPr>
            <p:ph type="tbl" idx="1"/>
          </p:nvPr>
        </p:nvSpPr>
        <p:spPr>
          <a:xfrm>
            <a:off x="755651" y="1752600"/>
            <a:ext cx="10668000" cy="4267200"/>
          </a:xfrm>
        </p:spPr>
        <p:txBody>
          <a:bodyPr/>
          <a:lstStyle/>
          <a:p>
            <a:pPr lvl="0"/>
            <a:endParaRPr lang="en-US" noProof="0"/>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204D62A-E07C-4756-91F6-ED5D4DA8DB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57973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828800"/>
            <a:ext cx="5334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3924300"/>
            <a:ext cx="5334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7"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22"/>
          <p:cNvSpPr>
            <a:spLocks noGrp="1"/>
          </p:cNvSpPr>
          <p:nvPr>
            <p:ph type="sldNum" sz="quarter" idx="12"/>
          </p:nvPr>
        </p:nvSpPr>
        <p:spPr/>
        <p:txBody>
          <a:bodyPr/>
          <a:lstStyle>
            <a:lvl1pPr>
              <a:defRPr/>
            </a:lvl1pPr>
          </a:lstStyle>
          <a:p>
            <a:pPr>
              <a:defRPr/>
            </a:pPr>
            <a:fld id="{BFCFD4ED-78BF-4644-B3C6-F90C668E704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865611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40" name="Title Text"/>
          <p:cNvSpPr txBox="1">
            <a:spLocks noGrp="1"/>
          </p:cNvSpPr>
          <p:nvPr>
            <p:ph type="title"/>
          </p:nvPr>
        </p:nvSpPr>
        <p:spPr>
          <a:prstGeom prst="rect">
            <a:avLst/>
          </a:prstGeom>
        </p:spPr>
        <p:txBody>
          <a:bodyPr/>
          <a:lstStyle/>
          <a:p>
            <a:r>
              <a:t>Title Text</a:t>
            </a:r>
          </a:p>
        </p:txBody>
      </p:sp>
      <p:sp>
        <p:nvSpPr>
          <p:cNvPr id="141"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222074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lowchart: Document 6"/>
          <p:cNvSpPr/>
          <p:nvPr/>
        </p:nvSpPr>
        <p:spPr>
          <a:xfrm rot="10800000">
            <a:off x="1" y="1520732"/>
            <a:ext cx="12192000" cy="3435579"/>
          </a:xfrm>
          <a:custGeom>
            <a:avLst/>
            <a:gdLst>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19794">
                <a:moveTo>
                  <a:pt x="0" y="0"/>
                </a:moveTo>
                <a:lnTo>
                  <a:pt x="21600" y="0"/>
                </a:lnTo>
                <a:lnTo>
                  <a:pt x="21600" y="17322"/>
                </a:lnTo>
                <a:cubicBezTo>
                  <a:pt x="10800" y="17322"/>
                  <a:pt x="7466" y="25350"/>
                  <a:pt x="0" y="19794"/>
                </a:cubicBezTo>
                <a:lnTo>
                  <a:pt x="0" y="0"/>
                </a:lnTo>
                <a:close/>
              </a:path>
            </a:pathLst>
          </a:custGeom>
          <a:gradFill>
            <a:gsLst>
              <a:gs pos="100000">
                <a:schemeClr val="bg2">
                  <a:tint val="28000"/>
                  <a:satMod val="2000000"/>
                  <a:alpha val="30000"/>
                </a:schemeClr>
              </a:gs>
              <a:gs pos="35000">
                <a:schemeClr val="bg2">
                  <a:shade val="100000"/>
                  <a:satMod val="600000"/>
                  <a:alpha val="0"/>
                </a:schemeClr>
              </a:gs>
            </a:gsLst>
            <a:lin ang="54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9" name="Title 8"/>
          <p:cNvSpPr>
            <a:spLocks noGrp="1"/>
          </p:cNvSpPr>
          <p:nvPr>
            <p:ph type="ctrTitle"/>
          </p:nvPr>
        </p:nvSpPr>
        <p:spPr>
          <a:xfrm>
            <a:off x="670560" y="2775745"/>
            <a:ext cx="10972800" cy="2167128"/>
          </a:xfrm>
        </p:spPr>
        <p:txBody>
          <a:bodyPr tIns="0" bIns="0" anchor="t"/>
          <a:lstStyle>
            <a:lvl1pPr>
              <a:defRPr sz="5000" cap="all" baseline="0">
                <a:effectLst>
                  <a:outerShdw blurRad="30000" dist="30000" dir="2700000" algn="tl" rotWithShape="0">
                    <a:schemeClr val="bg2">
                      <a:shade val="45000"/>
                      <a:satMod val="150000"/>
                      <a:alpha val="90000"/>
                    </a:schemeClr>
                  </a:outerShdw>
                  <a:reflection blurRad="12000" stA="25000" endPos="49000" dist="5000" dir="5400000" sy="-100000" algn="bl" rotWithShape="0"/>
                </a:effectLst>
              </a:defRPr>
            </a:lvl1pPr>
          </a:lstStyle>
          <a:p>
            <a:r>
              <a:rPr lang="en-US"/>
              <a:t>Click to edit Master title style</a:t>
            </a:r>
            <a:endParaRPr lang="en-US" dirty="0"/>
          </a:p>
        </p:txBody>
      </p:sp>
      <p:sp>
        <p:nvSpPr>
          <p:cNvPr id="17" name="Subtitle 16"/>
          <p:cNvSpPr>
            <a:spLocks noGrp="1"/>
          </p:cNvSpPr>
          <p:nvPr>
            <p:ph type="subTitle" idx="1"/>
          </p:nvPr>
        </p:nvSpPr>
        <p:spPr>
          <a:xfrm>
            <a:off x="666752" y="1559720"/>
            <a:ext cx="6807200" cy="1219200"/>
          </a:xfrm>
        </p:spPr>
        <p:txBody>
          <a:bodyPr lIns="0" tIns="0" rIns="0" bIns="0" anchor="b"/>
          <a:lstStyle>
            <a:lvl1pPr marL="0" indent="0" algn="l">
              <a:buNone/>
              <a:defRPr sz="19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30" name="Date Placeholder 29"/>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19" name="Footer Placeholder 18"/>
          <p:cNvSpPr>
            <a:spLocks noGrp="1"/>
          </p:cNvSpPr>
          <p:nvPr>
            <p:ph type="ftr" sz="quarter" idx="11"/>
          </p:nvPr>
        </p:nvSpPr>
        <p:spPr/>
        <p:txBody>
          <a:bodyPr/>
          <a:lstStyle/>
          <a:p>
            <a:endParaRPr lang="en-US">
              <a:solidFill>
                <a:srgbClr val="5493B2">
                  <a:shade val="50000"/>
                </a:srgbClr>
              </a:solidFill>
            </a:endParaRPr>
          </a:p>
        </p:txBody>
      </p:sp>
      <p:sp>
        <p:nvSpPr>
          <p:cNvPr id="27" name="Slide Number Placeholder 26"/>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4411168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5" name="Footer Placeholder 4"/>
          <p:cNvSpPr>
            <a:spLocks noGrp="1"/>
          </p:cNvSpPr>
          <p:nvPr>
            <p:ph type="ftr" sz="quarter" idx="11"/>
          </p:nvPr>
        </p:nvSpPr>
        <p:spPr/>
        <p:txBody>
          <a:bodyPr/>
          <a:lstStyle/>
          <a:p>
            <a:endParaRPr lang="en-US">
              <a:solidFill>
                <a:srgbClr val="5493B2">
                  <a:shade val="50000"/>
                </a:srgbClr>
              </a:solidFill>
            </a:endParaRPr>
          </a:p>
        </p:txBody>
      </p:sp>
      <p:sp>
        <p:nvSpPr>
          <p:cNvPr id="6" name="Slide Number Placeholder 5"/>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3082485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990600"/>
            <a:ext cx="10363200" cy="1362456"/>
          </a:xfrm>
        </p:spPr>
        <p:txBody>
          <a:bodyPr>
            <a:noAutofit/>
          </a:bodyPr>
          <a:lstStyle>
            <a:lvl1pPr algn="l">
              <a:buNone/>
              <a:defRPr sz="48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963084" y="2352677"/>
            <a:ext cx="10363200" cy="1509712"/>
          </a:xfrm>
        </p:spPr>
        <p:txBody>
          <a:bodyPr anchor="t"/>
          <a:lstStyle>
            <a:lvl1pPr>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5" name="Footer Placeholder 4"/>
          <p:cNvSpPr>
            <a:spLocks noGrp="1"/>
          </p:cNvSpPr>
          <p:nvPr>
            <p:ph type="ftr" sz="quarter" idx="11"/>
          </p:nvPr>
        </p:nvSpPr>
        <p:spPr/>
        <p:txBody>
          <a:bodyPr/>
          <a:lstStyle/>
          <a:p>
            <a:endParaRPr lang="en-US">
              <a:solidFill>
                <a:srgbClr val="5493B2">
                  <a:shade val="50000"/>
                </a:srgbClr>
              </a:solidFill>
            </a:endParaRPr>
          </a:p>
        </p:txBody>
      </p:sp>
      <p:sp>
        <p:nvSpPr>
          <p:cNvPr id="6" name="Slide Number Placeholder 5"/>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8220881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10972800" cy="1143000"/>
          </a:xfrm>
        </p:spPr>
        <p:txBody>
          <a:bodyPr tIns="9144" bIns="9144"/>
          <a:lstStyle/>
          <a:p>
            <a:r>
              <a:rPr lang="en-US"/>
              <a:t>Click to edit Master title style</a:t>
            </a:r>
            <a:endParaRPr lang="en-US" dirty="0"/>
          </a:p>
        </p:txBody>
      </p:sp>
      <p:sp>
        <p:nvSpPr>
          <p:cNvPr id="3" name="Content Placeholder 2"/>
          <p:cNvSpPr>
            <a:spLocks noGrp="1"/>
          </p:cNvSpPr>
          <p:nvPr>
            <p:ph sz="half" idx="1"/>
          </p:nvPr>
        </p:nvSpPr>
        <p:spPr>
          <a:xfrm>
            <a:off x="609600" y="2199800"/>
            <a:ext cx="5384800" cy="416052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199800"/>
            <a:ext cx="5384800" cy="416052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6" name="Footer Placeholder 5"/>
          <p:cNvSpPr>
            <a:spLocks noGrp="1"/>
          </p:cNvSpPr>
          <p:nvPr>
            <p:ph type="ftr" sz="quarter" idx="11"/>
          </p:nvPr>
        </p:nvSpPr>
        <p:spPr/>
        <p:txBody>
          <a:bodyPr/>
          <a:lstStyle/>
          <a:p>
            <a:endParaRPr lang="en-US">
              <a:solidFill>
                <a:srgbClr val="5493B2">
                  <a:shade val="50000"/>
                </a:srgbClr>
              </a:solidFill>
            </a:endParaRPr>
          </a:p>
        </p:txBody>
      </p:sp>
      <p:sp>
        <p:nvSpPr>
          <p:cNvPr id="7" name="Slide Number Placeholder 6"/>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41551764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10972800" cy="1143000"/>
          </a:xfrm>
        </p:spPr>
        <p:txBody>
          <a:bodyPr tIns="9144" bIns="9144" anchor="b"/>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2112168"/>
            <a:ext cx="5386917" cy="502920"/>
          </a:xfrm>
        </p:spPr>
        <p:txBody>
          <a:bodyPr anchor="b">
            <a:noAutofit/>
          </a:bodyPr>
          <a:lstStyle>
            <a:lvl1pPr>
              <a:buNone/>
              <a:defRPr sz="2200" b="1">
                <a:effectLst>
                  <a:outerShdw blurRad="38000" dist="38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2112168"/>
            <a:ext cx="5389033" cy="502920"/>
          </a:xfrm>
        </p:spPr>
        <p:txBody>
          <a:bodyPr anchor="b">
            <a:noAutofit/>
          </a:bodyPr>
          <a:lstStyle>
            <a:lvl1pPr>
              <a:buNone/>
              <a:defRPr sz="2200" b="1">
                <a:effectLst>
                  <a:outerShdw blurRad="30000" dist="30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667000"/>
            <a:ext cx="5386917" cy="3657600"/>
          </a:xfrm>
        </p:spPr>
        <p:txBody>
          <a:bodyPr/>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8" y="2667000"/>
            <a:ext cx="5389033" cy="3657600"/>
          </a:xfrm>
        </p:spPr>
        <p:txBody>
          <a:bodyPr/>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8" name="Footer Placeholder 7"/>
          <p:cNvSpPr>
            <a:spLocks noGrp="1"/>
          </p:cNvSpPr>
          <p:nvPr>
            <p:ph type="ftr" sz="quarter" idx="11"/>
          </p:nvPr>
        </p:nvSpPr>
        <p:spPr/>
        <p:txBody>
          <a:bodyPr/>
          <a:lstStyle/>
          <a:p>
            <a:endParaRPr lang="en-US">
              <a:solidFill>
                <a:srgbClr val="5493B2">
                  <a:shade val="50000"/>
                </a:srgbClr>
              </a:solidFill>
            </a:endParaRPr>
          </a:p>
        </p:txBody>
      </p:sp>
      <p:sp>
        <p:nvSpPr>
          <p:cNvPr id="9" name="Slide Number Placeholder 8"/>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2809366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10972800" cy="1143000"/>
          </a:xfrm>
          <a:effectLst/>
        </p:spPr>
        <p:txBody>
          <a:bodyPr tIns="9144" bIns="9144" anchor="b"/>
          <a:lstStyle>
            <a:lvl1pPr>
              <a:defRPr sz="4800" cap="none" baseline="0">
                <a:effectLst>
                  <a:outerShdw blurRad="30000" dist="30000" dir="2700000" algn="tl" rotWithShape="0">
                    <a:schemeClr val="bg2">
                      <a:shade val="45000"/>
                      <a:satMod val="150000"/>
                      <a:alpha val="90000"/>
                    </a:scheme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4" name="Footer Placeholder 3"/>
          <p:cNvSpPr>
            <a:spLocks noGrp="1"/>
          </p:cNvSpPr>
          <p:nvPr>
            <p:ph type="ftr" sz="quarter" idx="11"/>
          </p:nvPr>
        </p:nvSpPr>
        <p:spPr/>
        <p:txBody>
          <a:bodyPr/>
          <a:lstStyle/>
          <a:p>
            <a:endParaRPr lang="en-US">
              <a:solidFill>
                <a:srgbClr val="5493B2">
                  <a:shade val="50000"/>
                </a:srgbClr>
              </a:solidFill>
            </a:endParaRPr>
          </a:p>
        </p:txBody>
      </p:sp>
      <p:sp>
        <p:nvSpPr>
          <p:cNvPr id="5" name="Slide Number Placeholder 4"/>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26113045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3" name="Footer Placeholder 2"/>
          <p:cNvSpPr>
            <a:spLocks noGrp="1"/>
          </p:cNvSpPr>
          <p:nvPr>
            <p:ph type="ftr" sz="quarter" idx="11"/>
          </p:nvPr>
        </p:nvSpPr>
        <p:spPr/>
        <p:txBody>
          <a:bodyPr/>
          <a:lstStyle/>
          <a:p>
            <a:endParaRPr lang="en-US">
              <a:solidFill>
                <a:srgbClr val="5493B2">
                  <a:shade val="50000"/>
                </a:srgbClr>
              </a:solidFill>
            </a:endParaRPr>
          </a:p>
        </p:txBody>
      </p:sp>
      <p:sp>
        <p:nvSpPr>
          <p:cNvPr id="4" name="Slide Number Placeholder 3"/>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47843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FDBF99-48DD-B54D-A306-E2B2A94813B3}" type="datetimeFigureOut">
              <a:rPr lang="en-US" smtClean="0"/>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9718656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1440"/>
            <a:ext cx="10972800" cy="914400"/>
          </a:xfrm>
        </p:spPr>
        <p:txBody>
          <a:bodyPr tIns="0" bIns="0" anchor="b"/>
          <a:lstStyle>
            <a:lvl1pPr algn="l">
              <a:buNone/>
              <a:defRPr sz="5000" b="1"/>
            </a:lvl1pPr>
          </a:lstStyle>
          <a:p>
            <a:r>
              <a:rPr lang="en-US"/>
              <a:t>Click to edit Master title style</a:t>
            </a:r>
            <a:endParaRPr lang="en-US" dirty="0"/>
          </a:p>
        </p:txBody>
      </p:sp>
      <p:sp>
        <p:nvSpPr>
          <p:cNvPr id="3" name="Text Placeholder 2"/>
          <p:cNvSpPr>
            <a:spLocks noGrp="1"/>
          </p:cNvSpPr>
          <p:nvPr>
            <p:ph type="body" idx="2"/>
          </p:nvPr>
        </p:nvSpPr>
        <p:spPr>
          <a:xfrm>
            <a:off x="609600" y="1133856"/>
            <a:ext cx="3454400" cy="5181600"/>
          </a:xfrm>
        </p:spPr>
        <p:txBody>
          <a:bodyPr lIns="45720" tIns="45720" rIns="0"/>
          <a:lstStyle>
            <a:lvl1pPr marL="0" indent="0">
              <a:spcBef>
                <a:spcPts val="300"/>
              </a:spcBef>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4572000" y="1133472"/>
            <a:ext cx="7010400" cy="5191128"/>
          </a:xfrm>
        </p:spPr>
        <p:txBody>
          <a:bodyPr/>
          <a:lstStyle>
            <a:lvl1pPr algn="l">
              <a:defRPr sz="3000"/>
            </a:lvl1pPr>
            <a:lvl2pPr algn="l">
              <a:defRPr sz="2800"/>
            </a:lvl2pPr>
            <a:lvl3pPr algn="l">
              <a:defRPr sz="24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6" name="Footer Placeholder 5"/>
          <p:cNvSpPr>
            <a:spLocks noGrp="1"/>
          </p:cNvSpPr>
          <p:nvPr>
            <p:ph type="ftr" sz="quarter" idx="11"/>
          </p:nvPr>
        </p:nvSpPr>
        <p:spPr/>
        <p:txBody>
          <a:bodyPr/>
          <a:lstStyle/>
          <a:p>
            <a:endParaRPr lang="en-US">
              <a:solidFill>
                <a:srgbClr val="5493B2">
                  <a:shade val="50000"/>
                </a:srgbClr>
              </a:solidFill>
            </a:endParaRPr>
          </a:p>
        </p:txBody>
      </p:sp>
      <p:sp>
        <p:nvSpPr>
          <p:cNvPr id="7" name="Slide Number Placeholder 6"/>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18484734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653" y="1981200"/>
            <a:ext cx="4572000" cy="522288"/>
          </a:xfrm>
        </p:spPr>
        <p:txBody>
          <a:bodyPr tIns="0" bIns="0" anchor="b"/>
          <a:lstStyle>
            <a:lvl1pPr algn="r">
              <a:buNone/>
              <a:defRPr sz="2000" b="1"/>
            </a:lvl1pPr>
          </a:lstStyle>
          <a:p>
            <a:r>
              <a:rPr lang="en-US"/>
              <a:t>Click to edit Master title style</a:t>
            </a:r>
            <a:endParaRPr lang="en-US" dirty="0"/>
          </a:p>
        </p:txBody>
      </p:sp>
      <p:sp>
        <p:nvSpPr>
          <p:cNvPr id="3" name="Picture Placeholder 2"/>
          <p:cNvSpPr>
            <a:spLocks noGrp="1"/>
          </p:cNvSpPr>
          <p:nvPr>
            <p:ph type="pic" idx="1"/>
          </p:nvPr>
        </p:nvSpPr>
        <p:spPr>
          <a:xfrm>
            <a:off x="5457824" y="1066800"/>
            <a:ext cx="6096000" cy="4572000"/>
          </a:xfrm>
          <a:solidFill>
            <a:schemeClr val="bg2">
              <a:shade val="75000"/>
            </a:schemeClr>
          </a:solidFill>
          <a:ln w="60325">
            <a:solidFill>
              <a:srgbClr val="FFFFFF"/>
            </a:solidFill>
            <a:miter lim="800000"/>
          </a:ln>
          <a:effectLst>
            <a:outerShdw blurRad="36195" dist="10000" dir="5400000" algn="tl" rotWithShape="0">
              <a:srgbClr val="000000">
                <a:alpha val="75000"/>
              </a:srgbClr>
            </a:outerShdw>
            <a:reflection stA="21000" endA="500" endPos="10000" dist="20000" dir="5400000" sy="-100000" algn="bl" rotWithShape="0"/>
          </a:effectLst>
        </p:spPr>
        <p:txBody>
          <a:bodyPr/>
          <a:lstStyle>
            <a:lvl1pPr>
              <a:buNone/>
              <a:defRPr sz="3200"/>
            </a:lvl1pPr>
          </a:lstStyle>
          <a:p>
            <a:r>
              <a:rPr lang="en-US"/>
              <a:t>Click icon to add picture</a:t>
            </a:r>
            <a:endParaRPr lang="en-US" dirty="0"/>
          </a:p>
        </p:txBody>
      </p:sp>
      <p:sp>
        <p:nvSpPr>
          <p:cNvPr id="4" name="Text Placeholder 3"/>
          <p:cNvSpPr>
            <a:spLocks noGrp="1"/>
          </p:cNvSpPr>
          <p:nvPr>
            <p:ph type="body" sz="half" idx="2"/>
          </p:nvPr>
        </p:nvSpPr>
        <p:spPr>
          <a:xfrm>
            <a:off x="501653" y="2543176"/>
            <a:ext cx="4572000" cy="914400"/>
          </a:xfrm>
        </p:spPr>
        <p:txBody>
          <a:bodyPr lIns="0" tIns="0" rIns="0" bIns="0" anchor="t"/>
          <a:lstStyle>
            <a:lvl1pPr indent="0" algn="r">
              <a:spcBef>
                <a:spcPts val="300"/>
              </a:spcBef>
              <a:buFontTx/>
              <a:buNone/>
              <a:defRPr sz="1400" baseline="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4"/>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6" name="Footer Placeholder 5"/>
          <p:cNvSpPr>
            <a:spLocks noGrp="1"/>
          </p:cNvSpPr>
          <p:nvPr>
            <p:ph type="ftr" sz="quarter" idx="11"/>
          </p:nvPr>
        </p:nvSpPr>
        <p:spPr/>
        <p:txBody>
          <a:bodyPr/>
          <a:lstStyle/>
          <a:p>
            <a:endParaRPr lang="en-US">
              <a:solidFill>
                <a:srgbClr val="5493B2">
                  <a:shade val="50000"/>
                </a:srgbClr>
              </a:solidFill>
            </a:endParaRPr>
          </a:p>
        </p:txBody>
      </p:sp>
      <p:sp>
        <p:nvSpPr>
          <p:cNvPr id="7" name="Slide Number Placeholder 6"/>
          <p:cNvSpPr>
            <a:spLocks noGrp="1"/>
          </p:cNvSpPr>
          <p:nvPr>
            <p:ph type="sldNum" sz="quarter" idx="12"/>
          </p:nvPr>
        </p:nvSpPr>
        <p:spPr>
          <a:xfrm>
            <a:off x="10871200" y="6356351"/>
            <a:ext cx="711200" cy="365125"/>
          </a:xfrm>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37318060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5" name="Footer Placeholder 4"/>
          <p:cNvSpPr>
            <a:spLocks noGrp="1"/>
          </p:cNvSpPr>
          <p:nvPr>
            <p:ph type="ftr" sz="quarter" idx="11"/>
          </p:nvPr>
        </p:nvSpPr>
        <p:spPr/>
        <p:txBody>
          <a:bodyPr/>
          <a:lstStyle/>
          <a:p>
            <a:endParaRPr lang="en-US">
              <a:solidFill>
                <a:srgbClr val="5493B2">
                  <a:shade val="50000"/>
                </a:srgbClr>
              </a:solidFill>
            </a:endParaRPr>
          </a:p>
        </p:txBody>
      </p:sp>
      <p:sp>
        <p:nvSpPr>
          <p:cNvPr id="6" name="Slide Number Placeholder 5"/>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26046431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5" name="Footer Placeholder 4"/>
          <p:cNvSpPr>
            <a:spLocks noGrp="1"/>
          </p:cNvSpPr>
          <p:nvPr>
            <p:ph type="ftr" sz="quarter" idx="11"/>
          </p:nvPr>
        </p:nvSpPr>
        <p:spPr/>
        <p:txBody>
          <a:bodyPr/>
          <a:lstStyle/>
          <a:p>
            <a:endParaRPr lang="en-US">
              <a:solidFill>
                <a:srgbClr val="5493B2">
                  <a:shade val="50000"/>
                </a:srgbClr>
              </a:solidFill>
            </a:endParaRPr>
          </a:p>
        </p:txBody>
      </p:sp>
      <p:sp>
        <p:nvSpPr>
          <p:cNvPr id="6" name="Slide Number Placeholder 5"/>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17899063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4" name="Footer Placeholder 3"/>
          <p:cNvSpPr>
            <a:spLocks noGrp="1"/>
          </p:cNvSpPr>
          <p:nvPr>
            <p:ph type="ftr" sz="quarter" idx="11"/>
          </p:nvPr>
        </p:nvSpPr>
        <p:spPr/>
        <p:txBody>
          <a:bodyPr/>
          <a:lstStyle/>
          <a:p>
            <a:endParaRPr lang="en-US">
              <a:solidFill>
                <a:srgbClr val="5493B2">
                  <a:shade val="50000"/>
                </a:srgbClr>
              </a:solidFill>
            </a:endParaRPr>
          </a:p>
        </p:txBody>
      </p:sp>
      <p:sp>
        <p:nvSpPr>
          <p:cNvPr id="5" name="Slide Number Placeholder 4"/>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21894791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40" name="Title Text"/>
          <p:cNvSpPr txBox="1">
            <a:spLocks noGrp="1"/>
          </p:cNvSpPr>
          <p:nvPr>
            <p:ph type="title"/>
          </p:nvPr>
        </p:nvSpPr>
        <p:spPr>
          <a:prstGeom prst="rect">
            <a:avLst/>
          </a:prstGeom>
        </p:spPr>
        <p:txBody>
          <a:bodyPr/>
          <a:lstStyle/>
          <a:p>
            <a:r>
              <a:t>Title Text</a:t>
            </a:r>
          </a:p>
        </p:txBody>
      </p:sp>
      <p:sp>
        <p:nvSpPr>
          <p:cNvPr id="141"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568371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127"/>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127"/>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127"/>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defTabSz="457127"/>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F0A7B595-9D43-A64C-BF79-56B08CD95626}" type="datetimeFigureOut">
              <a:rPr lang="en-US" smtClean="0"/>
              <a:pPr/>
              <a:t>10/31/2019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6699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2E19F530-FFB0-D141-884B-ACCB2B99C609}" type="slidenum">
              <a:rPr lang="en-US" smtClean="0"/>
              <a:pPr/>
              <a:t>‹#›</a:t>
            </a:fld>
            <a:endParaRPr lang="en-US"/>
          </a:p>
        </p:txBody>
      </p:sp>
    </p:spTree>
    <p:extLst>
      <p:ext uri="{BB962C8B-B14F-4D97-AF65-F5344CB8AC3E}">
        <p14:creationId xmlns:p14="http://schemas.microsoft.com/office/powerpoint/2010/main" val="4138700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0A7B595-9D43-A64C-BF79-56B08CD95626}" type="datetimeFigureOut">
              <a:rPr lang="en-US" smtClean="0">
                <a:solidFill>
                  <a:prstClr val="black"/>
                </a:solidFill>
              </a:rPr>
              <a:pPr/>
              <a:t>10/31/2019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2E19F530-FFB0-D141-884B-ACCB2B99C609}"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3592771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0A7B595-9D43-A64C-BF79-56B08CD95626}" type="datetimeFigureOut">
              <a:rPr lang="en-US" smtClean="0">
                <a:solidFill>
                  <a:prstClr val="black"/>
                </a:solidFill>
              </a:rPr>
              <a:pPr/>
              <a:t>10/31/2019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2E19F530-FFB0-D141-884B-ACCB2B99C609}" type="slidenum">
              <a:rPr lang="en-US" smtClean="0">
                <a:solidFill>
                  <a:prstClr val="black"/>
                </a:solidFill>
              </a:rPr>
              <a:pPr/>
              <a:t>‹#›</a:t>
            </a:fld>
            <a:endParaRPr lang="en-US">
              <a:solidFill>
                <a:prstClr val="black"/>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127"/>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127"/>
            <a:endParaRPr lang="en-US" sz="1800">
              <a:solidFill>
                <a:prstClr val="white"/>
              </a:solidFill>
            </a:endParaRPr>
          </a:p>
        </p:txBody>
      </p:sp>
    </p:spTree>
    <p:extLst>
      <p:ext uri="{BB962C8B-B14F-4D97-AF65-F5344CB8AC3E}">
        <p14:creationId xmlns:p14="http://schemas.microsoft.com/office/powerpoint/2010/main" val="24431482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0A7B595-9D43-A64C-BF79-56B08CD95626}" type="datetimeFigureOut">
              <a:rPr lang="en-US" smtClean="0">
                <a:solidFill>
                  <a:prstClr val="black"/>
                </a:solidFill>
              </a:rPr>
              <a:pPr/>
              <a:t>10/31/2019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2E19F530-FFB0-D141-884B-ACCB2B99C609}" type="slidenum">
              <a:rPr lang="en-US" smtClean="0">
                <a:solidFill>
                  <a:prstClr val="black"/>
                </a:solidFill>
              </a:rPr>
              <a:pPr/>
              <a:t>‹#›</a:t>
            </a:fld>
            <a:endParaRPr lang="en-US">
              <a:solidFill>
                <a:prstClr val="black"/>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91503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FDBF99-48DD-B54D-A306-E2B2A94813B3}"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41208914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F0A7B595-9D43-A64C-BF79-56B08CD95626}" type="datetimeFigureOut">
              <a:rPr lang="en-US" smtClean="0">
                <a:solidFill>
                  <a:prstClr val="black"/>
                </a:solidFill>
              </a:rPr>
              <a:pPr/>
              <a:t>10/31/2019</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2E19F530-FFB0-D141-884B-ACCB2B99C60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930078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0A7B595-9D43-A64C-BF79-56B08CD95626}" type="datetimeFigureOut">
              <a:rPr lang="en-US" smtClean="0">
                <a:solidFill>
                  <a:prstClr val="black"/>
                </a:solidFill>
              </a:rPr>
              <a:pPr/>
              <a:t>10/31/2019</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2E19F530-FFB0-D141-884B-ACCB2B99C609}" type="slidenum">
              <a:rPr lang="en-US" smtClean="0">
                <a:solidFill>
                  <a:prstClr val="black"/>
                </a:solidFill>
              </a:rPr>
              <a:pPr/>
              <a:t>‹#›</a:t>
            </a:fld>
            <a:endParaRPr lang="en-US">
              <a:solidFill>
                <a:prstClr val="black"/>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1151527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A7B595-9D43-A64C-BF79-56B08CD95626}" type="datetimeFigureOut">
              <a:rPr lang="en-US" smtClean="0">
                <a:solidFill>
                  <a:prstClr val="black"/>
                </a:solidFill>
              </a:rPr>
              <a:pPr/>
              <a:t>10/31/2019</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2E19F530-FFB0-D141-884B-ACCB2B99C60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863511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F0A7B595-9D43-A64C-BF79-56B08CD95626}" type="datetimeFigureOut">
              <a:rPr lang="en-US" smtClean="0">
                <a:solidFill>
                  <a:prstClr val="black"/>
                </a:solidFill>
              </a:rPr>
              <a:pPr/>
              <a:t>10/31/2019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2E19F530-FFB0-D141-884B-ACCB2B99C60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076628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F0A7B595-9D43-A64C-BF79-56B08CD95626}" type="datetimeFigureOut">
              <a:rPr lang="en-US" smtClean="0">
                <a:solidFill>
                  <a:prstClr val="black"/>
                </a:solidFill>
              </a:rPr>
              <a:pPr/>
              <a:t>10/31/2019</a:t>
            </a:fld>
            <a:endParaRPr lang="en-US">
              <a:solidFill>
                <a:prstClr val="black"/>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2E19F530-FFB0-D141-884B-ACCB2B99C609}" type="slidenum">
              <a:rPr lang="en-US" smtClean="0">
                <a:solidFill>
                  <a:prstClr val="black"/>
                </a:solidFill>
              </a:rPr>
              <a:pPr/>
              <a:t>‹#›</a:t>
            </a:fld>
            <a:endParaRPr lang="en-US">
              <a:solidFill>
                <a:prstClr val="black"/>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127"/>
            <a:endParaRPr lang="en-US" sz="1800">
              <a:solidFill>
                <a:prstClr val="black"/>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127"/>
            <a:endParaRPr lang="en-US" sz="1800">
              <a:solidFill>
                <a:prstClr val="black"/>
              </a:solidFill>
            </a:endParaRPr>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defTabSz="457127"/>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127"/>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127"/>
            <a:endParaRPr lang="en-US" sz="1800">
              <a:solidFill>
                <a:prstClr val="white"/>
              </a:solidFill>
            </a:endParaRPr>
          </a:p>
        </p:txBody>
      </p:sp>
    </p:spTree>
    <p:extLst>
      <p:ext uri="{BB962C8B-B14F-4D97-AF65-F5344CB8AC3E}">
        <p14:creationId xmlns:p14="http://schemas.microsoft.com/office/powerpoint/2010/main" val="4071591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0A7B595-9D43-A64C-BF79-56B08CD95626}" type="datetimeFigureOut">
              <a:rPr lang="en-US" smtClean="0">
                <a:solidFill>
                  <a:prstClr val="black"/>
                </a:solidFill>
              </a:rPr>
              <a:pPr/>
              <a:t>10/31/2019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2E19F530-FFB0-D141-884B-ACCB2B99C60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396178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0A7B595-9D43-A64C-BF79-56B08CD95626}" type="datetimeFigureOut">
              <a:rPr lang="en-US" smtClean="0">
                <a:solidFill>
                  <a:prstClr val="black"/>
                </a:solidFill>
              </a:rPr>
              <a:pPr/>
              <a:t>10/31/2019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2E19F530-FFB0-D141-884B-ACCB2B99C60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901219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Text Placeholder 2"/>
          <p:cNvSpPr>
            <a:spLocks noGrp="1"/>
          </p:cNvSpPr>
          <p:nvPr>
            <p:ph type="body" sz="half" idx="1"/>
          </p:nvPr>
        </p:nvSpPr>
        <p:spPr>
          <a:xfrm>
            <a:off x="1117603" y="2362211"/>
            <a:ext cx="5027084"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7885" y="2362211"/>
            <a:ext cx="502708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251207" y="6248411"/>
            <a:ext cx="2840567" cy="474663"/>
          </a:xfrm>
        </p:spPr>
        <p:txBody>
          <a:bodyPr/>
          <a:lstStyle>
            <a:lvl1pPr>
              <a:defRPr/>
            </a:lvl1pPr>
          </a:lstStyle>
          <a:p>
            <a:endParaRPr lang="en-US" altLang="en-US">
              <a:solidFill>
                <a:prstClr val="black"/>
              </a:solidFill>
            </a:endParaRPr>
          </a:p>
        </p:txBody>
      </p:sp>
      <p:sp>
        <p:nvSpPr>
          <p:cNvPr id="6" name="Footer Placeholder 5"/>
          <p:cNvSpPr>
            <a:spLocks noGrp="1"/>
          </p:cNvSpPr>
          <p:nvPr>
            <p:ph type="ftr" sz="quarter" idx="11"/>
          </p:nvPr>
        </p:nvSpPr>
        <p:spPr>
          <a:xfrm>
            <a:off x="7721600" y="6248411"/>
            <a:ext cx="3862917" cy="474663"/>
          </a:xfrm>
        </p:spPr>
        <p:txBody>
          <a:bodyPr/>
          <a:lstStyle>
            <a:lvl1pPr>
              <a:defRPr/>
            </a:lvl1pPr>
          </a:lstStyle>
          <a:p>
            <a:endParaRPr lang="en-US" altLang="en-US">
              <a:solidFill>
                <a:prstClr val="black"/>
              </a:solidFill>
            </a:endParaRPr>
          </a:p>
        </p:txBody>
      </p:sp>
      <p:sp>
        <p:nvSpPr>
          <p:cNvPr id="7" name="Slide Number Placeholder 6"/>
          <p:cNvSpPr>
            <a:spLocks noGrp="1"/>
          </p:cNvSpPr>
          <p:nvPr>
            <p:ph type="sldNum" sz="quarter" idx="12"/>
          </p:nvPr>
        </p:nvSpPr>
        <p:spPr>
          <a:xfrm>
            <a:off x="112191" y="6242050"/>
            <a:ext cx="783167" cy="488950"/>
          </a:xfrm>
        </p:spPr>
        <p:txBody>
          <a:bodyPr/>
          <a:lstStyle>
            <a:lvl1pPr>
              <a:defRPr/>
            </a:lvl1pPr>
          </a:lstStyle>
          <a:p>
            <a:fld id="{762A7C02-B50E-457E-80DE-11F3408DA621}"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5929643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762001"/>
            <a:ext cx="10566400" cy="532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3251201" y="6248401"/>
            <a:ext cx="2840567" cy="474663"/>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7721600" y="6248401"/>
            <a:ext cx="3862917" cy="474663"/>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112184" y="6242050"/>
            <a:ext cx="783167" cy="488950"/>
          </a:xfrm>
        </p:spPr>
        <p:txBody>
          <a:bodyPr/>
          <a:lstStyle>
            <a:lvl1pPr>
              <a:defRPr/>
            </a:lvl1pPr>
          </a:lstStyle>
          <a:p>
            <a:fld id="{241BB563-FBFA-4F1C-8024-A31F717B48A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704200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5" name="Rectangle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6" name="Rectangle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7" name="Rectangle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0" name="Straight Connector 9"/>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1" name="Straight Connector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2" name="Straight Connector 11"/>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3" name="Straight Connector 12"/>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4" name="Straight Connector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5" name="Straight Connector 14"/>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6" name="Rectangle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7" name="Oval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8" name="Oval 17"/>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9" name="Oval 18"/>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20" name="Oval 19"/>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21" name="Oval 20"/>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8" name="Title 7"/>
          <p:cNvSpPr>
            <a:spLocks noGrp="1"/>
          </p:cNvSpPr>
          <p:nvPr>
            <p:ph type="ctrTitle"/>
          </p:nvPr>
        </p:nvSpPr>
        <p:spPr>
          <a:xfrm>
            <a:off x="3048000" y="3124200"/>
            <a:ext cx="8229600" cy="189436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2" name="Date Placeholder 27"/>
          <p:cNvSpPr>
            <a:spLocks noGrp="1"/>
          </p:cNvSpPr>
          <p:nvPr>
            <p:ph type="dt" sz="half" idx="10"/>
          </p:nvPr>
        </p:nvSpPr>
        <p:spPr bwMode="auto">
          <a:xfrm rot="5400000">
            <a:off x="10733617" y="1111250"/>
            <a:ext cx="2286000" cy="508000"/>
          </a:xfrm>
        </p:spPr>
        <p:txBody>
          <a:bodyPr/>
          <a:lstStyle>
            <a:lvl1pPr>
              <a:defRPr/>
            </a:lvl1pPr>
          </a:lstStyle>
          <a:p>
            <a:pPr>
              <a:defRPr/>
            </a:pPr>
            <a:endParaRPr lang="en-US"/>
          </a:p>
        </p:txBody>
      </p:sp>
      <p:sp>
        <p:nvSpPr>
          <p:cNvPr id="23" name="Footer Placeholder 16"/>
          <p:cNvSpPr>
            <a:spLocks noGrp="1"/>
          </p:cNvSpPr>
          <p:nvPr>
            <p:ph type="ftr" sz="quarter" idx="11"/>
          </p:nvPr>
        </p:nvSpPr>
        <p:spPr bwMode="auto">
          <a:xfrm rot="5400000">
            <a:off x="10045701" y="4117447"/>
            <a:ext cx="3657600" cy="512233"/>
          </a:xfrm>
        </p:spPr>
        <p:txBody>
          <a:bodyPr/>
          <a:lstStyle>
            <a:lvl1pPr>
              <a:defRPr/>
            </a:lvl1pPr>
          </a:lstStyle>
          <a:p>
            <a:pPr>
              <a:defRPr/>
            </a:pPr>
            <a:endParaRPr lang="en-US"/>
          </a:p>
        </p:txBody>
      </p:sp>
      <p:sp>
        <p:nvSpPr>
          <p:cNvPr id="24" name="Slide Number Placeholder 28"/>
          <p:cNvSpPr>
            <a:spLocks noGrp="1"/>
          </p:cNvSpPr>
          <p:nvPr>
            <p:ph type="sldNum" sz="quarter" idx="12"/>
          </p:nvPr>
        </p:nvSpPr>
        <p:spPr bwMode="auto">
          <a:xfrm>
            <a:off x="1767417" y="4929189"/>
            <a:ext cx="812800" cy="517525"/>
          </a:xfrm>
        </p:spPr>
        <p:txBody>
          <a:bodyPr/>
          <a:lstStyle>
            <a:lvl1pPr>
              <a:defRPr/>
            </a:lvl1pPr>
          </a:lstStyle>
          <a:p>
            <a:pPr>
              <a:defRPr/>
            </a:pPr>
            <a:fld id="{26DEE930-AEAC-4EBD-9FA7-19BC619CF99F}" type="slidenum">
              <a:rPr lang="en-US"/>
              <a:pPr>
                <a:defRPr/>
              </a:pPr>
              <a:t>‹#›</a:t>
            </a:fld>
            <a:endParaRPr lang="en-US"/>
          </a:p>
        </p:txBody>
      </p:sp>
    </p:spTree>
    <p:extLst>
      <p:ext uri="{BB962C8B-B14F-4D97-AF65-F5344CB8AC3E}">
        <p14:creationId xmlns:p14="http://schemas.microsoft.com/office/powerpoint/2010/main" val="82053112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DBF99-48DD-B54D-A306-E2B2A94813B3}" type="datetimeFigureOut">
              <a:rPr lang="en-US" smtClean="0"/>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2437598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rtlCol="0"/>
          <a:lstStyle>
            <a:lvl1pPr>
              <a:defRPr/>
            </a:lvl1pPr>
          </a:lstStyle>
          <a:p>
            <a:pPr>
              <a:defRPr/>
            </a:pPr>
            <a:endParaRPr lang="en-US"/>
          </a:p>
        </p:txBody>
      </p:sp>
      <p:sp>
        <p:nvSpPr>
          <p:cNvPr id="5" name="Slide Number Placeholder 8"/>
          <p:cNvSpPr>
            <a:spLocks noGrp="1"/>
          </p:cNvSpPr>
          <p:nvPr>
            <p:ph type="sldNum" sz="quarter" idx="11"/>
          </p:nvPr>
        </p:nvSpPr>
        <p:spPr/>
        <p:txBody>
          <a:bodyPr rtlCol="0"/>
          <a:lstStyle>
            <a:lvl1pPr>
              <a:defRPr/>
            </a:lvl1pPr>
          </a:lstStyle>
          <a:p>
            <a:pPr>
              <a:defRPr/>
            </a:pPr>
            <a:fld id="{55E847F8-07D1-40B8-830B-9D515BCA6481}" type="slidenum">
              <a:rPr lang="en-US"/>
              <a:pPr>
                <a:defRPr/>
              </a:pPr>
              <a:t>‹#›</a:t>
            </a:fld>
            <a:endParaRPr lang="en-US"/>
          </a:p>
        </p:txBody>
      </p:sp>
      <p:sp>
        <p:nvSpPr>
          <p:cNvPr id="6" name="Footer Placeholder 9"/>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39386844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5" name="Rectangle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6" name="Rectangle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7" name="Rectangle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8" name="Straight Connector 7"/>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9" name="Straight Connector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0" name="Straight Connector 9"/>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1" name="Straight Connector 10"/>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2" name="Straight Connector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3" name="Rectangle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4" name="Oval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5" name="Oval 14"/>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6" name="Oval 15"/>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7" name="Oval 16"/>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8" name="Oval 17"/>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9" name="Straight Connector 18"/>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lang="en-US"/>
              <a:t>Click to edit Master title style</a:t>
            </a:r>
          </a:p>
        </p:txBody>
      </p:sp>
      <p:sp>
        <p:nvSpPr>
          <p:cNvPr id="3" name="Text Placeholder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0" name="Date Placeholder 3"/>
          <p:cNvSpPr>
            <a:spLocks noGrp="1"/>
          </p:cNvSpPr>
          <p:nvPr>
            <p:ph type="dt" sz="half" idx="10"/>
          </p:nvPr>
        </p:nvSpPr>
        <p:spPr bwMode="auto">
          <a:xfrm rot="5400000">
            <a:off x="10731500" y="1106488"/>
            <a:ext cx="2286000" cy="508000"/>
          </a:xfrm>
        </p:spPr>
        <p:txBody>
          <a:bodyPr/>
          <a:lstStyle>
            <a:lvl1pPr>
              <a:defRPr/>
            </a:lvl1pPr>
          </a:lstStyle>
          <a:p>
            <a:pPr>
              <a:defRPr/>
            </a:pPr>
            <a:endParaRPr lang="en-US"/>
          </a:p>
        </p:txBody>
      </p:sp>
      <p:sp>
        <p:nvSpPr>
          <p:cNvPr id="21" name="Footer Placeholder 4"/>
          <p:cNvSpPr>
            <a:spLocks noGrp="1"/>
          </p:cNvSpPr>
          <p:nvPr>
            <p:ph type="ftr" sz="quarter" idx="11"/>
          </p:nvPr>
        </p:nvSpPr>
        <p:spPr bwMode="auto">
          <a:xfrm rot="5400000">
            <a:off x="10045701" y="4114272"/>
            <a:ext cx="3657600" cy="512233"/>
          </a:xfrm>
        </p:spPr>
        <p:txBody>
          <a:bodyPr/>
          <a:lstStyle>
            <a:lvl1pPr>
              <a:defRPr/>
            </a:lvl1pPr>
          </a:lstStyle>
          <a:p>
            <a:pPr>
              <a:defRPr/>
            </a:pPr>
            <a:endParaRPr lang="en-US"/>
          </a:p>
        </p:txBody>
      </p:sp>
      <p:sp>
        <p:nvSpPr>
          <p:cNvPr id="22" name="Slide Number Placeholder 5"/>
          <p:cNvSpPr>
            <a:spLocks noGrp="1"/>
          </p:cNvSpPr>
          <p:nvPr>
            <p:ph type="sldNum" sz="quarter" idx="12"/>
          </p:nvPr>
        </p:nvSpPr>
        <p:spPr bwMode="auto">
          <a:xfrm>
            <a:off x="1786467" y="4929189"/>
            <a:ext cx="812800" cy="517525"/>
          </a:xfrm>
        </p:spPr>
        <p:txBody>
          <a:bodyPr/>
          <a:lstStyle>
            <a:lvl1pPr>
              <a:defRPr/>
            </a:lvl1pPr>
          </a:lstStyle>
          <a:p>
            <a:pPr>
              <a:defRPr/>
            </a:pPr>
            <a:fld id="{ADB9E22A-DB04-4448-8F6C-DD62FC51088F}" type="slidenum">
              <a:rPr lang="en-US"/>
              <a:pPr>
                <a:defRPr/>
              </a:pPr>
              <a:t>‹#›</a:t>
            </a:fld>
            <a:endParaRPr lang="en-US"/>
          </a:p>
        </p:txBody>
      </p:sp>
    </p:spTree>
    <p:extLst>
      <p:ext uri="{BB962C8B-B14F-4D97-AF65-F5344CB8AC3E}">
        <p14:creationId xmlns:p14="http://schemas.microsoft.com/office/powerpoint/2010/main" val="3808165591"/>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5693664"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00CF151A-0EDC-4EEA-95BA-5051E31CFBF2}" type="slidenum">
              <a:rPr lang="en-US"/>
              <a:pPr>
                <a:defRPr/>
              </a:pPr>
              <a:t>‹#›</a:t>
            </a:fld>
            <a:endParaRPr lang="en-US"/>
          </a:p>
        </p:txBody>
      </p:sp>
    </p:spTree>
    <p:extLst>
      <p:ext uri="{BB962C8B-B14F-4D97-AF65-F5344CB8AC3E}">
        <p14:creationId xmlns:p14="http://schemas.microsoft.com/office/powerpoint/2010/main" val="35154281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58293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1ADB7050-0EDD-41F3-AB6E-3E6AC91DF44B}" type="slidenum">
              <a:rPr lang="en-US"/>
              <a:pPr>
                <a:defRPr/>
              </a:pPr>
              <a:t>‹#›</a:t>
            </a:fld>
            <a:endParaRPr lang="en-US"/>
          </a:p>
        </p:txBody>
      </p:sp>
    </p:spTree>
    <p:extLst>
      <p:ext uri="{BB962C8B-B14F-4D97-AF65-F5344CB8AC3E}">
        <p14:creationId xmlns:p14="http://schemas.microsoft.com/office/powerpoint/2010/main" val="30346496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p:cNvSpPr>
            <a:spLocks noGrp="1"/>
          </p:cNvSpPr>
          <p:nvPr>
            <p:ph type="dt" sz="half" idx="10"/>
          </p:nvPr>
        </p:nvSpPr>
        <p:spPr/>
        <p:txBody>
          <a:bodyPr rtlCol="0"/>
          <a:lstStyle>
            <a:lvl1pPr>
              <a:defRPr/>
            </a:lvl1pPr>
          </a:lstStyle>
          <a:p>
            <a:pPr>
              <a:defRPr/>
            </a:pPr>
            <a:endParaRPr lang="en-US"/>
          </a:p>
        </p:txBody>
      </p:sp>
      <p:sp>
        <p:nvSpPr>
          <p:cNvPr id="4" name="Slide Number Placeholder 6"/>
          <p:cNvSpPr>
            <a:spLocks noGrp="1"/>
          </p:cNvSpPr>
          <p:nvPr>
            <p:ph type="sldNum" sz="quarter" idx="11"/>
          </p:nvPr>
        </p:nvSpPr>
        <p:spPr/>
        <p:txBody>
          <a:bodyPr rtlCol="0"/>
          <a:lstStyle>
            <a:lvl1pPr>
              <a:defRPr/>
            </a:lvl1pPr>
          </a:lstStyle>
          <a:p>
            <a:pPr>
              <a:defRPr/>
            </a:pPr>
            <a:fld id="{59F077A8-0793-47EF-8B99-A7F70734F15C}" type="slidenum">
              <a:rPr lang="en-US"/>
              <a:pPr>
                <a:defRPr/>
              </a:pPr>
              <a:t>‹#›</a:t>
            </a:fld>
            <a:endParaRPr lang="en-US"/>
          </a:p>
        </p:txBody>
      </p:sp>
      <p:sp>
        <p:nvSpPr>
          <p:cNvPr id="5" name="Footer Placeholder 7"/>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29974008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D55DA542-A008-42F5-BDD7-D959971517D3}" type="slidenum">
              <a:rPr lang="en-US"/>
              <a:pPr>
                <a:defRPr/>
              </a:pPr>
              <a:t>‹#›</a:t>
            </a:fld>
            <a:endParaRPr lang="en-US"/>
          </a:p>
        </p:txBody>
      </p:sp>
    </p:spTree>
    <p:extLst>
      <p:ext uri="{BB962C8B-B14F-4D97-AF65-F5344CB8AC3E}">
        <p14:creationId xmlns:p14="http://schemas.microsoft.com/office/powerpoint/2010/main" val="7626734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0" hangingPunct="0">
              <a:defRPr/>
            </a:pPr>
            <a:endParaRPr lang="en-US" sz="1800" dirty="0">
              <a:cs typeface="+mn-cs"/>
            </a:endParaRPr>
          </a:p>
        </p:txBody>
      </p:sp>
      <p:sp>
        <p:nvSpPr>
          <p:cNvPr id="6" name="Straight Connector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dirty="0">
              <a:cs typeface="+mn-cs"/>
            </a:endParaRPr>
          </a:p>
        </p:txBody>
      </p:sp>
      <p:sp>
        <p:nvSpPr>
          <p:cNvPr id="7" name="Straight Connector 6"/>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eaLnBrk="0" hangingPunct="0">
              <a:defRPr/>
            </a:pPr>
            <a:endParaRPr lang="en-US" sz="1800" dirty="0">
              <a:cs typeface="+mn-cs"/>
            </a:endParaRPr>
          </a:p>
        </p:txBody>
      </p:sp>
      <p:sp>
        <p:nvSpPr>
          <p:cNvPr id="8" name="Straight Connector 7"/>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9" name="Rectangle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0" name="Straight Connector 9"/>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1" name="Oval 10"/>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a:xfrm rot="5400000">
            <a:off x="5547360" y="3124200"/>
            <a:ext cx="6309360" cy="609600"/>
          </a:xfrm>
        </p:spPr>
        <p:txBody>
          <a:bodyPr/>
          <a:lstStyle>
            <a:lvl1pPr algn="l">
              <a:buNone/>
              <a:defRPr sz="2000" b="1" cap="small" baseline="0"/>
            </a:lvl1pPr>
          </a:lstStyle>
          <a:p>
            <a:r>
              <a:rPr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8" name="Content Placeholder 17"/>
          <p:cNvSpPr>
            <a:spLocks noGrp="1"/>
          </p:cNvSpPr>
          <p:nvPr>
            <p:ph sz="quarter" idx="1"/>
          </p:nvPr>
        </p:nvSpPr>
        <p:spPr>
          <a:xfrm>
            <a:off x="406400" y="274320"/>
            <a:ext cx="75184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p:cNvSpPr>
            <a:spLocks noGrp="1"/>
          </p:cNvSpPr>
          <p:nvPr>
            <p:ph type="dt" sz="half" idx="10"/>
          </p:nvPr>
        </p:nvSpPr>
        <p:spPr/>
        <p:txBody>
          <a:bodyPr rtlCol="0"/>
          <a:lstStyle>
            <a:lvl1pPr>
              <a:defRPr/>
            </a:lvl1pPr>
          </a:lstStyle>
          <a:p>
            <a:pPr>
              <a:defRPr/>
            </a:pPr>
            <a:endParaRPr lang="en-US"/>
          </a:p>
        </p:txBody>
      </p:sp>
      <p:sp>
        <p:nvSpPr>
          <p:cNvPr id="13" name="Slide Number Placeholder 21"/>
          <p:cNvSpPr>
            <a:spLocks noGrp="1"/>
          </p:cNvSpPr>
          <p:nvPr>
            <p:ph type="sldNum" sz="quarter" idx="11"/>
          </p:nvPr>
        </p:nvSpPr>
        <p:spPr/>
        <p:txBody>
          <a:bodyPr rtlCol="0"/>
          <a:lstStyle>
            <a:lvl1pPr>
              <a:defRPr/>
            </a:lvl1pPr>
          </a:lstStyle>
          <a:p>
            <a:pPr>
              <a:defRPr/>
            </a:pPr>
            <a:fld id="{60973A9B-5CB3-48F7-81FB-E4556D162284}" type="slidenum">
              <a:rPr lang="en-US"/>
              <a:pPr>
                <a:defRPr/>
              </a:pPr>
              <a:t>‹#›</a:t>
            </a:fld>
            <a:endParaRPr lang="en-US"/>
          </a:p>
        </p:txBody>
      </p:sp>
      <p:sp>
        <p:nvSpPr>
          <p:cNvPr id="14" name="Footer Placeholder 22"/>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1081049959"/>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6" name="Oval 5"/>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7" name="Straight Connector 6"/>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8" name="Rectangle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9" name="Straight Connector 8"/>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0" name="Straight Connector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dirty="0">
              <a:cs typeface="+mn-cs"/>
            </a:endParaRPr>
          </a:p>
        </p:txBody>
      </p:sp>
      <p:sp>
        <p:nvSpPr>
          <p:cNvPr id="11" name="Straight Connector 10"/>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eaLnBrk="0" hangingPunct="0">
              <a:defRPr/>
            </a:pPr>
            <a:endParaRPr lang="en-US" sz="1800" dirty="0">
              <a:cs typeface="+mn-cs"/>
            </a:endParaRPr>
          </a:p>
        </p:txBody>
      </p:sp>
      <p:sp>
        <p:nvSpPr>
          <p:cNvPr id="2" name="Title 1"/>
          <p:cNvSpPr>
            <a:spLocks noGrp="1"/>
          </p:cNvSpPr>
          <p:nvPr>
            <p:ph type="title"/>
          </p:nvPr>
        </p:nvSpPr>
        <p:spPr>
          <a:xfrm rot="5400000">
            <a:off x="5518404" y="3124200"/>
            <a:ext cx="6309360" cy="609600"/>
          </a:xfrm>
        </p:spPr>
        <p:txBody>
          <a:bodyPr/>
          <a:lstStyle>
            <a:lvl1pPr algn="l">
              <a:buNone/>
              <a:defRPr sz="2000" b="1"/>
            </a:lvl1pPr>
          </a:lstStyle>
          <a:p>
            <a:r>
              <a:rPr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a:t>Click to edit Master text styles</a:t>
            </a:r>
          </a:p>
        </p:txBody>
      </p:sp>
      <p:sp>
        <p:nvSpPr>
          <p:cNvPr id="12" name="Date Placeholder 16"/>
          <p:cNvSpPr>
            <a:spLocks noGrp="1"/>
          </p:cNvSpPr>
          <p:nvPr>
            <p:ph type="dt" sz="half" idx="10"/>
          </p:nvPr>
        </p:nvSpPr>
        <p:spPr/>
        <p:txBody>
          <a:bodyPr rtlCol="0"/>
          <a:lstStyle>
            <a:lvl1pPr>
              <a:defRPr/>
            </a:lvl1pPr>
          </a:lstStyle>
          <a:p>
            <a:pPr>
              <a:defRPr/>
            </a:pPr>
            <a:endParaRPr lang="en-US"/>
          </a:p>
        </p:txBody>
      </p:sp>
      <p:sp>
        <p:nvSpPr>
          <p:cNvPr id="13" name="Slide Number Placeholder 17"/>
          <p:cNvSpPr>
            <a:spLocks noGrp="1"/>
          </p:cNvSpPr>
          <p:nvPr>
            <p:ph type="sldNum" sz="quarter" idx="11"/>
          </p:nvPr>
        </p:nvSpPr>
        <p:spPr/>
        <p:txBody>
          <a:bodyPr rtlCol="0"/>
          <a:lstStyle>
            <a:lvl1pPr>
              <a:defRPr/>
            </a:lvl1pPr>
          </a:lstStyle>
          <a:p>
            <a:pPr>
              <a:defRPr/>
            </a:pPr>
            <a:fld id="{F3396EBF-1EAF-49A0-B4EE-0C05D6BA54C8}" type="slidenum">
              <a:rPr lang="en-US"/>
              <a:pPr>
                <a:defRPr/>
              </a:pPr>
              <a:t>‹#›</a:t>
            </a:fld>
            <a:endParaRPr lang="en-US"/>
          </a:p>
        </p:txBody>
      </p:sp>
      <p:sp>
        <p:nvSpPr>
          <p:cNvPr id="14" name="Footer Placeholder 20"/>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32891083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69DC250-F6DB-4F09-83AC-20108FE41F42}" type="slidenum">
              <a:rPr lang="en-US"/>
              <a:pPr>
                <a:defRPr/>
              </a:pPr>
              <a:t>‹#›</a:t>
            </a:fld>
            <a:endParaRPr lang="en-US"/>
          </a:p>
        </p:txBody>
      </p:sp>
    </p:spTree>
    <p:extLst>
      <p:ext uri="{BB962C8B-B14F-4D97-AF65-F5344CB8AC3E}">
        <p14:creationId xmlns:p14="http://schemas.microsoft.com/office/powerpoint/2010/main" val="32995030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235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B591EA61-395E-44B7-9ED1-3E01CA5576B3}" type="slidenum">
              <a:rPr lang="en-US"/>
              <a:pPr>
                <a:defRPr/>
              </a:pPr>
              <a:t>‹#›</a:t>
            </a:fld>
            <a:endParaRPr lang="en-US"/>
          </a:p>
        </p:txBody>
      </p:sp>
    </p:spTree>
    <p:extLst>
      <p:ext uri="{BB962C8B-B14F-4D97-AF65-F5344CB8AC3E}">
        <p14:creationId xmlns:p14="http://schemas.microsoft.com/office/powerpoint/2010/main" val="3782623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7790062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828800"/>
            <a:ext cx="5334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3924300"/>
            <a:ext cx="5334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p:cNvSpPr>
            <a:spLocks noGrp="1"/>
          </p:cNvSpPr>
          <p:nvPr>
            <p:ph type="dt" sz="half" idx="10"/>
          </p:nvPr>
        </p:nvSpPr>
        <p:spPr/>
        <p:txBody>
          <a:bodyPr/>
          <a:lstStyle>
            <a:lvl1pPr>
              <a:defRPr/>
            </a:lvl1pPr>
          </a:lstStyle>
          <a:p>
            <a:pPr>
              <a:defRPr/>
            </a:pPr>
            <a:endParaRPr lang="en-US"/>
          </a:p>
        </p:txBody>
      </p:sp>
      <p:sp>
        <p:nvSpPr>
          <p:cNvPr id="7" name="Footer Placeholder 2"/>
          <p:cNvSpPr>
            <a:spLocks noGrp="1"/>
          </p:cNvSpPr>
          <p:nvPr>
            <p:ph type="ftr" sz="quarter" idx="11"/>
          </p:nvPr>
        </p:nvSpPr>
        <p:spPr/>
        <p:txBody>
          <a:bodyPr/>
          <a:lstStyle>
            <a:lvl1pPr>
              <a:defRPr/>
            </a:lvl1pPr>
          </a:lstStyle>
          <a:p>
            <a:pPr>
              <a:defRPr/>
            </a:pPr>
            <a:endParaRPr lang="en-US"/>
          </a:p>
        </p:txBody>
      </p:sp>
      <p:sp>
        <p:nvSpPr>
          <p:cNvPr id="8" name="Slide Number Placeholder 22"/>
          <p:cNvSpPr>
            <a:spLocks noGrp="1"/>
          </p:cNvSpPr>
          <p:nvPr>
            <p:ph type="sldNum" sz="quarter" idx="12"/>
          </p:nvPr>
        </p:nvSpPr>
        <p:spPr/>
        <p:txBody>
          <a:bodyPr/>
          <a:lstStyle>
            <a:lvl1pPr>
              <a:defRPr/>
            </a:lvl1pPr>
          </a:lstStyle>
          <a:p>
            <a:pPr>
              <a:defRPr/>
            </a:pPr>
            <a:fld id="{BFCFD4ED-78BF-4644-B3C6-F90C668E7041}" type="slidenum">
              <a:rPr lang="en-US"/>
              <a:pPr>
                <a:defRPr/>
              </a:pPr>
              <a:t>‹#›</a:t>
            </a:fld>
            <a:endParaRPr lang="en-US"/>
          </a:p>
        </p:txBody>
      </p:sp>
    </p:spTree>
    <p:extLst>
      <p:ext uri="{BB962C8B-B14F-4D97-AF65-F5344CB8AC3E}">
        <p14:creationId xmlns:p14="http://schemas.microsoft.com/office/powerpoint/2010/main" val="38579152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a:t>Click to edit Master title style</a:t>
            </a:r>
          </a:p>
        </p:txBody>
      </p:sp>
      <p:sp>
        <p:nvSpPr>
          <p:cNvPr id="3" name="Table Placeholder 2"/>
          <p:cNvSpPr>
            <a:spLocks noGrp="1"/>
          </p:cNvSpPr>
          <p:nvPr>
            <p:ph type="tbl" idx="1"/>
          </p:nvPr>
        </p:nvSpPr>
        <p:spPr>
          <a:xfrm>
            <a:off x="755651" y="1752600"/>
            <a:ext cx="10668000" cy="4267200"/>
          </a:xfrm>
        </p:spPr>
        <p:txBody>
          <a:bodyPr/>
          <a:lstStyle/>
          <a:p>
            <a:pPr lvl="0"/>
            <a:endParaRPr lang="en-US" noProof="0"/>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204D62A-E07C-4756-91F6-ED5D4DA8DB9D}" type="slidenum">
              <a:rPr lang="en-US"/>
              <a:pPr>
                <a:defRPr/>
              </a:pPr>
              <a:t>‹#›</a:t>
            </a:fld>
            <a:endParaRPr lang="en-US"/>
          </a:p>
        </p:txBody>
      </p:sp>
    </p:spTree>
    <p:extLst>
      <p:ext uri="{BB962C8B-B14F-4D97-AF65-F5344CB8AC3E}">
        <p14:creationId xmlns:p14="http://schemas.microsoft.com/office/powerpoint/2010/main" val="37657735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44"/>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8"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F0A7B595-9D43-A64C-BF79-56B08CD95626}" type="datetimeFigureOut">
              <a:rPr lang="en-US" smtClean="0"/>
              <a:pPr/>
              <a:t>10/31/2019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2E19F530-FFB0-D141-884B-ACCB2B99C609}" type="slidenum">
              <a:rPr lang="en-US" smtClean="0"/>
              <a:pPr/>
              <a:t>‹#›</a:t>
            </a:fld>
            <a:endParaRPr lang="en-US"/>
          </a:p>
        </p:txBody>
      </p:sp>
    </p:spTree>
    <p:extLst>
      <p:ext uri="{BB962C8B-B14F-4D97-AF65-F5344CB8AC3E}">
        <p14:creationId xmlns:p14="http://schemas.microsoft.com/office/powerpoint/2010/main" val="18164725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0A7B595-9D43-A64C-BF79-56B08CD95626}" type="datetimeFigureOut">
              <a:rPr lang="en-US" smtClean="0"/>
              <a:pPr/>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9F530-FFB0-D141-884B-ACCB2B99C609}"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9849214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0A7B595-9D43-A64C-BF79-56B08CD95626}" type="datetimeFigureOut">
              <a:rPr lang="en-US" smtClean="0"/>
              <a:pPr/>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9F530-FFB0-D141-884B-ACCB2B99C609}" type="slidenum">
              <a:rPr lang="en-US" smtClean="0"/>
              <a:pPr/>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19033480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0A7B595-9D43-A64C-BF79-56B08CD95626}" type="datetimeFigureOut">
              <a:rPr lang="en-US" smtClean="0"/>
              <a:pPr/>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9F530-FFB0-D141-884B-ACCB2B99C609}"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1602234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97"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337"/>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96" y="1444337"/>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F0A7B595-9D43-A64C-BF79-56B08CD95626}" type="datetimeFigureOut">
              <a:rPr lang="en-US" smtClean="0"/>
              <a:pPr/>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27378309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0A7B595-9D43-A64C-BF79-56B08CD95626}" type="datetimeFigureOut">
              <a:rPr lang="en-US" smtClean="0"/>
              <a:pPr/>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19F530-FFB0-D141-884B-ACCB2B99C609}"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2305163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A7B595-9D43-A64C-BF79-56B08CD95626}" type="datetimeFigureOut">
              <a:rPr lang="en-US" smtClean="0"/>
              <a:pPr/>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25366649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F0A7B595-9D43-A64C-BF79-56B08CD95626}" type="datetimeFigureOut">
              <a:rPr lang="en-US" smtClean="0"/>
              <a:pPr/>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883286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6" Type="http://schemas.openxmlformats.org/officeDocument/2006/relationships/image" Target="../media/image7.jpe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6.jpe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8.jpe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8.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DBF99-48DD-B54D-A306-E2B2A94813B3}" type="datetimeFigureOut">
              <a:rPr lang="en-US" smtClean="0"/>
              <a:t>10/31/2019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A0EBD-847A-A345-BE5A-CCDC221B54E0}" type="slidenum">
              <a:rPr lang="en-US" smtClean="0"/>
              <a:t>‹#›</a:t>
            </a:fld>
            <a:endParaRPr lang="en-US"/>
          </a:p>
        </p:txBody>
      </p:sp>
    </p:spTree>
    <p:extLst>
      <p:ext uri="{BB962C8B-B14F-4D97-AF65-F5344CB8AC3E}">
        <p14:creationId xmlns:p14="http://schemas.microsoft.com/office/powerpoint/2010/main" val="1060473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AutoShape 20"/>
          <p:cNvSpPr>
            <a:spLocks noChangeArrowheads="1"/>
          </p:cNvSpPr>
          <p:nvPr userDrawn="1"/>
        </p:nvSpPr>
        <p:spPr bwMode="auto">
          <a:xfrm rot="10800000" flipH="1">
            <a:off x="-549923" y="-381000"/>
            <a:ext cx="9998723" cy="4876799"/>
          </a:xfrm>
          <a:prstGeom prst="flowChartDelay">
            <a:avLst/>
          </a:prstGeom>
          <a:solidFill>
            <a:schemeClr val="accent5">
              <a:lumMod val="75000"/>
              <a:alpha val="25098"/>
            </a:schemeClr>
          </a:solidFill>
          <a:ln>
            <a:noFill/>
          </a:ln>
          <a:effectLst>
            <a:softEdge rad="317500"/>
          </a:effectLst>
        </p:spPr>
        <p:txBody>
          <a:bodyPr wrap="none" anchor="ctr"/>
          <a:lstStyle/>
          <a:p>
            <a:pPr fontAlgn="auto">
              <a:spcBef>
                <a:spcPts val="0"/>
              </a:spcBef>
              <a:spcAft>
                <a:spcPts val="0"/>
              </a:spcAft>
              <a:defRPr/>
            </a:pPr>
            <a:endParaRPr lang="en-US" sz="1800">
              <a:latin typeface="+mn-lt"/>
            </a:endParaRPr>
          </a:p>
        </p:txBody>
      </p:sp>
      <p:sp>
        <p:nvSpPr>
          <p:cNvPr id="9" name="Rectangle 8"/>
          <p:cNvSpPr/>
          <p:nvPr userDrawn="1"/>
        </p:nvSpPr>
        <p:spPr>
          <a:xfrm>
            <a:off x="0" y="0"/>
            <a:ext cx="10261600" cy="1447800"/>
          </a:xfrm>
          <a:prstGeom prst="rect">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21"/>
          <p:cNvSpPr>
            <a:spLocks noChangeArrowheads="1"/>
          </p:cNvSpPr>
          <p:nvPr userDrawn="1"/>
        </p:nvSpPr>
        <p:spPr bwMode="auto">
          <a:xfrm>
            <a:off x="0" y="1524000"/>
            <a:ext cx="12090400" cy="4572000"/>
          </a:xfrm>
          <a:prstGeom prst="rect">
            <a:avLst/>
          </a:prstGeom>
          <a:solidFill>
            <a:schemeClr val="bg1"/>
          </a:solidFill>
          <a:ln>
            <a:noFill/>
          </a:ln>
          <a:effectLst/>
        </p:spPr>
        <p:txBody>
          <a:bodyPr wrap="none" anchor="ctr"/>
          <a:lstStyle/>
          <a:p>
            <a:pPr fontAlgn="auto">
              <a:spcBef>
                <a:spcPts val="0"/>
              </a:spcBef>
              <a:spcAft>
                <a:spcPts val="0"/>
              </a:spcAft>
              <a:defRPr/>
            </a:pPr>
            <a:endParaRPr lang="en-US" sz="1800">
              <a:latin typeface="+mn-lt"/>
            </a:endParaRPr>
          </a:p>
        </p:txBody>
      </p:sp>
      <p:sp>
        <p:nvSpPr>
          <p:cNvPr id="2" name="Title Placeholder 1"/>
          <p:cNvSpPr>
            <a:spLocks noGrp="1"/>
          </p:cNvSpPr>
          <p:nvPr>
            <p:ph type="title"/>
          </p:nvPr>
        </p:nvSpPr>
        <p:spPr>
          <a:xfrm>
            <a:off x="609600" y="2286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D2F99-242B-4FBA-A3F3-1F5B99FDD3D1}" type="datetimeFigureOut">
              <a:rPr lang="en-US" smtClean="0"/>
              <a:t>10/31/2019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BA890-5ED3-47DF-BAD1-B19BA5C73858}" type="slidenum">
              <a:rPr lang="en-US" smtClean="0"/>
              <a:t>‹#›</a:t>
            </a:fld>
            <a:endParaRPr lang="en-US"/>
          </a:p>
        </p:txBody>
      </p:sp>
      <p:sp>
        <p:nvSpPr>
          <p:cNvPr id="11" name="Rectangle 10"/>
          <p:cNvSpPr/>
          <p:nvPr userDrawn="1"/>
        </p:nvSpPr>
        <p:spPr>
          <a:xfrm>
            <a:off x="0" y="1447800"/>
            <a:ext cx="12192000" cy="76200"/>
          </a:xfrm>
          <a:prstGeom prst="rect">
            <a:avLst/>
          </a:prstGeom>
          <a:solidFill>
            <a:srgbClr val="007D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12" name="Text Box 32"/>
          <p:cNvSpPr txBox="1">
            <a:spLocks noChangeArrowheads="1"/>
          </p:cNvSpPr>
          <p:nvPr userDrawn="1"/>
        </p:nvSpPr>
        <p:spPr bwMode="auto">
          <a:xfrm>
            <a:off x="9617476" y="6611780"/>
            <a:ext cx="2540000" cy="246221"/>
          </a:xfrm>
          <a:prstGeom prst="rect">
            <a:avLst/>
          </a:prstGeom>
          <a:no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auto" hangingPunct="1">
              <a:spcBef>
                <a:spcPct val="50000"/>
              </a:spcBef>
              <a:spcAft>
                <a:spcPts val="0"/>
              </a:spcAft>
              <a:defRPr/>
            </a:pPr>
            <a:r>
              <a:rPr lang="en-US" sz="1000" i="1" dirty="0">
                <a:solidFill>
                  <a:schemeClr val="tx1">
                    <a:lumMod val="50000"/>
                    <a:lumOff val="50000"/>
                  </a:schemeClr>
                </a:solidFill>
                <a:effectLst/>
                <a:ea typeface="MS PGothic" pitchFamily="34" charset="-128"/>
              </a:rPr>
              <a:t>www.mghcme.org</a:t>
            </a:r>
          </a:p>
        </p:txBody>
      </p:sp>
    </p:spTree>
    <p:extLst>
      <p:ext uri="{BB962C8B-B14F-4D97-AF65-F5344CB8AC3E}">
        <p14:creationId xmlns:p14="http://schemas.microsoft.com/office/powerpoint/2010/main" val="8055791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DBF99-48DD-B54D-A306-E2B2A94813B3}" type="datetimeFigureOut">
              <a:rPr lang="en-US" smtClean="0"/>
              <a:t>10/31/2019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A0EBD-847A-A345-BE5A-CCDC221B54E0}" type="slidenum">
              <a:rPr lang="en-US" smtClean="0"/>
              <a:t>‹#›</a:t>
            </a:fld>
            <a:endParaRPr lang="en-US"/>
          </a:p>
        </p:txBody>
      </p:sp>
    </p:spTree>
    <p:extLst>
      <p:ext uri="{BB962C8B-B14F-4D97-AF65-F5344CB8AC3E}">
        <p14:creationId xmlns:p14="http://schemas.microsoft.com/office/powerpoint/2010/main" val="423392009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87822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0" y="6248400"/>
            <a:ext cx="12192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8" name="Flowchart: Document 7"/>
          <p:cNvSpPr/>
          <p:nvPr/>
        </p:nvSpPr>
        <p:spPr>
          <a:xfrm rot="10800000">
            <a:off x="406400" y="1295401"/>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0" name="Text Placeholder 29"/>
          <p:cNvSpPr>
            <a:spLocks noGrp="1"/>
          </p:cNvSpPr>
          <p:nvPr>
            <p:ph type="body" idx="1"/>
          </p:nvPr>
        </p:nvSpPr>
        <p:spPr>
          <a:xfrm>
            <a:off x="609600" y="2179637"/>
            <a:ext cx="10972800" cy="4114800"/>
          </a:xfrm>
          <a:prstGeom prst="rect">
            <a:avLst/>
          </a:prstGeom>
        </p:spPr>
        <p:txBody>
          <a:bodyPr vert="horz" lIns="9144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2"/>
          </p:nvPr>
        </p:nvSpPr>
        <p:spPr>
          <a:xfrm>
            <a:off x="609600" y="6356351"/>
            <a:ext cx="2641600" cy="365125"/>
          </a:xfrm>
          <a:prstGeom prst="rect">
            <a:avLst/>
          </a:prstGeom>
        </p:spPr>
        <p:txBody>
          <a:bodyPr vert="horz" anchor="b"/>
          <a:lstStyle>
            <a:lvl1pPr algn="ctr">
              <a:defRPr sz="1200">
                <a:solidFill>
                  <a:schemeClr val="tx2">
                    <a:shade val="50000"/>
                  </a:schemeClr>
                </a:solidFill>
              </a:defRPr>
            </a:lvl1p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22" name="Footer Placeholder 21"/>
          <p:cNvSpPr>
            <a:spLocks noGrp="1"/>
          </p:cNvSpPr>
          <p:nvPr>
            <p:ph type="ftr" sz="quarter" idx="3"/>
          </p:nvPr>
        </p:nvSpPr>
        <p:spPr>
          <a:xfrm>
            <a:off x="3251200" y="6356351"/>
            <a:ext cx="3860800" cy="365125"/>
          </a:xfrm>
          <a:prstGeom prst="rect">
            <a:avLst/>
          </a:prstGeom>
        </p:spPr>
        <p:txBody>
          <a:bodyPr vert="horz" lIns="0" anchor="b"/>
          <a:lstStyle>
            <a:lvl1pPr algn="l">
              <a:defRPr sz="1200">
                <a:solidFill>
                  <a:schemeClr val="tx2">
                    <a:shade val="50000"/>
                  </a:schemeClr>
                </a:solidFill>
              </a:defRPr>
            </a:lvl1pPr>
          </a:lstStyle>
          <a:p>
            <a:endParaRPr lang="en-US">
              <a:solidFill>
                <a:srgbClr val="5493B2">
                  <a:shade val="50000"/>
                </a:srgbClr>
              </a:solidFill>
            </a:endParaRPr>
          </a:p>
        </p:txBody>
      </p:sp>
      <p:sp>
        <p:nvSpPr>
          <p:cNvPr id="18" name="Slide Number Placeholder 17"/>
          <p:cNvSpPr>
            <a:spLocks noGrp="1"/>
          </p:cNvSpPr>
          <p:nvPr>
            <p:ph type="sldNum" sz="quarter" idx="4"/>
          </p:nvPr>
        </p:nvSpPr>
        <p:spPr>
          <a:xfrm>
            <a:off x="10871200" y="6356351"/>
            <a:ext cx="711200" cy="365125"/>
          </a:xfrm>
          <a:prstGeom prst="rect">
            <a:avLst/>
          </a:prstGeom>
        </p:spPr>
        <p:txBody>
          <a:bodyPr vert="horz" lIns="91440" rIns="0" anchor="b"/>
          <a:lstStyle>
            <a:lvl1pPr algn="r">
              <a:defRPr sz="1400">
                <a:solidFill>
                  <a:schemeClr val="tx2">
                    <a:shade val="50000"/>
                  </a:schemeClr>
                </a:solidFill>
              </a:defRPr>
            </a:lvl1p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pic>
        <p:nvPicPr>
          <p:cNvPr id="12" name="Picture 11" descr="ASAM_online_Logo.jpg"/>
          <p:cNvPicPr>
            <a:picLocks noChangeAspect="1"/>
          </p:cNvPicPr>
          <p:nvPr/>
        </p:nvPicPr>
        <p:blipFill>
          <a:blip r:embed="rId15" cstate="print"/>
          <a:stretch>
            <a:fillRect/>
          </a:stretch>
        </p:blipFill>
        <p:spPr>
          <a:xfrm>
            <a:off x="7620000" y="6324601"/>
            <a:ext cx="3149600" cy="451063"/>
          </a:xfrm>
          <a:prstGeom prst="rect">
            <a:avLst/>
          </a:prstGeom>
        </p:spPr>
      </p:pic>
      <p:pic>
        <p:nvPicPr>
          <p:cNvPr id="14" name="Picture 13" descr="custom_presentation.jpg"/>
          <p:cNvPicPr>
            <a:picLocks noChangeAspect="1"/>
          </p:cNvPicPr>
          <p:nvPr/>
        </p:nvPicPr>
        <p:blipFill>
          <a:blip r:embed="rId16" cstate="print"/>
          <a:stretch>
            <a:fillRect/>
          </a:stretch>
        </p:blipFill>
        <p:spPr>
          <a:xfrm>
            <a:off x="1" y="0"/>
            <a:ext cx="12192000" cy="6248400"/>
          </a:xfrm>
          <a:prstGeom prst="rect">
            <a:avLst/>
          </a:prstGeom>
        </p:spPr>
      </p:pic>
    </p:spTree>
    <p:extLst>
      <p:ext uri="{BB962C8B-B14F-4D97-AF65-F5344CB8AC3E}">
        <p14:creationId xmlns:p14="http://schemas.microsoft.com/office/powerpoint/2010/main" val="2678824004"/>
      </p:ext>
    </p:extLst>
  </p:cSld>
  <p:clrMap bg1="dk1" tx1="lt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127"/>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127"/>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5">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defTabSz="457127"/>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pPr defTabSz="457127"/>
            <a:fld id="{F0A7B595-9D43-A64C-BF79-56B08CD95626}" type="datetimeFigureOut">
              <a:rPr lang="en-US" smtClean="0">
                <a:solidFill>
                  <a:prstClr val="black"/>
                </a:solidFill>
              </a:rPr>
              <a:pPr defTabSz="457127"/>
              <a:t>10/31/2019</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pPr defTabSz="457127"/>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pPr defTabSz="457127"/>
            <a:fld id="{2E19F530-FFB0-D141-884B-ACCB2B99C609}" type="slidenum">
              <a:rPr lang="en-US" smtClean="0">
                <a:solidFill>
                  <a:prstClr val="black"/>
                </a:solidFill>
              </a:rPr>
              <a:pPr defTabSz="457127"/>
              <a:t>‹#›</a:t>
            </a:fld>
            <a:endParaRPr lang="en-US">
              <a:solidFill>
                <a:prstClr val="black"/>
              </a:solidFill>
            </a:endParaRPr>
          </a:p>
        </p:txBody>
      </p:sp>
    </p:spTree>
    <p:extLst>
      <p:ext uri="{BB962C8B-B14F-4D97-AF65-F5344CB8AC3E}">
        <p14:creationId xmlns:p14="http://schemas.microsoft.com/office/powerpoint/2010/main" val="256322270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0" hangingPunct="0">
              <a:defRPr/>
            </a:pPr>
            <a:endParaRPr lang="en-US" sz="1800" dirty="0">
              <a:cs typeface="+mn-cs"/>
            </a:endParaRPr>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lang="en-US"/>
              <a:t>Click to edit Master title style</a:t>
            </a:r>
          </a:p>
        </p:txBody>
      </p:sp>
      <p:sp>
        <p:nvSpPr>
          <p:cNvPr id="12292" name="Text Placeholder 12"/>
          <p:cNvSpPr>
            <a:spLocks noGrp="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rot="5400000">
            <a:off x="10453954" y="1017853"/>
            <a:ext cx="2011362" cy="512233"/>
          </a:xfrm>
          <a:prstGeom prst="rect">
            <a:avLst/>
          </a:prstGeom>
        </p:spPr>
        <p:txBody>
          <a:bodyPr vert="horz" anchor="ctr" anchorCtr="0"/>
          <a:lstStyle>
            <a:lvl1pPr algn="r" eaLnBrk="1" latinLnBrk="0" hangingPunct="1">
              <a:defRPr kumimoji="0" sz="1200">
                <a:solidFill>
                  <a:schemeClr val="tx2"/>
                </a:solidFill>
                <a:cs typeface="+mn-cs"/>
              </a:defRPr>
            </a:lvl1pPr>
          </a:lstStyle>
          <a:p>
            <a:pPr>
              <a:defRPr/>
            </a:pPr>
            <a:endParaRPr lang="en-US"/>
          </a:p>
        </p:txBody>
      </p:sp>
      <p:sp>
        <p:nvSpPr>
          <p:cNvPr id="3" name="Footer Placeholder 2"/>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latinLnBrk="0" hangingPunct="1">
              <a:defRPr kumimoji="0" sz="1200">
                <a:solidFill>
                  <a:schemeClr val="tx2"/>
                </a:solidFill>
                <a:cs typeface="+mn-cs"/>
              </a:defRPr>
            </a:lvl1pPr>
          </a:lstStyle>
          <a:p>
            <a:pPr>
              <a:defRPr/>
            </a:pPr>
            <a:endParaRPr lang="en-US"/>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2" name="Oval 11"/>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23" name="Slide Number Placeholder 22"/>
          <p:cNvSpPr>
            <a:spLocks noGrp="1"/>
          </p:cNvSpPr>
          <p:nvPr>
            <p:ph type="sldNum" sz="quarter" idx="4"/>
          </p:nvPr>
        </p:nvSpPr>
        <p:spPr>
          <a:xfrm>
            <a:off x="10839451" y="5734050"/>
            <a:ext cx="812800" cy="520700"/>
          </a:xfrm>
          <a:prstGeom prst="rect">
            <a:avLst/>
          </a:prstGeom>
        </p:spPr>
        <p:txBody>
          <a:bodyPr vert="horz" anchor="ctr"/>
          <a:lstStyle>
            <a:lvl1pPr algn="ctr" eaLnBrk="1" latinLnBrk="0" hangingPunct="1">
              <a:defRPr kumimoji="0" sz="1400" b="1">
                <a:solidFill>
                  <a:srgbClr val="FFFFFF"/>
                </a:solidFill>
                <a:cs typeface="+mn-cs"/>
              </a:defRPr>
            </a:lvl1pPr>
          </a:lstStyle>
          <a:p>
            <a:pPr>
              <a:defRPr/>
            </a:pPr>
            <a:fld id="{1AEB3783-B601-40B6-AA55-10B970D9C04E}" type="slidenum">
              <a:rPr lang="en-US"/>
              <a:pPr>
                <a:defRPr/>
              </a:pPr>
              <a:t>‹#›</a:t>
            </a:fld>
            <a:endParaRPr lang="en-US"/>
          </a:p>
        </p:txBody>
      </p:sp>
    </p:spTree>
    <p:extLst>
      <p:ext uri="{BB962C8B-B14F-4D97-AF65-F5344CB8AC3E}">
        <p14:creationId xmlns:p14="http://schemas.microsoft.com/office/powerpoint/2010/main" val="12665761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81"/>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36"/>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F0A7B595-9D43-A64C-BF79-56B08CD95626}" type="datetimeFigureOut">
              <a:rPr lang="en-US" smtClean="0"/>
              <a:pPr/>
              <a:t>10/31/2019</a:t>
            </a:fld>
            <a:endParaRPr lang="en-US"/>
          </a:p>
        </p:txBody>
      </p:sp>
      <p:sp>
        <p:nvSpPr>
          <p:cNvPr id="22" name="Footer Placeholder 21"/>
          <p:cNvSpPr>
            <a:spLocks noGrp="1"/>
          </p:cNvSpPr>
          <p:nvPr>
            <p:ph type="ftr" sz="quarter" idx="3"/>
          </p:nvPr>
        </p:nvSpPr>
        <p:spPr>
          <a:xfrm>
            <a:off x="5840111" y="6407987"/>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87"/>
            <a:ext cx="487680" cy="365125"/>
          </a:xfrm>
          <a:prstGeom prst="rect">
            <a:avLst/>
          </a:prstGeom>
        </p:spPr>
        <p:txBody>
          <a:bodyPr vert="horz" anchor="b"/>
          <a:lstStyle>
            <a:lvl1pPr algn="r" eaLnBrk="1" latinLnBrk="0" hangingPunct="1">
              <a:defRPr kumimoji="0" sz="1000" b="0">
                <a:solidFill>
                  <a:schemeClr val="tx1"/>
                </a:solidFill>
              </a:defRPr>
            </a:lvl1pPr>
            <a:extLst/>
          </a:lstStyle>
          <a:p>
            <a:fld id="{2E19F530-FFB0-D141-884B-ACCB2B99C609}" type="slidenum">
              <a:rPr lang="en-US" smtClean="0"/>
              <a:pPr/>
              <a:t>‹#›</a:t>
            </a:fld>
            <a:endParaRPr lang="en-US"/>
          </a:p>
        </p:txBody>
      </p:sp>
    </p:spTree>
    <p:extLst>
      <p:ext uri="{BB962C8B-B14F-4D97-AF65-F5344CB8AC3E}">
        <p14:creationId xmlns:p14="http://schemas.microsoft.com/office/powerpoint/2010/main" val="172589177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44.wmf"/></Relationships>
</file>

<file path=ppt/slides/_rels/slide103.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45.xml"/><Relationship Id="rId1" Type="http://schemas.openxmlformats.org/officeDocument/2006/relationships/slideLayout" Target="../slideLayouts/slideLayout16.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8" Type="http://schemas.openxmlformats.org/officeDocument/2006/relationships/hyperlink" Target="http://groups.msn.com/%20WomenforSobriety" TargetMode="External"/><Relationship Id="rId3" Type="http://schemas.openxmlformats.org/officeDocument/2006/relationships/hyperlink" Target="http://www.ca-online.org/" TargetMode="External"/><Relationship Id="rId7" Type="http://schemas.openxmlformats.org/officeDocument/2006/relationships/hyperlink" Target="http://www.sossobriety.org/sos/chat.htm"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hyperlink" Target="http://www.smartrecovery.org/meetings/olschedule.htm" TargetMode="External"/><Relationship Id="rId5" Type="http://schemas.openxmlformats.org/officeDocument/2006/relationships/hyperlink" Target="http://www.ma-online.org/" TargetMode="External"/><Relationship Id="rId4" Type="http://schemas.openxmlformats.org/officeDocument/2006/relationships/hyperlink" Target="http://methadone-anonymous.org/chat.html" TargetMode="External"/><Relationship Id="rId9" Type="http://schemas.openxmlformats.org/officeDocument/2006/relationships/hyperlink" Target="http://www.angelfire.com/trek/mmchat/"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gif"/><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emf"/></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4.xml"/></Relationships>
</file>

<file path=ppt/slides/_rels/slide8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4.xml"/></Relationships>
</file>

<file path=ppt/slides/_rels/slide8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6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8.xml"/></Relationships>
</file>

<file path=ppt/slides/_rels/slide8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54.xml"/><Relationship Id="rId1" Type="http://schemas.openxmlformats.org/officeDocument/2006/relationships/slideLayout" Target="../slideLayouts/slideLayout80.xml"/></Relationships>
</file>

<file path=ppt/slides/_rels/slide9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80.xml"/><Relationship Id="rId5" Type="http://schemas.openxmlformats.org/officeDocument/2006/relationships/chart" Target="../charts/chart9.xml"/><Relationship Id="rId4" Type="http://schemas.openxmlformats.org/officeDocument/2006/relationships/chart" Target="../charts/char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9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80.xml"/></Relationships>
</file>

<file path=ppt/slides/_rels/slide9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0.xml"/></Relationships>
</file>

<file path=ppt/slides/_rels/slide9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085" y="0"/>
            <a:ext cx="10241279" cy="6858000"/>
          </a:xfrm>
          <a:prstGeom prst="rect">
            <a:avLst/>
          </a:prstGeom>
        </p:spPr>
      </p:pic>
      <p:sp>
        <p:nvSpPr>
          <p:cNvPr id="2" name="Title 1"/>
          <p:cNvSpPr>
            <a:spLocks noGrp="1"/>
          </p:cNvSpPr>
          <p:nvPr>
            <p:ph type="ctrTitle"/>
          </p:nvPr>
        </p:nvSpPr>
        <p:spPr>
          <a:xfrm>
            <a:off x="2465018" y="3772801"/>
            <a:ext cx="7772400" cy="1684800"/>
          </a:xfrm>
        </p:spPr>
        <p:txBody>
          <a:bodyPr>
            <a:normAutofit fontScale="90000"/>
          </a:bodyPr>
          <a:lstStyle/>
          <a:p>
            <a:br>
              <a:rPr lang="en-US" sz="3200" dirty="0">
                <a:latin typeface="Franklin Gothic Demi" charset="0"/>
                <a:ea typeface="Franklin Gothic Demi" charset="0"/>
                <a:cs typeface="Franklin Gothic Demi" charset="0"/>
              </a:rPr>
            </a:br>
            <a:br>
              <a:rPr lang="en-US" sz="3200" dirty="0">
                <a:latin typeface="Franklin Gothic Demi" charset="0"/>
                <a:ea typeface="Franklin Gothic Demi" charset="0"/>
                <a:cs typeface="Franklin Gothic Demi" charset="0"/>
              </a:rPr>
            </a:br>
            <a:br>
              <a:rPr lang="en-US" sz="3200" dirty="0">
                <a:latin typeface="Franklin Gothic Demi" charset="0"/>
                <a:ea typeface="Franklin Gothic Demi" charset="0"/>
                <a:cs typeface="Franklin Gothic Demi" charset="0"/>
              </a:rPr>
            </a:br>
            <a:br>
              <a:rPr lang="en-US" sz="3200" dirty="0">
                <a:latin typeface="Franklin Gothic Demi" charset="0"/>
                <a:ea typeface="Franklin Gothic Demi" charset="0"/>
                <a:cs typeface="Franklin Gothic Demi" charset="0"/>
              </a:rPr>
            </a:br>
            <a:br>
              <a:rPr lang="en-US" sz="3200" dirty="0">
                <a:latin typeface="Franklin Gothic Demi" charset="0"/>
                <a:ea typeface="Franklin Gothic Demi" charset="0"/>
                <a:cs typeface="Franklin Gothic Demi" charset="0"/>
              </a:rPr>
            </a:br>
            <a:r>
              <a:rPr lang="en-US" sz="3200" dirty="0">
                <a:latin typeface="Franklin Gothic Demi" charset="0"/>
                <a:ea typeface="Franklin Gothic Demi" charset="0"/>
                <a:cs typeface="Franklin Gothic Demi" charset="0"/>
              </a:rPr>
              <a:t>Parkside, Tulsa, OK November 2019</a:t>
            </a:r>
            <a:br>
              <a:rPr lang="en-US" sz="3200" dirty="0">
                <a:latin typeface="Franklin Gothic Demi" charset="0"/>
                <a:ea typeface="Franklin Gothic Demi" charset="0"/>
                <a:cs typeface="Franklin Gothic Demi" charset="0"/>
              </a:rPr>
            </a:br>
            <a:r>
              <a:rPr lang="en-US" sz="3200" dirty="0">
                <a:solidFill>
                  <a:prstClr val="black"/>
                </a:solidFill>
                <a:latin typeface="Franklin Gothic Demi" charset="0"/>
                <a:ea typeface="Franklin Gothic Demi" charset="0"/>
                <a:cs typeface="Franklin Gothic Demi" charset="0"/>
              </a:rPr>
              <a:t>John F. Kelly, PhD, ABPP</a:t>
            </a:r>
            <a:endParaRPr lang="en-US" sz="3200" dirty="0">
              <a:latin typeface="Franklin Gothic Demi" charset="0"/>
              <a:ea typeface="Franklin Gothic Demi" charset="0"/>
              <a:cs typeface="Franklin Gothic Demi" charset="0"/>
            </a:endParaRPr>
          </a:p>
        </p:txBody>
      </p:sp>
      <p:sp>
        <p:nvSpPr>
          <p:cNvPr id="5" name="Title 1">
            <a:extLst>
              <a:ext uri="{FF2B5EF4-FFF2-40B4-BE49-F238E27FC236}">
                <a16:creationId xmlns:a16="http://schemas.microsoft.com/office/drawing/2014/main" id="{088EE89B-B0CC-4BDC-BD6E-D79DD3222290}"/>
              </a:ext>
            </a:extLst>
          </p:cNvPr>
          <p:cNvSpPr txBox="1">
            <a:spLocks/>
          </p:cNvSpPr>
          <p:nvPr/>
        </p:nvSpPr>
        <p:spPr>
          <a:xfrm>
            <a:off x="5138217" y="2054071"/>
            <a:ext cx="6153147" cy="9833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ranklin Gothic Demi" charset="0"/>
                <a:ea typeface="Franklin Gothic Demi" charset="0"/>
                <a:cs typeface="Franklin Gothic Demi" charset="0"/>
              </a:rPr>
              <a:t>Treatments for SUD</a:t>
            </a:r>
          </a:p>
        </p:txBody>
      </p:sp>
    </p:spTree>
    <p:extLst>
      <p:ext uri="{BB962C8B-B14F-4D97-AF65-F5344CB8AC3E}">
        <p14:creationId xmlns:p14="http://schemas.microsoft.com/office/powerpoint/2010/main" val="2562545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motivational interviewing"/>
          <p:cNvSpPr>
            <a:spLocks noChangeAspect="1" noChangeArrowheads="1"/>
          </p:cNvSpPr>
          <p:nvPr/>
        </p:nvSpPr>
        <p:spPr bwMode="auto">
          <a:xfrm>
            <a:off x="5981700" y="4087177"/>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2"/>
          <a:stretch>
            <a:fillRect/>
          </a:stretch>
        </p:blipFill>
        <p:spPr>
          <a:xfrm>
            <a:off x="4799411" y="1571626"/>
            <a:ext cx="2364581" cy="4752975"/>
          </a:xfrm>
          <a:prstGeom prst="rect">
            <a:avLst/>
          </a:prstGeom>
        </p:spPr>
      </p:pic>
      <p:pic>
        <p:nvPicPr>
          <p:cNvPr id="12" name="Picture 11"/>
          <p:cNvPicPr>
            <a:picLocks noChangeAspect="1"/>
          </p:cNvPicPr>
          <p:nvPr/>
        </p:nvPicPr>
        <p:blipFill>
          <a:blip r:embed="rId3"/>
          <a:stretch>
            <a:fillRect/>
          </a:stretch>
        </p:blipFill>
        <p:spPr>
          <a:xfrm>
            <a:off x="2371964" y="1571626"/>
            <a:ext cx="2364581" cy="4752975"/>
          </a:xfrm>
          <a:prstGeom prst="rect">
            <a:avLst/>
          </a:prstGeom>
        </p:spPr>
      </p:pic>
      <p:pic>
        <p:nvPicPr>
          <p:cNvPr id="13" name="Picture 12"/>
          <p:cNvPicPr>
            <a:picLocks noChangeAspect="1"/>
          </p:cNvPicPr>
          <p:nvPr/>
        </p:nvPicPr>
        <p:blipFill>
          <a:blip r:embed="rId4"/>
          <a:stretch>
            <a:fillRect/>
          </a:stretch>
        </p:blipFill>
        <p:spPr>
          <a:xfrm>
            <a:off x="7226856" y="1571626"/>
            <a:ext cx="2350294" cy="4752975"/>
          </a:xfrm>
          <a:prstGeom prst="rect">
            <a:avLst/>
          </a:prstGeom>
        </p:spPr>
      </p:pic>
    </p:spTree>
    <p:extLst>
      <p:ext uri="{BB962C8B-B14F-4D97-AF65-F5344CB8AC3E}">
        <p14:creationId xmlns:p14="http://schemas.microsoft.com/office/powerpoint/2010/main" val="41917023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590800" y="76200"/>
            <a:ext cx="7239000" cy="990600"/>
          </a:xfrm>
        </p:spPr>
        <p:txBody>
          <a:bodyPr>
            <a:normAutofit/>
          </a:bodyPr>
          <a:lstStyle/>
          <a:p>
            <a:pPr>
              <a:defRPr/>
            </a:pPr>
            <a:r>
              <a:rPr lang="en-US" sz="2800" dirty="0"/>
              <a:t>Strategies for Facilitating Outpatient Attendance of AA (</a:t>
            </a:r>
            <a:r>
              <a:rPr lang="en-US" sz="2800" dirty="0" err="1"/>
              <a:t>Wallitzer</a:t>
            </a:r>
            <a:r>
              <a:rPr lang="en-US" sz="2800" dirty="0"/>
              <a:t> et al, 2008)</a:t>
            </a:r>
          </a:p>
        </p:txBody>
      </p:sp>
      <p:sp>
        <p:nvSpPr>
          <p:cNvPr id="105475" name="Rectangle 3"/>
          <p:cNvSpPr>
            <a:spLocks noGrp="1" noChangeArrowheads="1"/>
          </p:cNvSpPr>
          <p:nvPr>
            <p:ph idx="1"/>
          </p:nvPr>
        </p:nvSpPr>
        <p:spPr>
          <a:xfrm>
            <a:off x="1981200" y="1676400"/>
            <a:ext cx="7467600" cy="4114800"/>
          </a:xfrm>
        </p:spPr>
        <p:txBody>
          <a:bodyPr>
            <a:normAutofit/>
          </a:bodyPr>
          <a:lstStyle/>
          <a:p>
            <a:pPr eaLnBrk="1" hangingPunct="1"/>
            <a:r>
              <a:rPr lang="en-US" sz="2400" dirty="0"/>
              <a:t>Approaches to assist in involvement in AA</a:t>
            </a:r>
          </a:p>
          <a:p>
            <a:pPr marL="0" indent="0">
              <a:buNone/>
            </a:pPr>
            <a:endParaRPr lang="en-US" sz="2400" dirty="0"/>
          </a:p>
          <a:p>
            <a:pPr eaLnBrk="1" hangingPunct="1"/>
            <a:r>
              <a:rPr lang="en-US" sz="2400" dirty="0"/>
              <a:t>169 adult alcoholic outpatients randomly assigned to one of three treatment conditions</a:t>
            </a:r>
          </a:p>
          <a:p>
            <a:pPr eaLnBrk="1" hangingPunct="1"/>
            <a:endParaRPr lang="en-US" sz="2400" dirty="0"/>
          </a:p>
          <a:p>
            <a:pPr eaLnBrk="1" hangingPunct="1"/>
            <a:r>
              <a:rPr lang="en-US" sz="2400" dirty="0"/>
              <a:t>All clients received treatment that included:</a:t>
            </a:r>
          </a:p>
          <a:p>
            <a:pPr lvl="1" eaLnBrk="1" hangingPunct="1"/>
            <a:r>
              <a:rPr lang="en-US" sz="2400" dirty="0"/>
              <a:t>12 sessions</a:t>
            </a:r>
          </a:p>
          <a:p>
            <a:pPr lvl="1" eaLnBrk="1" hangingPunct="1"/>
            <a:r>
              <a:rPr lang="en-US" sz="2400" dirty="0"/>
              <a:t>Focus on problem-solving, drink refusal, relaxation</a:t>
            </a:r>
          </a:p>
          <a:p>
            <a:pPr lvl="1" eaLnBrk="1" hangingPunct="1"/>
            <a:r>
              <a:rPr lang="en-US" sz="2400" dirty="0"/>
              <a:t>Recommendation to attend AA meetings</a:t>
            </a:r>
          </a:p>
          <a:p>
            <a:pPr eaLnBrk="1" hangingPunct="1"/>
            <a:endParaRPr lang="en-US" sz="2700" dirty="0"/>
          </a:p>
        </p:txBody>
      </p:sp>
    </p:spTree>
    <p:extLst>
      <p:ext uri="{BB962C8B-B14F-4D97-AF65-F5344CB8AC3E}">
        <p14:creationId xmlns:p14="http://schemas.microsoft.com/office/powerpoint/2010/main" val="155633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514600" y="152400"/>
            <a:ext cx="7239000" cy="1143000"/>
          </a:xfrm>
        </p:spPr>
        <p:txBody>
          <a:bodyPr>
            <a:normAutofit/>
          </a:bodyPr>
          <a:lstStyle/>
          <a:p>
            <a:pPr>
              <a:defRPr/>
            </a:pPr>
            <a:r>
              <a:rPr lang="en-US" sz="2800" dirty="0"/>
              <a:t>Strategies for Facilitating Outpatient Attendance of AA</a:t>
            </a:r>
          </a:p>
        </p:txBody>
      </p:sp>
      <p:sp>
        <p:nvSpPr>
          <p:cNvPr id="106499" name="Rectangle 3"/>
          <p:cNvSpPr>
            <a:spLocks noGrp="1" noChangeArrowheads="1"/>
          </p:cNvSpPr>
          <p:nvPr>
            <p:ph idx="1"/>
          </p:nvPr>
        </p:nvSpPr>
        <p:spPr>
          <a:xfrm>
            <a:off x="1981200" y="1676400"/>
            <a:ext cx="8229600" cy="4419600"/>
          </a:xfrm>
        </p:spPr>
        <p:txBody>
          <a:bodyPr>
            <a:normAutofit/>
          </a:bodyPr>
          <a:lstStyle/>
          <a:p>
            <a:pPr eaLnBrk="1" hangingPunct="1">
              <a:lnSpc>
                <a:spcPct val="80000"/>
              </a:lnSpc>
            </a:pPr>
            <a:r>
              <a:rPr lang="en-US" sz="1600" dirty="0"/>
              <a:t>Treatment varied between 3 conditions in terms of how the therapist discussed AA and how much information about AA was shared </a:t>
            </a:r>
          </a:p>
          <a:p>
            <a:pPr lvl="1" eaLnBrk="1" hangingPunct="1">
              <a:lnSpc>
                <a:spcPct val="80000"/>
              </a:lnSpc>
            </a:pPr>
            <a:endParaRPr lang="en-US" sz="1600" b="1" dirty="0"/>
          </a:p>
          <a:p>
            <a:pPr lvl="1" eaLnBrk="1" hangingPunct="1">
              <a:lnSpc>
                <a:spcPct val="80000"/>
              </a:lnSpc>
            </a:pPr>
            <a:r>
              <a:rPr lang="en-US" sz="1600" b="1" dirty="0"/>
              <a:t>Condition 1: Directive approach </a:t>
            </a:r>
          </a:p>
          <a:p>
            <a:pPr marL="914400" lvl="2" indent="0">
              <a:lnSpc>
                <a:spcPct val="80000"/>
              </a:lnSpc>
              <a:buNone/>
            </a:pPr>
            <a:r>
              <a:rPr lang="en-US" sz="1600" dirty="0"/>
              <a:t>- “I’d like you to attend 3 meetings this week and keep a diary of your experience….” </a:t>
            </a:r>
          </a:p>
          <a:p>
            <a:pPr lvl="1" eaLnBrk="1" hangingPunct="1">
              <a:lnSpc>
                <a:spcPct val="80000"/>
              </a:lnSpc>
            </a:pPr>
            <a:endParaRPr lang="en-US" sz="1600" b="1" dirty="0"/>
          </a:p>
          <a:p>
            <a:pPr lvl="1" eaLnBrk="1" hangingPunct="1">
              <a:lnSpc>
                <a:spcPct val="80000"/>
              </a:lnSpc>
            </a:pPr>
            <a:r>
              <a:rPr lang="en-US" sz="1600" b="1" dirty="0"/>
              <a:t>Condition 2: motivational enhancement approach (more client centered)</a:t>
            </a:r>
          </a:p>
          <a:p>
            <a:pPr marL="914400" lvl="2" indent="0">
              <a:lnSpc>
                <a:spcPct val="80000"/>
              </a:lnSpc>
              <a:buNone/>
            </a:pPr>
            <a:r>
              <a:rPr lang="en-US" sz="1600" dirty="0"/>
              <a:t>- “How do you think groups like AA might help you in your change attempts/recovery?”</a:t>
            </a:r>
          </a:p>
          <a:p>
            <a:pPr lvl="1" eaLnBrk="1" hangingPunct="1">
              <a:lnSpc>
                <a:spcPct val="80000"/>
              </a:lnSpc>
            </a:pPr>
            <a:endParaRPr lang="en-US" sz="1600" b="1" dirty="0"/>
          </a:p>
          <a:p>
            <a:pPr lvl="1" eaLnBrk="1" hangingPunct="1">
              <a:lnSpc>
                <a:spcPct val="80000"/>
              </a:lnSpc>
            </a:pPr>
            <a:r>
              <a:rPr lang="en-US" sz="1600" b="1" dirty="0"/>
              <a:t>Condition 3: CBT treatment as usual, no special emphasis on AA</a:t>
            </a:r>
          </a:p>
          <a:p>
            <a:pPr marL="914400" lvl="2" indent="0">
              <a:lnSpc>
                <a:spcPct val="80000"/>
              </a:lnSpc>
              <a:buNone/>
            </a:pPr>
            <a:r>
              <a:rPr lang="en-US" sz="1600" dirty="0"/>
              <a:t>- Throughout treatment, therapist briefly inquires about AA and encourages client to attend AA</a:t>
            </a:r>
          </a:p>
          <a:p>
            <a:pPr marL="914400" lvl="2" indent="0">
              <a:lnSpc>
                <a:spcPct val="80000"/>
              </a:lnSpc>
              <a:buNone/>
            </a:pPr>
            <a:endParaRPr lang="en-US" sz="1600" dirty="0"/>
          </a:p>
        </p:txBody>
      </p:sp>
      <p:sp>
        <p:nvSpPr>
          <p:cNvPr id="106500" name="Text Box 4"/>
          <p:cNvSpPr txBox="1">
            <a:spLocks noChangeArrowheads="1"/>
          </p:cNvSpPr>
          <p:nvPr/>
        </p:nvSpPr>
        <p:spPr bwMode="auto">
          <a:xfrm>
            <a:off x="6400800" y="6324601"/>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Arial" charset="0"/>
              </a:rPr>
              <a:t>Walitzer, Dermen &amp; Barrick, 2009</a:t>
            </a:r>
          </a:p>
        </p:txBody>
      </p:sp>
    </p:spTree>
    <p:extLst>
      <p:ext uri="{BB962C8B-B14F-4D97-AF65-F5344CB8AC3E}">
        <p14:creationId xmlns:p14="http://schemas.microsoft.com/office/powerpoint/2010/main" val="35850846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111629" y="1"/>
            <a:ext cx="8153400" cy="212725"/>
          </a:xfrm>
        </p:spPr>
        <p:txBody>
          <a:bodyPr>
            <a:normAutofit fontScale="90000"/>
          </a:bodyPr>
          <a:lstStyle/>
          <a:p>
            <a:pPr>
              <a:defRPr/>
            </a:pPr>
            <a:r>
              <a:rPr lang="en-US" sz="2000" dirty="0">
                <a:latin typeface="Arial" charset="0"/>
              </a:rPr>
              <a:t>Strategies for Facilitating AA Attendance during Outpatient Treatment</a:t>
            </a:r>
          </a:p>
        </p:txBody>
      </p:sp>
      <p:pic>
        <p:nvPicPr>
          <p:cNvPr id="108547"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86401" y="685800"/>
            <a:ext cx="4784725" cy="3810000"/>
          </a:xfrm>
        </p:spPr>
      </p:pic>
      <p:pic>
        <p:nvPicPr>
          <p:cNvPr id="10854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938" y="609600"/>
            <a:ext cx="4038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1" y="4211638"/>
            <a:ext cx="4830763"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01021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9269" y="1752600"/>
            <a:ext cx="434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 Box 8"/>
          <p:cNvSpPr txBox="1">
            <a:spLocks noChangeArrowheads="1"/>
          </p:cNvSpPr>
          <p:nvPr/>
        </p:nvSpPr>
        <p:spPr bwMode="auto">
          <a:xfrm>
            <a:off x="2057400" y="304801"/>
            <a:ext cx="811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497D"/>
                </a:solidFill>
                <a:effectLst/>
                <a:uLnTx/>
                <a:uFillTx/>
                <a:latin typeface="Times New Roman" pitchFamily="18" charset="0"/>
                <a:ea typeface="+mn-ea"/>
                <a:cs typeface="Arial" charset="0"/>
              </a:rPr>
              <a:t>Strategies for Facilitating AA Attendance during Outpatient Treatment</a:t>
            </a:r>
          </a:p>
        </p:txBody>
      </p:sp>
      <p:pic>
        <p:nvPicPr>
          <p:cNvPr id="10957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828800"/>
            <a:ext cx="4343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8479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89916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80681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1"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76400" y="5410200"/>
            <a:ext cx="8839200" cy="1295400"/>
          </a:xfrm>
          <a:prstGeom prst="rect">
            <a:avLst/>
          </a:prstGeom>
          <a:no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380121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C8457-D535-465F-8CDD-866E364AF091}"/>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17C69680-2A18-447A-9C19-8691793466CC}"/>
              </a:ext>
            </a:extLst>
          </p:cNvPr>
          <p:cNvSpPr>
            <a:spLocks noGrp="1"/>
          </p:cNvSpPr>
          <p:nvPr>
            <p:ph idx="1"/>
          </p:nvPr>
        </p:nvSpPr>
        <p:spPr>
          <a:xfrm>
            <a:off x="1981200" y="1600200"/>
            <a:ext cx="8686800" cy="4800600"/>
          </a:xfrm>
        </p:spPr>
        <p:txBody>
          <a:bodyPr>
            <a:normAutofit fontScale="77500" lnSpcReduction="20000"/>
          </a:bodyPr>
          <a:lstStyle/>
          <a:p>
            <a:r>
              <a:rPr lang="en-US" dirty="0"/>
              <a:t>Mutual-help organizations, like AA, are effective public health resources helping to mitigate relapse risk, and reduce health care costs. </a:t>
            </a:r>
          </a:p>
          <a:p>
            <a:endParaRPr lang="en-US" dirty="0"/>
          </a:p>
          <a:p>
            <a:r>
              <a:rPr lang="en-US" dirty="0"/>
              <a:t>Research demonstrates AA works by mobilizing similar therapeutic mechanisms as those mobilized by professional interventions, but does so over the long-term for free in the communities in which people live.</a:t>
            </a:r>
          </a:p>
          <a:p>
            <a:endParaRPr lang="en-US" dirty="0"/>
          </a:p>
          <a:p>
            <a:r>
              <a:rPr lang="en-US" dirty="0"/>
              <a:t>A number of empirically-supported manualized interventions now exist that are shown to stimulate mutual-help participation during and following formal treatment and thereby improve outcomes and reduce health costs over the long-term. </a:t>
            </a:r>
          </a:p>
        </p:txBody>
      </p:sp>
    </p:spTree>
    <p:extLst>
      <p:ext uri="{BB962C8B-B14F-4D97-AF65-F5344CB8AC3E}">
        <p14:creationId xmlns:p14="http://schemas.microsoft.com/office/powerpoint/2010/main" val="36965886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2FFCC9-C59E-417B-B106-D5F892FA15CF}"/>
              </a:ext>
            </a:extLst>
          </p:cNvPr>
          <p:cNvPicPr>
            <a:picLocks noChangeAspect="1"/>
          </p:cNvPicPr>
          <p:nvPr/>
        </p:nvPicPr>
        <p:blipFill>
          <a:blip r:embed="rId2"/>
          <a:stretch>
            <a:fillRect/>
          </a:stretch>
        </p:blipFill>
        <p:spPr>
          <a:xfrm>
            <a:off x="9220200" y="990600"/>
            <a:ext cx="1074194" cy="1074194"/>
          </a:xfrm>
          <a:prstGeom prst="rect">
            <a:avLst/>
          </a:prstGeom>
        </p:spPr>
      </p:pic>
    </p:spTree>
    <p:extLst>
      <p:ext uri="{BB962C8B-B14F-4D97-AF65-F5344CB8AC3E}">
        <p14:creationId xmlns:p14="http://schemas.microsoft.com/office/powerpoint/2010/main" val="998317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36900" indent="0">
              <a:lnSpc>
                <a:spcPct val="90000"/>
              </a:lnSpc>
              <a:buNone/>
            </a:pPr>
            <a:r>
              <a:rPr lang="en-US" dirty="0"/>
              <a:t>“A collaborative, goal-oriented style of communication with particular attention to the language of change. </a:t>
            </a:r>
            <a:r>
              <a:rPr lang="en-US" b="1" dirty="0"/>
              <a:t>It is designed to strengthen personal motivation for and commitment to a specific goal by eliciting and exploring the person’s own reasons for change within an atmosphere of acceptance and compassion</a:t>
            </a:r>
            <a:r>
              <a:rPr lang="en-US" dirty="0"/>
              <a:t>”.</a:t>
            </a:r>
          </a:p>
          <a:p>
            <a:pPr marL="450000" lvl="1" indent="0">
              <a:lnSpc>
                <a:spcPct val="90000"/>
              </a:lnSpc>
              <a:buNone/>
            </a:pPr>
            <a:r>
              <a:rPr lang="en-US" dirty="0"/>
              <a:t>		</a:t>
            </a:r>
            <a:r>
              <a:rPr lang="en-US" dirty="0">
                <a:solidFill>
                  <a:schemeClr val="tx2"/>
                </a:solidFill>
              </a:rPr>
              <a:t>-Miller and Rollnick, MI 3rd Edition, 2013</a:t>
            </a:r>
          </a:p>
          <a:p>
            <a:pPr marL="450000" lvl="1" indent="0">
              <a:lnSpc>
                <a:spcPct val="90000"/>
              </a:lnSpc>
              <a:buNone/>
            </a:pPr>
            <a:endParaRPr lang="en-US" dirty="0"/>
          </a:p>
          <a:p>
            <a:pPr marL="450000" lvl="1" indent="0">
              <a:lnSpc>
                <a:spcPct val="90000"/>
              </a:lnSpc>
              <a:buNone/>
            </a:pPr>
            <a:r>
              <a:rPr lang="en-US" b="1" dirty="0"/>
              <a:t>It can be a helpful general style of “being with” and counseling patients and has been developed as discrete therapies </a:t>
            </a:r>
            <a:r>
              <a:rPr lang="en-US" dirty="0"/>
              <a:t>(e.g., Motivational Enhancement Therapy).</a:t>
            </a:r>
          </a:p>
        </p:txBody>
      </p:sp>
      <p:sp>
        <p:nvSpPr>
          <p:cNvPr id="3" name="Slide Number Placeholder 2"/>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9F530-FFB0-D141-884B-ACCB2B99C60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itle 3"/>
          <p:cNvSpPr>
            <a:spLocks noGrp="1"/>
          </p:cNvSpPr>
          <p:nvPr>
            <p:ph type="title"/>
          </p:nvPr>
        </p:nvSpPr>
        <p:spPr/>
        <p:txBody>
          <a:bodyPr/>
          <a:lstStyle/>
          <a:p>
            <a:r>
              <a:rPr lang="en-US" dirty="0"/>
              <a:t>What is MI?</a:t>
            </a:r>
          </a:p>
        </p:txBody>
      </p:sp>
    </p:spTree>
    <p:extLst>
      <p:ext uri="{BB962C8B-B14F-4D97-AF65-F5344CB8AC3E}">
        <p14:creationId xmlns:p14="http://schemas.microsoft.com/office/powerpoint/2010/main" val="1135902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524001"/>
            <a:ext cx="8229600" cy="4525963"/>
          </a:xfrm>
        </p:spPr>
        <p:txBody>
          <a:bodyPr>
            <a:noAutofit/>
          </a:bodyPr>
          <a:lstStyle/>
          <a:p>
            <a:pPr>
              <a:spcAft>
                <a:spcPts val="1200"/>
              </a:spcAft>
            </a:pPr>
            <a:r>
              <a:rPr lang="en-US" sz="1800" dirty="0"/>
              <a:t>People often ambivalent about change, but labeled pathologically as “resistant” “in denial” “oppositional”</a:t>
            </a:r>
          </a:p>
          <a:p>
            <a:pPr>
              <a:spcAft>
                <a:spcPts val="1200"/>
              </a:spcAft>
            </a:pPr>
            <a:r>
              <a:rPr lang="en-US" sz="1800" dirty="0"/>
              <a:t>When a helper offers directive expert advice about change to ambivalent individuals, person likely to argue the opposite </a:t>
            </a:r>
          </a:p>
          <a:p>
            <a:pPr>
              <a:spcAft>
                <a:spcPts val="1200"/>
              </a:spcAft>
            </a:pPr>
            <a:r>
              <a:rPr lang="en-US" sz="1800" dirty="0"/>
              <a:t>Giving advice/education alone rarely effective in helping people change</a:t>
            </a:r>
          </a:p>
          <a:p>
            <a:pPr>
              <a:spcAft>
                <a:spcPts val="1200"/>
              </a:spcAft>
            </a:pPr>
            <a:r>
              <a:rPr lang="en-US" sz="1800" b="1" dirty="0"/>
              <a:t>People have experience, skill, and innate wisdom to facilitate effective change</a:t>
            </a:r>
          </a:p>
          <a:p>
            <a:pPr>
              <a:spcAft>
                <a:spcPts val="1200"/>
              </a:spcAft>
            </a:pPr>
            <a:r>
              <a:rPr lang="en-US" sz="1800" dirty="0"/>
              <a:t>All people have innate worth; capable and do best when making </a:t>
            </a:r>
            <a:r>
              <a:rPr lang="en-US" sz="1800" b="1" dirty="0"/>
              <a:t>own decisions</a:t>
            </a:r>
          </a:p>
          <a:p>
            <a:pPr>
              <a:spcAft>
                <a:spcPts val="1200"/>
              </a:spcAft>
            </a:pPr>
            <a:r>
              <a:rPr lang="en-US" sz="1800" dirty="0"/>
              <a:t>Creating the right conditions for change catalyzes transformation (origins in </a:t>
            </a:r>
            <a:r>
              <a:rPr lang="en-US" sz="1800" b="1" u="sng" dirty="0"/>
              <a:t>self-regulation and humanistic/patient-centered psychological </a:t>
            </a:r>
            <a:r>
              <a:rPr lang="en-US" sz="1800" dirty="0"/>
              <a:t>theories of change)</a:t>
            </a:r>
          </a:p>
          <a:p>
            <a:pPr>
              <a:spcAft>
                <a:spcPts val="1200"/>
              </a:spcAft>
            </a:pPr>
            <a:r>
              <a:rPr lang="en-US" sz="1800" b="1" dirty="0"/>
              <a:t>Motivation is a clinician rather than a patient issue</a:t>
            </a:r>
          </a:p>
          <a:p>
            <a:pPr>
              <a:spcAft>
                <a:spcPts val="1200"/>
              </a:spcAft>
            </a:pPr>
            <a:endParaRPr lang="en-US" sz="1800" dirty="0"/>
          </a:p>
        </p:txBody>
      </p:sp>
      <p:sp>
        <p:nvSpPr>
          <p:cNvPr id="3" name="Slide Number Placeholder 2"/>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9F530-FFB0-D141-884B-ACCB2B99C60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itle 3"/>
          <p:cNvSpPr>
            <a:spLocks noGrp="1"/>
          </p:cNvSpPr>
          <p:nvPr>
            <p:ph type="title"/>
          </p:nvPr>
        </p:nvSpPr>
        <p:spPr/>
        <p:txBody>
          <a:bodyPr/>
          <a:lstStyle/>
          <a:p>
            <a:r>
              <a:rPr lang="en-US" dirty="0"/>
              <a:t>Assumptions of MI</a:t>
            </a:r>
          </a:p>
        </p:txBody>
      </p:sp>
    </p:spTree>
    <p:extLst>
      <p:ext uri="{BB962C8B-B14F-4D97-AF65-F5344CB8AC3E}">
        <p14:creationId xmlns:p14="http://schemas.microsoft.com/office/powerpoint/2010/main" val="3371370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81200" y="148113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Motivational Interviewing (MI)</a:t>
            </a:r>
          </a:p>
        </p:txBody>
      </p:sp>
    </p:spTree>
    <p:extLst>
      <p:ext uri="{BB962C8B-B14F-4D97-AF65-F5344CB8AC3E}">
        <p14:creationId xmlns:p14="http://schemas.microsoft.com/office/powerpoint/2010/main" val="649587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981200" y="148113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962" name="Slide Number Placeholder 2"/>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DF0E58-9E45-462F-8F50-DF5FD0BD4FE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1443" name="AutoShape 2"/>
          <p:cNvSpPr>
            <a:spLocks noGrp="1" noChangeArrowheads="1"/>
          </p:cNvSpPr>
          <p:nvPr>
            <p:ph type="title"/>
          </p:nvPr>
        </p:nvSpPr>
        <p:spPr/>
        <p:txBody>
          <a:bodyPr>
            <a:normAutofit/>
          </a:bodyPr>
          <a:lstStyle/>
          <a:p>
            <a:pPr algn="ctr"/>
            <a:r>
              <a:rPr lang="en-US" dirty="0"/>
              <a:t>MI Practice Principles (READS)</a:t>
            </a:r>
          </a:p>
        </p:txBody>
      </p:sp>
    </p:spTree>
    <p:extLst>
      <p:ext uri="{BB962C8B-B14F-4D97-AF65-F5344CB8AC3E}">
        <p14:creationId xmlns:p14="http://schemas.microsoft.com/office/powerpoint/2010/main" val="3589757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981200" y="148113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962" name="Slide Number Placeholder 2"/>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DF0E58-9E45-462F-8F50-DF5FD0BD4FE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1443" name="AutoShape 2"/>
          <p:cNvSpPr>
            <a:spLocks noGrp="1" noChangeArrowheads="1"/>
          </p:cNvSpPr>
          <p:nvPr>
            <p:ph type="title"/>
          </p:nvPr>
        </p:nvSpPr>
        <p:spPr/>
        <p:txBody>
          <a:bodyPr>
            <a:normAutofit/>
          </a:bodyPr>
          <a:lstStyle/>
          <a:p>
            <a:pPr algn="ctr"/>
            <a:r>
              <a:rPr lang="en-US" dirty="0"/>
              <a:t>Essential Practice Components (FRAMES)</a:t>
            </a:r>
          </a:p>
        </p:txBody>
      </p:sp>
    </p:spTree>
    <p:extLst>
      <p:ext uri="{BB962C8B-B14F-4D97-AF65-F5344CB8AC3E}">
        <p14:creationId xmlns:p14="http://schemas.microsoft.com/office/powerpoint/2010/main" val="1902170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1638300" y="1481138"/>
          <a:ext cx="8915400" cy="492680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Four Processes of MI</a:t>
            </a:r>
          </a:p>
        </p:txBody>
      </p:sp>
    </p:spTree>
    <p:extLst>
      <p:ext uri="{BB962C8B-B14F-4D97-AF65-F5344CB8AC3E}">
        <p14:creationId xmlns:p14="http://schemas.microsoft.com/office/powerpoint/2010/main" val="459124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1638300" y="1481138"/>
          <a:ext cx="8915400" cy="492680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Four Processes of MI</a:t>
            </a:r>
          </a:p>
        </p:txBody>
      </p:sp>
      <p:sp>
        <p:nvSpPr>
          <p:cNvPr id="8" name="TextBox 1"/>
          <p:cNvSpPr txBox="1"/>
          <p:nvPr/>
        </p:nvSpPr>
        <p:spPr>
          <a:xfrm>
            <a:off x="5053966" y="3748194"/>
            <a:ext cx="5381625" cy="1005840"/>
          </a:xfrm>
          <a:prstGeom prst="rect">
            <a:avLst/>
          </a:prstGeom>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Calibri"/>
                <a:ea typeface="+mn-ea"/>
                <a:cs typeface="+mn-cs"/>
              </a:rPr>
              <a:t>Creating a therapeutic agenda to direct and anchor the conversation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EEECE1"/>
                </a:solidFill>
                <a:effectLst/>
                <a:uLnTx/>
                <a:uFillTx/>
                <a:latin typeface="Calibri"/>
                <a:ea typeface="+mn-ea"/>
                <a:cs typeface="+mn-cs"/>
              </a:rPr>
              <a:t>“What’s troubling you that brings you here?”</a:t>
            </a:r>
          </a:p>
        </p:txBody>
      </p:sp>
      <p:sp>
        <p:nvSpPr>
          <p:cNvPr id="9" name="TextBox 1"/>
          <p:cNvSpPr txBox="1"/>
          <p:nvPr/>
        </p:nvSpPr>
        <p:spPr>
          <a:xfrm>
            <a:off x="5429250" y="2794847"/>
            <a:ext cx="5006340" cy="1005840"/>
          </a:xfrm>
          <a:prstGeom prst="rect">
            <a:avLst/>
          </a:prstGeom>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Calibri"/>
                <a:ea typeface="+mn-ea"/>
                <a:cs typeface="+mn-cs"/>
              </a:rPr>
              <a:t>Having the person verbalize their own arguments for change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“What are some of the things you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don’t like about your alcohol use?”</a:t>
            </a:r>
          </a:p>
        </p:txBody>
      </p:sp>
      <p:sp>
        <p:nvSpPr>
          <p:cNvPr id="10" name="TextBox 1"/>
          <p:cNvSpPr txBox="1"/>
          <p:nvPr/>
        </p:nvSpPr>
        <p:spPr>
          <a:xfrm>
            <a:off x="7172326" y="1841500"/>
            <a:ext cx="3263265" cy="1005840"/>
          </a:xfrm>
          <a:prstGeom prst="rect">
            <a:avLst/>
          </a:prstGeom>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Calibri"/>
                <a:ea typeface="+mn-ea"/>
                <a:cs typeface="+mn-cs"/>
              </a:rPr>
              <a:t>Process of creating a plan for change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“What do you think you’d like to do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about your drinking/drug use?”</a:t>
            </a:r>
          </a:p>
        </p:txBody>
      </p:sp>
      <p:sp>
        <p:nvSpPr>
          <p:cNvPr id="11" name="TextBox 1"/>
          <p:cNvSpPr txBox="1"/>
          <p:nvPr/>
        </p:nvSpPr>
        <p:spPr>
          <a:xfrm>
            <a:off x="4882964" y="4701542"/>
            <a:ext cx="5552627" cy="1009207"/>
          </a:xfrm>
          <a:prstGeom prst="rect">
            <a:avLst/>
          </a:prstGeom>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Calibri"/>
                <a:ea typeface="+mn-ea"/>
                <a:cs typeface="+mn-cs"/>
              </a:rPr>
              <a:t>Therapeutic/Working alliance: a prerequisite for everything that follows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EEECE1"/>
                </a:solidFill>
                <a:effectLst/>
                <a:uLnTx/>
                <a:uFillTx/>
                <a:latin typeface="Calibri"/>
                <a:ea typeface="+mn-ea"/>
                <a:cs typeface="+mn-cs"/>
              </a:rPr>
              <a:t>“I’m glad you’re here…”</a:t>
            </a:r>
          </a:p>
        </p:txBody>
      </p:sp>
    </p:spTree>
    <p:extLst>
      <p:ext uri="{BB962C8B-B14F-4D97-AF65-F5344CB8AC3E}">
        <p14:creationId xmlns:p14="http://schemas.microsoft.com/office/powerpoint/2010/main" val="115182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65471" y="1772797"/>
            <a:ext cx="8229600" cy="4525963"/>
          </a:xfrm>
        </p:spPr>
        <p:txBody>
          <a:bodyPr>
            <a:normAutofit fontScale="62500" lnSpcReduction="20000"/>
          </a:bodyPr>
          <a:lstStyle/>
          <a:p>
            <a:r>
              <a:rPr lang="en-US" dirty="0"/>
              <a:t>MI is now recognized more to be not a strong “technical” therapy like CBT; but rather a formalized contextual therapy with specific goals</a:t>
            </a:r>
          </a:p>
          <a:p>
            <a:endParaRPr lang="en-US" dirty="0"/>
          </a:p>
          <a:p>
            <a:r>
              <a:rPr lang="en-US" dirty="0"/>
              <a:t>If delivered in too technical a way diminishes benefits- it’ll be the words without the music (it should be more like improvisational theatre instead of a scripted play)</a:t>
            </a:r>
          </a:p>
          <a:p>
            <a:endParaRPr lang="en-US" dirty="0"/>
          </a:p>
          <a:p>
            <a:endParaRPr lang="en-US" dirty="0"/>
          </a:p>
          <a:p>
            <a:r>
              <a:rPr lang="en-US" dirty="0"/>
              <a:t>It is based in genuineness and client-centered positive regard…</a:t>
            </a:r>
          </a:p>
          <a:p>
            <a:endParaRPr lang="en-US" dirty="0"/>
          </a:p>
          <a:p>
            <a:endParaRPr lang="en-US" dirty="0"/>
          </a:p>
          <a:p>
            <a:r>
              <a:rPr lang="en-US" sz="2800" b="1" dirty="0"/>
              <a:t>MI Spirit </a:t>
            </a:r>
            <a:r>
              <a:rPr lang="en-US" sz="2800" dirty="0"/>
              <a:t>came about after meta-analysis (</a:t>
            </a:r>
            <a:r>
              <a:rPr lang="en-US" sz="2800" dirty="0" err="1"/>
              <a:t>Hettema</a:t>
            </a:r>
            <a:r>
              <a:rPr lang="en-US" sz="2800" dirty="0"/>
              <a:t> et al, 2005) found that when clinicians stuck to a therapist MI manual the effect sizes were much lower…</a:t>
            </a:r>
          </a:p>
          <a:p>
            <a:endParaRPr lang="en-US" dirty="0"/>
          </a:p>
          <a:p>
            <a:endParaRPr lang="en-US" dirty="0"/>
          </a:p>
          <a:p>
            <a:endParaRPr lang="en-US" dirty="0"/>
          </a:p>
          <a:p>
            <a:endParaRPr lang="en-US" dirty="0"/>
          </a:p>
          <a:p>
            <a:endParaRPr lang="en-US" dirty="0"/>
          </a:p>
        </p:txBody>
      </p:sp>
      <p:sp>
        <p:nvSpPr>
          <p:cNvPr id="3" name="Title 2"/>
          <p:cNvSpPr>
            <a:spLocks noGrp="1"/>
          </p:cNvSpPr>
          <p:nvPr>
            <p:ph type="title"/>
          </p:nvPr>
        </p:nvSpPr>
        <p:spPr/>
        <p:txBody>
          <a:bodyPr>
            <a:normAutofit/>
          </a:bodyPr>
          <a:lstStyle/>
          <a:p>
            <a:r>
              <a:rPr lang="en-US" dirty="0"/>
              <a:t>Motivational Interviewing and MI “spirit”</a:t>
            </a:r>
          </a:p>
        </p:txBody>
      </p:sp>
    </p:spTree>
    <p:extLst>
      <p:ext uri="{BB962C8B-B14F-4D97-AF65-F5344CB8AC3E}">
        <p14:creationId xmlns:p14="http://schemas.microsoft.com/office/powerpoint/2010/main" val="2561778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81200" y="1301863"/>
          <a:ext cx="8229600" cy="5288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9F530-FFB0-D141-884B-ACCB2B99C6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itle 3"/>
          <p:cNvSpPr>
            <a:spLocks noGrp="1"/>
          </p:cNvSpPr>
          <p:nvPr>
            <p:ph type="title"/>
          </p:nvPr>
        </p:nvSpPr>
        <p:spPr>
          <a:xfrm>
            <a:off x="1981200" y="-76200"/>
            <a:ext cx="8229600" cy="1143000"/>
          </a:xfrm>
        </p:spPr>
        <p:txBody>
          <a:bodyPr>
            <a:normAutofit/>
          </a:bodyPr>
          <a:lstStyle/>
          <a:p>
            <a:r>
              <a:rPr lang="en-US" dirty="0"/>
              <a:t>The Underlying Spirit of MI</a:t>
            </a:r>
            <a:endParaRPr lang="en-US" sz="2700" dirty="0"/>
          </a:p>
        </p:txBody>
      </p:sp>
      <p:sp>
        <p:nvSpPr>
          <p:cNvPr id="7" name="Oval 6"/>
          <p:cNvSpPr/>
          <p:nvPr/>
        </p:nvSpPr>
        <p:spPr>
          <a:xfrm>
            <a:off x="5684520" y="3448474"/>
            <a:ext cx="944880" cy="995422"/>
          </a:xfrm>
          <a:prstGeom prst="ellipse">
            <a:avLst/>
          </a:prstGeom>
          <a:noFill/>
          <a:ln>
            <a:no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4">
              <a:alpha val="50000"/>
              <a:hueOff val="-9262653"/>
              <a:satOff val="51100"/>
              <a:lumOff val="-10195"/>
              <a:alphaOff val="0"/>
            </a:schemeClr>
          </a:fillRef>
          <a:effectRef idx="0">
            <a:schemeClr val="accent4">
              <a:alpha val="50000"/>
              <a:hueOff val="-9262653"/>
              <a:satOff val="51100"/>
              <a:lumOff val="-10195"/>
              <a:alphaOff val="0"/>
            </a:schemeClr>
          </a:effectRef>
          <a:fontRef idx="minor">
            <a:schemeClr val="tx1"/>
          </a:fontRef>
        </p:style>
        <p:txBody>
          <a:bodyPr wrap="square" lIns="45720" rIns="4572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97D"/>
                </a:solidFill>
                <a:effectLst/>
                <a:uLnTx/>
                <a:uFillTx/>
                <a:latin typeface="Calibri"/>
                <a:ea typeface="+mn-ea"/>
                <a:cs typeface="+mn-cs"/>
              </a:rPr>
              <a:t>MI Spirit</a:t>
            </a:r>
          </a:p>
        </p:txBody>
      </p:sp>
      <p:sp>
        <p:nvSpPr>
          <p:cNvPr id="2" name="Rectangle 1"/>
          <p:cNvSpPr/>
          <p:nvPr/>
        </p:nvSpPr>
        <p:spPr>
          <a:xfrm>
            <a:off x="8229601" y="846137"/>
            <a:ext cx="2133601"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MI spirit emerges at the intersection of these four components</a:t>
            </a:r>
          </a:p>
        </p:txBody>
      </p:sp>
    </p:spTree>
    <p:extLst>
      <p:ext uri="{BB962C8B-B14F-4D97-AF65-F5344CB8AC3E}">
        <p14:creationId xmlns:p14="http://schemas.microsoft.com/office/powerpoint/2010/main" val="1908705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6909" y="0"/>
            <a:ext cx="8002429" cy="6858000"/>
          </a:xfrm>
          <a:prstGeom prst="rect">
            <a:avLst/>
          </a:prstGeom>
        </p:spPr>
      </p:pic>
    </p:spTree>
    <p:extLst>
      <p:ext uri="{BB962C8B-B14F-4D97-AF65-F5344CB8AC3E}">
        <p14:creationId xmlns:p14="http://schemas.microsoft.com/office/powerpoint/2010/main" val="1529064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81200" y="1184566"/>
          <a:ext cx="8229600" cy="4042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9F530-FFB0-D141-884B-ACCB2B99C6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itle 3"/>
          <p:cNvSpPr>
            <a:spLocks noGrp="1"/>
          </p:cNvSpPr>
          <p:nvPr>
            <p:ph type="title"/>
          </p:nvPr>
        </p:nvSpPr>
        <p:spPr/>
        <p:txBody>
          <a:bodyPr>
            <a:normAutofit/>
          </a:bodyPr>
          <a:lstStyle/>
          <a:p>
            <a:r>
              <a:rPr lang="en-US" dirty="0"/>
              <a:t>MI “Spirit”: Four Key Interrelated Elements</a:t>
            </a:r>
          </a:p>
        </p:txBody>
      </p:sp>
    </p:spTree>
    <p:extLst>
      <p:ext uri="{BB962C8B-B14F-4D97-AF65-F5344CB8AC3E}">
        <p14:creationId xmlns:p14="http://schemas.microsoft.com/office/powerpoint/2010/main" val="3484402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981200" y="1566066"/>
          <a:ext cx="8229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962" name="Slide Number Placeholder 2"/>
          <p:cNvSpPr>
            <a:spLocks noGrp="1"/>
          </p:cNvSpPr>
          <p:nvPr>
            <p:ph type="sldNum" sz="quarter" idx="4294967295"/>
          </p:nvPr>
        </p:nvSpPr>
        <p:spPr>
          <a:xfrm>
            <a:off x="10171272" y="6492876"/>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DF0E58-9E45-462F-8F50-DF5FD0BD4FE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1443" name="AutoShape 2"/>
          <p:cNvSpPr>
            <a:spLocks noGrp="1" noChangeArrowheads="1"/>
          </p:cNvSpPr>
          <p:nvPr>
            <p:ph type="title"/>
          </p:nvPr>
        </p:nvSpPr>
        <p:spPr>
          <a:xfrm>
            <a:off x="1981200" y="228600"/>
            <a:ext cx="8229600" cy="1143000"/>
          </a:xfrm>
        </p:spPr>
        <p:txBody>
          <a:bodyPr>
            <a:normAutofit/>
          </a:bodyPr>
          <a:lstStyle/>
          <a:p>
            <a:r>
              <a:rPr lang="en-US" dirty="0"/>
              <a:t>Core MI Technical Skills</a:t>
            </a:r>
          </a:p>
        </p:txBody>
      </p:sp>
    </p:spTree>
    <p:extLst>
      <p:ext uri="{BB962C8B-B14F-4D97-AF65-F5344CB8AC3E}">
        <p14:creationId xmlns:p14="http://schemas.microsoft.com/office/powerpoint/2010/main" val="3385889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81200" y="148113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Motivational Interviewing (MI)</a:t>
            </a:r>
          </a:p>
        </p:txBody>
      </p:sp>
    </p:spTree>
    <p:extLst>
      <p:ext uri="{BB962C8B-B14F-4D97-AF65-F5344CB8AC3E}">
        <p14:creationId xmlns:p14="http://schemas.microsoft.com/office/powerpoint/2010/main" val="2491137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45457" y="1585310"/>
            <a:ext cx="3811905" cy="4891690"/>
          </a:xfrm>
        </p:spPr>
        <p:txBody>
          <a:bodyPr>
            <a:noAutofit/>
          </a:bodyPr>
          <a:lstStyle/>
          <a:p>
            <a:r>
              <a:rPr lang="en-US" sz="2000" dirty="0"/>
              <a:t>Since 1990, the number of publications on MI has doubled about every 3 years</a:t>
            </a:r>
          </a:p>
          <a:p>
            <a:endParaRPr lang="en-US" sz="2000" dirty="0"/>
          </a:p>
          <a:p>
            <a:r>
              <a:rPr lang="en-US" sz="2000" dirty="0"/>
              <a:t>Currently &gt;1200 publications, including 200+ randomized clinical trials </a:t>
            </a:r>
          </a:p>
          <a:p>
            <a:endParaRPr lang="en-US" sz="2000" dirty="0"/>
          </a:p>
          <a:p>
            <a:r>
              <a:rPr lang="en-US" sz="2000" dirty="0"/>
              <a:t>Meta-analyses generally conclude that MI has small to medium effect sizes across variety of outcomes, with most examining addiction</a:t>
            </a:r>
          </a:p>
          <a:p>
            <a:pPr>
              <a:buNone/>
            </a:pPr>
            <a:endParaRPr lang="en-US" sz="2000" b="1" dirty="0">
              <a:solidFill>
                <a:schemeClr val="accent6"/>
              </a:solidFill>
            </a:endParaRPr>
          </a:p>
          <a:p>
            <a:pPr>
              <a:buNone/>
            </a:pPr>
            <a:endParaRPr lang="en-US" sz="2000" dirty="0"/>
          </a:p>
        </p:txBody>
      </p:sp>
      <p:sp>
        <p:nvSpPr>
          <p:cNvPr id="3" name="Slide Number Placeholder 2"/>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9F530-FFB0-D141-884B-ACCB2B99C6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itle 3"/>
          <p:cNvSpPr>
            <a:spLocks noGrp="1"/>
          </p:cNvSpPr>
          <p:nvPr>
            <p:ph type="title"/>
          </p:nvPr>
        </p:nvSpPr>
        <p:spPr/>
        <p:txBody>
          <a:bodyPr/>
          <a:lstStyle/>
          <a:p>
            <a:r>
              <a:rPr lang="en-US" dirty="0"/>
              <a:t>Outcome Research on MI</a:t>
            </a:r>
          </a:p>
        </p:txBody>
      </p:sp>
      <p:graphicFrame>
        <p:nvGraphicFramePr>
          <p:cNvPr id="5" name="Chart 4">
            <a:extLst>
              <a:ext uri="{FF2B5EF4-FFF2-40B4-BE49-F238E27FC236}">
                <a16:creationId xmlns:a16="http://schemas.microsoft.com/office/drawing/2014/main" id="{4D654DAB-4D55-4AFC-B098-1C2027AD7616}"/>
              </a:ext>
            </a:extLst>
          </p:cNvPr>
          <p:cNvGraphicFramePr>
            <a:graphicFrameLocks/>
          </p:cNvGraphicFramePr>
          <p:nvPr/>
        </p:nvGraphicFramePr>
        <p:xfrm>
          <a:off x="5623084" y="1389062"/>
          <a:ext cx="4731068" cy="46748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8073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15465" y="1600200"/>
            <a:ext cx="8803958" cy="5029200"/>
          </a:xfrm>
        </p:spPr>
        <p:txBody>
          <a:bodyPr>
            <a:normAutofit fontScale="62500" lnSpcReduction="20000"/>
          </a:bodyPr>
          <a:lstStyle/>
          <a:p>
            <a:r>
              <a:rPr lang="en-US" sz="2400" b="1" dirty="0"/>
              <a:t>Many RCTs have found no meaningful effect related to MI </a:t>
            </a:r>
            <a:r>
              <a:rPr lang="en-US" sz="2400" dirty="0"/>
              <a:t>(Carroll et al, 2006; Carroll et al, 2001; Miller et al, 2003; </a:t>
            </a:r>
            <a:r>
              <a:rPr lang="en-US" sz="2400" dirty="0" err="1"/>
              <a:t>Foxcroft</a:t>
            </a:r>
            <a:r>
              <a:rPr lang="en-US" sz="2400" dirty="0"/>
              <a:t> et al, 2014)</a:t>
            </a:r>
          </a:p>
          <a:p>
            <a:endParaRPr lang="en-US" sz="2400" dirty="0"/>
          </a:p>
          <a:p>
            <a:r>
              <a:rPr lang="en-US" sz="2400" b="1" dirty="0"/>
              <a:t>Substantial therapist effects remain in some well-controlled trials of manual-guided, closely-supervised MI interventions </a:t>
            </a:r>
            <a:r>
              <a:rPr lang="en-US" sz="2400" dirty="0"/>
              <a:t>(Miller et al, 1993; Project MATCH 1998c)</a:t>
            </a:r>
          </a:p>
          <a:p>
            <a:endParaRPr lang="en-US" sz="2400" dirty="0"/>
          </a:p>
          <a:p>
            <a:r>
              <a:rPr lang="en-US" sz="2400" dirty="0"/>
              <a:t>Multisite trials have also found site-by-treatment interaction effects: sometimes with </a:t>
            </a:r>
            <a:r>
              <a:rPr lang="en-US" sz="2400" b="1" dirty="0"/>
              <a:t>no overall significant effect when averaging across sites </a:t>
            </a:r>
            <a:r>
              <a:rPr lang="en-US" sz="2400" dirty="0"/>
              <a:t>(Ball et al, 2008)</a:t>
            </a:r>
          </a:p>
          <a:p>
            <a:endParaRPr lang="en-US" sz="2400" dirty="0"/>
          </a:p>
          <a:p>
            <a:r>
              <a:rPr lang="en-US" sz="2400" dirty="0"/>
              <a:t>Seems to work somewhat for alcohol but not for other drugs when added to standard treatment either in retaining  or improving outcomes (Donovan et al, 2001; Miller et al, 2003; </a:t>
            </a:r>
            <a:r>
              <a:rPr lang="en-US" sz="2400" dirty="0" err="1"/>
              <a:t>Rosenhow</a:t>
            </a:r>
            <a:r>
              <a:rPr lang="en-US" sz="2400" dirty="0"/>
              <a:t> et al, 2004; Carroll et al, 2006). </a:t>
            </a:r>
          </a:p>
          <a:p>
            <a:endParaRPr lang="en-US" sz="2400" dirty="0"/>
          </a:p>
          <a:p>
            <a:r>
              <a:rPr lang="en-US" sz="2400" dirty="0"/>
              <a:t>Has no meaningful benefit for young adults with alcohol misuse (Cochrane Review with 66 trials of MI; </a:t>
            </a:r>
            <a:r>
              <a:rPr lang="en-US" sz="2400" dirty="0" err="1"/>
              <a:t>Foxcroft</a:t>
            </a:r>
            <a:r>
              <a:rPr lang="en-US" sz="2400" dirty="0"/>
              <a:t> et al, 2014)</a:t>
            </a:r>
          </a:p>
          <a:p>
            <a:endParaRPr lang="en-US" sz="2400" dirty="0"/>
          </a:p>
          <a:p>
            <a:r>
              <a:rPr lang="en-US" sz="2400" dirty="0"/>
              <a:t>Unclear what level of MI fidelity Is “good enough” to promote change; too technical adherence to “manualized approach” may diminish effects.</a:t>
            </a:r>
          </a:p>
          <a:p>
            <a:endParaRPr lang="en-US" sz="2400" dirty="0"/>
          </a:p>
          <a:p>
            <a:r>
              <a:rPr lang="en-US" sz="2400" dirty="0"/>
              <a:t>May simply be a decrease in unhelpful counselor responses – possible that MI training improves outcomes if it suppresses counter therapeutic responses (reduces counter change talk)</a:t>
            </a:r>
          </a:p>
          <a:p>
            <a:endParaRPr lang="en-US" sz="2400" dirty="0"/>
          </a:p>
          <a:p>
            <a:r>
              <a:rPr lang="en-US" sz="2400" dirty="0"/>
              <a:t>Similar overall efficacy despite the difference in treatment intensity</a:t>
            </a:r>
          </a:p>
          <a:p>
            <a:endParaRPr lang="en-US" sz="2400" dirty="0"/>
          </a:p>
          <a:p>
            <a:endParaRPr lang="en-US" sz="2400" dirty="0"/>
          </a:p>
        </p:txBody>
      </p:sp>
      <p:sp>
        <p:nvSpPr>
          <p:cNvPr id="3" name="Title 2"/>
          <p:cNvSpPr>
            <a:spLocks noGrp="1"/>
          </p:cNvSpPr>
          <p:nvPr>
            <p:ph type="title"/>
          </p:nvPr>
        </p:nvSpPr>
        <p:spPr>
          <a:xfrm>
            <a:off x="1981200" y="381000"/>
            <a:ext cx="8229600" cy="1143000"/>
          </a:xfrm>
        </p:spPr>
        <p:txBody>
          <a:bodyPr>
            <a:noAutofit/>
          </a:bodyPr>
          <a:lstStyle/>
          <a:p>
            <a:r>
              <a:rPr lang="en-US" sz="3600" dirty="0">
                <a:latin typeface="Arial Rounded MT Bold" panose="020F0704030504030204" pitchFamily="34" charset="0"/>
              </a:rPr>
              <a:t>High degree of variability in effects across studies, sites, clinicians</a:t>
            </a:r>
            <a:br>
              <a:rPr lang="en-US" sz="3600" dirty="0"/>
            </a:br>
            <a:endParaRPr lang="en-US" sz="3600" dirty="0"/>
          </a:p>
        </p:txBody>
      </p:sp>
    </p:spTree>
    <p:extLst>
      <p:ext uri="{BB962C8B-B14F-4D97-AF65-F5344CB8AC3E}">
        <p14:creationId xmlns:p14="http://schemas.microsoft.com/office/powerpoint/2010/main" val="2689903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81200" y="148113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Motivational Interviewing (MI)</a:t>
            </a:r>
          </a:p>
        </p:txBody>
      </p:sp>
    </p:spTree>
    <p:extLst>
      <p:ext uri="{BB962C8B-B14F-4D97-AF65-F5344CB8AC3E}">
        <p14:creationId xmlns:p14="http://schemas.microsoft.com/office/powerpoint/2010/main" val="3846065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half" idx="2"/>
          </p:nvPr>
        </p:nvSpPr>
        <p:spPr>
          <a:xfrm>
            <a:off x="1746887" y="1445896"/>
            <a:ext cx="8463915" cy="5335904"/>
          </a:xfrm>
        </p:spPr>
        <p:txBody>
          <a:bodyPr>
            <a:noAutofit/>
          </a:bodyPr>
          <a:lstStyle/>
          <a:p>
            <a:pPr marL="114300" indent="-4763">
              <a:buNone/>
              <a:defRPr/>
            </a:pPr>
            <a:r>
              <a:rPr lang="en-US" sz="2400" b="1" u="sng" dirty="0"/>
              <a:t>Hypothesis: Clients low in motivational readiness to change would have better outcomes in MET than in CBT</a:t>
            </a:r>
            <a:endParaRPr lang="en-US" sz="2400" b="1" dirty="0"/>
          </a:p>
          <a:p>
            <a:pPr>
              <a:buNone/>
              <a:defRPr/>
            </a:pPr>
            <a:r>
              <a:rPr lang="en-US" sz="2400" b="1" dirty="0"/>
              <a:t>RESULTS: </a:t>
            </a:r>
          </a:p>
          <a:p>
            <a:pPr>
              <a:spcBef>
                <a:spcPts val="800"/>
              </a:spcBef>
              <a:defRPr/>
            </a:pPr>
            <a:r>
              <a:rPr lang="en-US" sz="2400" b="1" dirty="0">
                <a:solidFill>
                  <a:schemeClr val="accent6"/>
                </a:solidFill>
              </a:rPr>
              <a:t>No supporting evidence for any proposed treatment specific causal mechanisms</a:t>
            </a:r>
            <a:endParaRPr lang="en-US" sz="2400" b="1" dirty="0"/>
          </a:p>
          <a:p>
            <a:pPr>
              <a:spcBef>
                <a:spcPts val="800"/>
              </a:spcBef>
              <a:defRPr/>
            </a:pPr>
            <a:r>
              <a:rPr lang="en-US" sz="2400" dirty="0"/>
              <a:t>Treatments did not differentially influence working alliance, coping, or attendance during treatment, motivational readiness to change, processes of change, or abstinence self-efficacy</a:t>
            </a:r>
          </a:p>
          <a:p>
            <a:pPr>
              <a:spcBef>
                <a:spcPts val="800"/>
              </a:spcBef>
              <a:defRPr/>
            </a:pPr>
            <a:r>
              <a:rPr lang="en-US" sz="2400" dirty="0"/>
              <a:t>In general, degree of overall treatment attendance (irrespective of which treatment) and working alliance predicted outcomes</a:t>
            </a:r>
          </a:p>
          <a:p>
            <a:pPr>
              <a:spcBef>
                <a:spcPts val="800"/>
              </a:spcBef>
              <a:defRPr/>
            </a:pPr>
            <a:r>
              <a:rPr lang="en-US" sz="2400" dirty="0"/>
              <a:t>Strong support across all treatments for initial motivation on working alliance and alcohol use over 1yr follow-up and 3yr follow-up</a:t>
            </a:r>
          </a:p>
        </p:txBody>
      </p:sp>
      <p:sp>
        <p:nvSpPr>
          <p:cNvPr id="4" name="Title 3"/>
          <p:cNvSpPr>
            <a:spLocks noGrp="1"/>
          </p:cNvSpPr>
          <p:nvPr>
            <p:ph type="title"/>
          </p:nvPr>
        </p:nvSpPr>
        <p:spPr>
          <a:xfrm>
            <a:off x="1752601" y="760854"/>
            <a:ext cx="8733949" cy="458346"/>
          </a:xfrm>
        </p:spPr>
        <p:txBody>
          <a:bodyPr>
            <a:noAutofit/>
          </a:bodyPr>
          <a:lstStyle/>
          <a:p>
            <a:r>
              <a:rPr lang="en-US" sz="2800" dirty="0"/>
              <a:t>Motivation Hypothesis Causal Chain Analysis – Project MATCH</a:t>
            </a:r>
            <a:br>
              <a:rPr lang="en-US" sz="2800" dirty="0"/>
            </a:br>
            <a:endParaRPr lang="en-US" sz="2800" dirty="0"/>
          </a:p>
        </p:txBody>
      </p:sp>
      <p:sp>
        <p:nvSpPr>
          <p:cNvPr id="3" name="Slide Number Placeholder 2"/>
          <p:cNvSpPr>
            <a:spLocks noGrp="1"/>
          </p:cNvSpPr>
          <p:nvPr>
            <p:ph type="sldNum" sz="quarter" idx="4294967295"/>
          </p:nvPr>
        </p:nvSpPr>
        <p:spPr>
          <a:xfrm>
            <a:off x="10302478" y="6408740"/>
            <a:ext cx="365522"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9F530-FFB0-D141-884B-ACCB2B99C6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Content Placeholder 1"/>
          <p:cNvSpPr txBox="1">
            <a:spLocks/>
          </p:cNvSpPr>
          <p:nvPr/>
        </p:nvSpPr>
        <p:spPr>
          <a:xfrm>
            <a:off x="2095500" y="1633731"/>
            <a:ext cx="4038600" cy="4525963"/>
          </a:xfrm>
          <a:prstGeom prst="rect">
            <a:avLst/>
          </a:prstGeom>
        </p:spPr>
        <p:txBody>
          <a:bodyPr vert="horz">
            <a:normAutofit/>
          </a:bodyPr>
          <a:lstStyle/>
          <a:p>
            <a:pPr marL="365760" marR="0" lvl="0" indent="-256032" algn="l" defTabSz="914400" rtl="0" eaLnBrk="1" fontAlgn="auto" latinLnBrk="0" hangingPunct="1">
              <a:lnSpc>
                <a:spcPct val="100000"/>
              </a:lnSpc>
              <a:spcBef>
                <a:spcPts val="400"/>
              </a:spcBef>
              <a:spcAft>
                <a:spcPts val="0"/>
              </a:spcAft>
              <a:buClr>
                <a:srgbClr val="4F81BD"/>
              </a:buClr>
              <a:buSzPct val="68000"/>
              <a:buFont typeface="Wingdings 3"/>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1153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nvPr>
        </p:nvGraphicFramePr>
        <p:xfrm>
          <a:off x="1981200" y="148113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362" name="Title 1"/>
          <p:cNvSpPr>
            <a:spLocks noGrp="1"/>
          </p:cNvSpPr>
          <p:nvPr>
            <p:ph type="title"/>
          </p:nvPr>
        </p:nvSpPr>
        <p:spPr>
          <a:xfrm>
            <a:off x="1674019" y="274637"/>
            <a:ext cx="8945404" cy="1143000"/>
          </a:xfrm>
        </p:spPr>
        <p:txBody>
          <a:bodyPr anchor="ctr">
            <a:noAutofit/>
          </a:bodyPr>
          <a:lstStyle/>
          <a:p>
            <a:r>
              <a:rPr lang="en-US" altLang="en-US" sz="2000" dirty="0"/>
              <a:t>Dismantling MI Components Related to Alcohol use (Morgenstern et al, 2012) </a:t>
            </a:r>
            <a:br>
              <a:rPr lang="en-US" altLang="en-US" sz="2000" dirty="0"/>
            </a:br>
            <a:r>
              <a:rPr lang="en-US" altLang="en-US" sz="2000" dirty="0"/>
              <a:t>Goal: </a:t>
            </a:r>
            <a:r>
              <a:rPr lang="en-US" sz="2000" dirty="0"/>
              <a:t>To test the causal role of key hypothesized active ingredients and mechanisms of change within MI in reducing drinking.</a:t>
            </a:r>
            <a:endParaRPr lang="en-US" altLang="en-US" sz="2000" dirty="0"/>
          </a:p>
        </p:txBody>
      </p:sp>
    </p:spTree>
    <p:extLst>
      <p:ext uri="{BB962C8B-B14F-4D97-AF65-F5344CB8AC3E}">
        <p14:creationId xmlns:p14="http://schemas.microsoft.com/office/powerpoint/2010/main" val="215159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marL="109728" indent="0">
              <a:buNone/>
            </a:pPr>
            <a:r>
              <a:rPr lang="en-US" b="1" dirty="0"/>
              <a:t>Self Change (SC)—</a:t>
            </a:r>
            <a:r>
              <a:rPr lang="en-US" dirty="0"/>
              <a:t>incorporated elements hypothesized in MI literature to contribute to change, but not associated with relational or technical active ingredients. </a:t>
            </a:r>
          </a:p>
          <a:p>
            <a:pPr marL="109728" indent="0">
              <a:buNone/>
            </a:pPr>
            <a:endParaRPr lang="en-US" dirty="0"/>
          </a:p>
          <a:p>
            <a:pPr marL="109728" indent="0">
              <a:buNone/>
            </a:pPr>
            <a:r>
              <a:rPr lang="en-US" dirty="0"/>
              <a:t>included normative feedback, personal responsibility, and efforts to foster self-efficacy. </a:t>
            </a:r>
          </a:p>
          <a:p>
            <a:pPr marL="109728" indent="0">
              <a:buNone/>
            </a:pPr>
            <a:endParaRPr lang="en-US" dirty="0"/>
          </a:p>
          <a:p>
            <a:pPr marL="109728" indent="0">
              <a:buNone/>
            </a:pPr>
            <a:r>
              <a:rPr lang="en-US" dirty="0"/>
              <a:t>After receiving normative feedback, participants were asked to attempt to change on their own during the next eight weeks; told that research had shown that some individuals could reduce their drinking without professional help; and that completion of the IVR as well as research interviews might prove helpful in that effort. Offered treatment at end of 8 </a:t>
            </a:r>
            <a:r>
              <a:rPr lang="en-US" dirty="0" err="1"/>
              <a:t>wk</a:t>
            </a:r>
            <a:r>
              <a:rPr lang="en-US" dirty="0"/>
              <a:t> period.</a:t>
            </a:r>
          </a:p>
        </p:txBody>
      </p:sp>
      <p:sp>
        <p:nvSpPr>
          <p:cNvPr id="3" name="Title 2"/>
          <p:cNvSpPr>
            <a:spLocks noGrp="1"/>
          </p:cNvSpPr>
          <p:nvPr>
            <p:ph type="title"/>
          </p:nvPr>
        </p:nvSpPr>
        <p:spPr/>
        <p:txBody>
          <a:bodyPr/>
          <a:lstStyle/>
          <a:p>
            <a:r>
              <a:rPr lang="en-US" dirty="0"/>
              <a:t>Self-Change Condition</a:t>
            </a:r>
          </a:p>
        </p:txBody>
      </p:sp>
    </p:spTree>
    <p:extLst>
      <p:ext uri="{BB962C8B-B14F-4D97-AF65-F5344CB8AC3E}">
        <p14:creationId xmlns:p14="http://schemas.microsoft.com/office/powerpoint/2010/main" val="1549603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r>
              <a:rPr lang="en-US" dirty="0"/>
              <a:t>98 assessed for eligibility, 9 excluded</a:t>
            </a:r>
          </a:p>
          <a:p>
            <a:r>
              <a:rPr lang="en-US" dirty="0"/>
              <a:t>Overall sample N=89</a:t>
            </a:r>
          </a:p>
          <a:p>
            <a:endParaRPr lang="en-US" dirty="0"/>
          </a:p>
          <a:p>
            <a:r>
              <a:rPr lang="en-US" dirty="0"/>
              <a:t>Per group:</a:t>
            </a:r>
          </a:p>
          <a:p>
            <a:r>
              <a:rPr lang="en-US" dirty="0"/>
              <a:t>MI   = 29  	lost to </a:t>
            </a:r>
            <a:r>
              <a:rPr lang="en-US" dirty="0" err="1"/>
              <a:t>fu</a:t>
            </a:r>
            <a:r>
              <a:rPr lang="en-US" dirty="0"/>
              <a:t> = 5  analyzed n = 26</a:t>
            </a:r>
          </a:p>
          <a:p>
            <a:r>
              <a:rPr lang="en-US" dirty="0"/>
              <a:t>SOMI=30  	lost to </a:t>
            </a:r>
            <a:r>
              <a:rPr lang="en-US" dirty="0" err="1"/>
              <a:t>fu</a:t>
            </a:r>
            <a:r>
              <a:rPr lang="en-US" dirty="0"/>
              <a:t> = 4 analyzed  n = 26</a:t>
            </a:r>
          </a:p>
          <a:p>
            <a:r>
              <a:rPr lang="en-US" dirty="0"/>
              <a:t>SC  = 30  	lost to </a:t>
            </a:r>
            <a:r>
              <a:rPr lang="en-US" dirty="0" err="1"/>
              <a:t>fu</a:t>
            </a:r>
            <a:r>
              <a:rPr lang="en-US" dirty="0"/>
              <a:t> = 0 analyzed  n = 30</a:t>
            </a:r>
          </a:p>
          <a:p>
            <a:endParaRPr lang="en-US" dirty="0"/>
          </a:p>
          <a:p>
            <a:r>
              <a:rPr lang="en-US" dirty="0"/>
              <a:t>Followed for 8 </a:t>
            </a:r>
            <a:r>
              <a:rPr lang="en-US" dirty="0" err="1"/>
              <a:t>wks</a:t>
            </a:r>
            <a:r>
              <a:rPr lang="en-US" dirty="0"/>
              <a:t> using daily IVR (daily 5 minute telephone survey) and participated in in-person assessments at weeks 0, 1, 4 and 8.  </a:t>
            </a:r>
          </a:p>
          <a:p>
            <a:endParaRPr lang="en-US" dirty="0"/>
          </a:p>
          <a:p>
            <a:r>
              <a:rPr lang="en-US" dirty="0"/>
              <a:t>Follow up rates at weeks 1, 4, and 8 were 100%, 96%, and 92%</a:t>
            </a:r>
          </a:p>
          <a:p>
            <a:endParaRPr lang="en-US" dirty="0"/>
          </a:p>
          <a:p>
            <a:r>
              <a:rPr lang="en-US" dirty="0"/>
              <a:t>Participants in the therapy conditions were followed one month post-treatment (week 12) by phone and completed the TLFB (</a:t>
            </a:r>
            <a:r>
              <a:rPr lang="en-US" dirty="0" err="1"/>
              <a:t>followup</a:t>
            </a:r>
            <a:r>
              <a:rPr lang="en-US" dirty="0"/>
              <a:t> rate 80%)</a:t>
            </a:r>
          </a:p>
          <a:p>
            <a:endParaRPr lang="en-US" dirty="0"/>
          </a:p>
        </p:txBody>
      </p:sp>
      <p:sp>
        <p:nvSpPr>
          <p:cNvPr id="3" name="Title 2"/>
          <p:cNvSpPr>
            <a:spLocks noGrp="1"/>
          </p:cNvSpPr>
          <p:nvPr>
            <p:ph type="title"/>
          </p:nvPr>
        </p:nvSpPr>
        <p:spPr/>
        <p:txBody>
          <a:bodyPr/>
          <a:lstStyle/>
          <a:p>
            <a:r>
              <a:rPr lang="en-US" dirty="0"/>
              <a:t>Design: RCT (dismantling design)</a:t>
            </a:r>
          </a:p>
        </p:txBody>
      </p:sp>
    </p:spTree>
    <p:extLst>
      <p:ext uri="{BB962C8B-B14F-4D97-AF65-F5344CB8AC3E}">
        <p14:creationId xmlns:p14="http://schemas.microsoft.com/office/powerpoint/2010/main" val="3037657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6909" y="0"/>
            <a:ext cx="8002429" cy="6858000"/>
          </a:xfrm>
          <a:prstGeom prst="rect">
            <a:avLst/>
          </a:prstGeom>
        </p:spPr>
      </p:pic>
      <p:sp>
        <p:nvSpPr>
          <p:cNvPr id="4" name="Freeform 6"/>
          <p:cNvSpPr/>
          <p:nvPr/>
        </p:nvSpPr>
        <p:spPr>
          <a:xfrm>
            <a:off x="1926907" y="6248400"/>
            <a:ext cx="3283268" cy="609600"/>
          </a:xfrm>
          <a:custGeom>
            <a:avLst/>
            <a:gdLst>
              <a:gd name="connsiteX0" fmla="*/ 0 w 3046809"/>
              <a:gd name="connsiteY0" fmla="*/ 68580 h 685800"/>
              <a:gd name="connsiteX1" fmla="*/ 20087 w 3046809"/>
              <a:gd name="connsiteY1" fmla="*/ 20087 h 685800"/>
              <a:gd name="connsiteX2" fmla="*/ 68580 w 3046809"/>
              <a:gd name="connsiteY2" fmla="*/ 0 h 685800"/>
              <a:gd name="connsiteX3" fmla="*/ 2978229 w 3046809"/>
              <a:gd name="connsiteY3" fmla="*/ 0 h 685800"/>
              <a:gd name="connsiteX4" fmla="*/ 3026722 w 3046809"/>
              <a:gd name="connsiteY4" fmla="*/ 20087 h 685800"/>
              <a:gd name="connsiteX5" fmla="*/ 3046809 w 3046809"/>
              <a:gd name="connsiteY5" fmla="*/ 68580 h 685800"/>
              <a:gd name="connsiteX6" fmla="*/ 3046809 w 3046809"/>
              <a:gd name="connsiteY6" fmla="*/ 617220 h 685800"/>
              <a:gd name="connsiteX7" fmla="*/ 3026722 w 3046809"/>
              <a:gd name="connsiteY7" fmla="*/ 665713 h 685800"/>
              <a:gd name="connsiteX8" fmla="*/ 2978229 w 3046809"/>
              <a:gd name="connsiteY8" fmla="*/ 685800 h 685800"/>
              <a:gd name="connsiteX9" fmla="*/ 68580 w 3046809"/>
              <a:gd name="connsiteY9" fmla="*/ 685800 h 685800"/>
              <a:gd name="connsiteX10" fmla="*/ 20087 w 3046809"/>
              <a:gd name="connsiteY10" fmla="*/ 665713 h 685800"/>
              <a:gd name="connsiteX11" fmla="*/ 0 w 3046809"/>
              <a:gd name="connsiteY11" fmla="*/ 617220 h 685800"/>
              <a:gd name="connsiteX12" fmla="*/ 0 w 3046809"/>
              <a:gd name="connsiteY12" fmla="*/ 6858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6809" h="685800">
                <a:moveTo>
                  <a:pt x="0" y="68580"/>
                </a:moveTo>
                <a:cubicBezTo>
                  <a:pt x="0" y="50391"/>
                  <a:pt x="7225" y="32948"/>
                  <a:pt x="20087" y="20087"/>
                </a:cubicBezTo>
                <a:cubicBezTo>
                  <a:pt x="32948" y="7226"/>
                  <a:pt x="50392" y="0"/>
                  <a:pt x="68580" y="0"/>
                </a:cubicBezTo>
                <a:lnTo>
                  <a:pt x="2978229" y="0"/>
                </a:lnTo>
                <a:cubicBezTo>
                  <a:pt x="2996418" y="0"/>
                  <a:pt x="3013861" y="7225"/>
                  <a:pt x="3026722" y="20087"/>
                </a:cubicBezTo>
                <a:cubicBezTo>
                  <a:pt x="3039583" y="32948"/>
                  <a:pt x="3046809" y="50392"/>
                  <a:pt x="3046809" y="68580"/>
                </a:cubicBezTo>
                <a:lnTo>
                  <a:pt x="3046809" y="617220"/>
                </a:lnTo>
                <a:cubicBezTo>
                  <a:pt x="3046809" y="635409"/>
                  <a:pt x="3039584" y="652852"/>
                  <a:pt x="3026722" y="665713"/>
                </a:cubicBezTo>
                <a:cubicBezTo>
                  <a:pt x="3013861" y="678574"/>
                  <a:pt x="2996417" y="685800"/>
                  <a:pt x="2978229" y="685800"/>
                </a:cubicBezTo>
                <a:lnTo>
                  <a:pt x="68580" y="685800"/>
                </a:lnTo>
                <a:cubicBezTo>
                  <a:pt x="50391" y="685800"/>
                  <a:pt x="32948" y="678575"/>
                  <a:pt x="20087" y="665713"/>
                </a:cubicBezTo>
                <a:cubicBezTo>
                  <a:pt x="7226" y="652852"/>
                  <a:pt x="0" y="635408"/>
                  <a:pt x="0" y="617220"/>
                </a:cubicBezTo>
                <a:lnTo>
                  <a:pt x="0" y="6858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15336" tIns="115336" rIns="115336" bIns="115336"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0" cap="none" spc="0" normalizeH="0" baseline="0" noProof="0" dirty="0">
                <a:ln>
                  <a:noFill/>
                </a:ln>
                <a:solidFill>
                  <a:prstClr val="white"/>
                </a:solidFill>
                <a:effectLst/>
                <a:uLnTx/>
                <a:uFillTx/>
                <a:latin typeface="Calibri"/>
                <a:ea typeface="+mn-ea"/>
                <a:cs typeface="+mn-cs"/>
              </a:rPr>
              <a:t>MI</a:t>
            </a:r>
          </a:p>
        </p:txBody>
      </p:sp>
    </p:spTree>
    <p:extLst>
      <p:ext uri="{BB962C8B-B14F-4D97-AF65-F5344CB8AC3E}">
        <p14:creationId xmlns:p14="http://schemas.microsoft.com/office/powerpoint/2010/main" val="2026330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type="body" sz="half" idx="2"/>
          </p:nvPr>
        </p:nvSpPr>
        <p:spPr>
          <a:xfrm>
            <a:off x="1752601" y="5443403"/>
            <a:ext cx="8075432" cy="648232"/>
          </a:xfrm>
        </p:spPr>
        <p:txBody>
          <a:bodyPr>
            <a:noAutofit/>
          </a:bodyPr>
          <a:lstStyle/>
          <a:p>
            <a:pPr algn="l"/>
            <a:r>
              <a:rPr lang="en-US" altLang="en-US" sz="2400" dirty="0"/>
              <a:t>Do treatment conditions differ on drinking outcomes as hypothesized?</a:t>
            </a:r>
          </a:p>
          <a:p>
            <a:pPr marL="0" marR="18288" lvl="1" algn="ctr">
              <a:spcBef>
                <a:spcPts val="400"/>
              </a:spcBef>
              <a:buSzPct val="68000"/>
            </a:pPr>
            <a:r>
              <a:rPr lang="en-US" altLang="en-US" sz="2400" b="1" i="1" dirty="0"/>
              <a:t>MI &gt; Spirit Only MI &gt; Self Change</a:t>
            </a:r>
          </a:p>
        </p:txBody>
      </p:sp>
      <p:grpSp>
        <p:nvGrpSpPr>
          <p:cNvPr id="12" name="Group 11"/>
          <p:cNvGrpSpPr/>
          <p:nvPr/>
        </p:nvGrpSpPr>
        <p:grpSpPr>
          <a:xfrm>
            <a:off x="1752600" y="205184"/>
            <a:ext cx="8686800" cy="4358480"/>
            <a:chOff x="304800" y="205184"/>
            <a:chExt cx="11582400" cy="4358480"/>
          </a:xfrm>
        </p:grpSpPr>
        <p:sp>
          <p:nvSpPr>
            <p:cNvPr id="13" name="Freeform 12"/>
            <p:cNvSpPr/>
            <p:nvPr/>
          </p:nvSpPr>
          <p:spPr>
            <a:xfrm>
              <a:off x="304800" y="3794521"/>
              <a:ext cx="11582400" cy="769143"/>
            </a:xfrm>
            <a:custGeom>
              <a:avLst/>
              <a:gdLst>
                <a:gd name="connsiteX0" fmla="*/ 0 w 11582400"/>
                <a:gd name="connsiteY0" fmla="*/ 76914 h 769143"/>
                <a:gd name="connsiteX1" fmla="*/ 76914 w 11582400"/>
                <a:gd name="connsiteY1" fmla="*/ 0 h 769143"/>
                <a:gd name="connsiteX2" fmla="*/ 11505486 w 11582400"/>
                <a:gd name="connsiteY2" fmla="*/ 0 h 769143"/>
                <a:gd name="connsiteX3" fmla="*/ 11582400 w 11582400"/>
                <a:gd name="connsiteY3" fmla="*/ 76914 h 769143"/>
                <a:gd name="connsiteX4" fmla="*/ 11582400 w 11582400"/>
                <a:gd name="connsiteY4" fmla="*/ 692229 h 769143"/>
                <a:gd name="connsiteX5" fmla="*/ 11505486 w 11582400"/>
                <a:gd name="connsiteY5" fmla="*/ 769143 h 769143"/>
                <a:gd name="connsiteX6" fmla="*/ 76914 w 11582400"/>
                <a:gd name="connsiteY6" fmla="*/ 769143 h 769143"/>
                <a:gd name="connsiteX7" fmla="*/ 0 w 11582400"/>
                <a:gd name="connsiteY7" fmla="*/ 692229 h 769143"/>
                <a:gd name="connsiteX8" fmla="*/ 0 w 11582400"/>
                <a:gd name="connsiteY8" fmla="*/ 76914 h 76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769143">
                  <a:moveTo>
                    <a:pt x="0" y="76914"/>
                  </a:moveTo>
                  <a:cubicBezTo>
                    <a:pt x="0" y="34436"/>
                    <a:pt x="34436" y="0"/>
                    <a:pt x="76914" y="0"/>
                  </a:cubicBezTo>
                  <a:lnTo>
                    <a:pt x="11505486" y="0"/>
                  </a:lnTo>
                  <a:cubicBezTo>
                    <a:pt x="11547964" y="0"/>
                    <a:pt x="11582400" y="34436"/>
                    <a:pt x="11582400" y="76914"/>
                  </a:cubicBezTo>
                  <a:lnTo>
                    <a:pt x="11582400" y="692229"/>
                  </a:lnTo>
                  <a:cubicBezTo>
                    <a:pt x="11582400" y="734707"/>
                    <a:pt x="11547964" y="769143"/>
                    <a:pt x="11505486" y="769143"/>
                  </a:cubicBezTo>
                  <a:lnTo>
                    <a:pt x="76914" y="769143"/>
                  </a:lnTo>
                  <a:cubicBezTo>
                    <a:pt x="34436" y="769143"/>
                    <a:pt x="0" y="734707"/>
                    <a:pt x="0" y="692229"/>
                  </a:cubicBezTo>
                  <a:lnTo>
                    <a:pt x="0" y="76914"/>
                  </a:lnTo>
                  <a:close/>
                </a:path>
              </a:pathLst>
            </a:custGeom>
          </p:spPr>
          <p:style>
            <a:lnRef idx="0">
              <a:schemeClr val="accent6">
                <a:hueOff val="0"/>
                <a:satOff val="0"/>
                <a:lumOff val="0"/>
                <a:alphaOff val="0"/>
              </a:schemeClr>
            </a:lnRef>
            <a:fillRef idx="1">
              <a:schemeClr val="accent6">
                <a:tint val="40000"/>
                <a:hueOff val="0"/>
                <a:satOff val="0"/>
                <a:lumOff val="0"/>
                <a:alphaOff val="0"/>
              </a:schemeClr>
            </a:fillRef>
            <a:effectRef idx="1">
              <a:schemeClr val="accent6">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823569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050" b="1"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Week 8</a:t>
              </a:r>
            </a:p>
          </p:txBody>
        </p:sp>
        <p:sp>
          <p:nvSpPr>
            <p:cNvPr id="14" name="Freeform 13"/>
            <p:cNvSpPr/>
            <p:nvPr/>
          </p:nvSpPr>
          <p:spPr>
            <a:xfrm>
              <a:off x="304800" y="2897187"/>
              <a:ext cx="11582400" cy="769143"/>
            </a:xfrm>
            <a:custGeom>
              <a:avLst/>
              <a:gdLst>
                <a:gd name="connsiteX0" fmla="*/ 0 w 11582400"/>
                <a:gd name="connsiteY0" fmla="*/ 76914 h 769143"/>
                <a:gd name="connsiteX1" fmla="*/ 76914 w 11582400"/>
                <a:gd name="connsiteY1" fmla="*/ 0 h 769143"/>
                <a:gd name="connsiteX2" fmla="*/ 11505486 w 11582400"/>
                <a:gd name="connsiteY2" fmla="*/ 0 h 769143"/>
                <a:gd name="connsiteX3" fmla="*/ 11582400 w 11582400"/>
                <a:gd name="connsiteY3" fmla="*/ 76914 h 769143"/>
                <a:gd name="connsiteX4" fmla="*/ 11582400 w 11582400"/>
                <a:gd name="connsiteY4" fmla="*/ 692229 h 769143"/>
                <a:gd name="connsiteX5" fmla="*/ 11505486 w 11582400"/>
                <a:gd name="connsiteY5" fmla="*/ 769143 h 769143"/>
                <a:gd name="connsiteX6" fmla="*/ 76914 w 11582400"/>
                <a:gd name="connsiteY6" fmla="*/ 769143 h 769143"/>
                <a:gd name="connsiteX7" fmla="*/ 0 w 11582400"/>
                <a:gd name="connsiteY7" fmla="*/ 692229 h 769143"/>
                <a:gd name="connsiteX8" fmla="*/ 0 w 11582400"/>
                <a:gd name="connsiteY8" fmla="*/ 76914 h 76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769143">
                  <a:moveTo>
                    <a:pt x="0" y="76914"/>
                  </a:moveTo>
                  <a:cubicBezTo>
                    <a:pt x="0" y="34436"/>
                    <a:pt x="34436" y="0"/>
                    <a:pt x="76914" y="0"/>
                  </a:cubicBezTo>
                  <a:lnTo>
                    <a:pt x="11505486" y="0"/>
                  </a:lnTo>
                  <a:cubicBezTo>
                    <a:pt x="11547964" y="0"/>
                    <a:pt x="11582400" y="34436"/>
                    <a:pt x="11582400" y="76914"/>
                  </a:cubicBezTo>
                  <a:lnTo>
                    <a:pt x="11582400" y="692229"/>
                  </a:lnTo>
                  <a:cubicBezTo>
                    <a:pt x="11582400" y="734707"/>
                    <a:pt x="11547964" y="769143"/>
                    <a:pt x="11505486" y="769143"/>
                  </a:cubicBezTo>
                  <a:lnTo>
                    <a:pt x="76914" y="769143"/>
                  </a:lnTo>
                  <a:cubicBezTo>
                    <a:pt x="34436" y="769143"/>
                    <a:pt x="0" y="734707"/>
                    <a:pt x="0" y="692229"/>
                  </a:cubicBezTo>
                  <a:lnTo>
                    <a:pt x="0" y="76914"/>
                  </a:lnTo>
                  <a:close/>
                </a:path>
              </a:pathLst>
            </a:custGeom>
          </p:spPr>
          <p:style>
            <a:lnRef idx="0">
              <a:schemeClr val="accent6">
                <a:hueOff val="0"/>
                <a:satOff val="0"/>
                <a:lumOff val="0"/>
                <a:alphaOff val="0"/>
              </a:schemeClr>
            </a:lnRef>
            <a:fillRef idx="1">
              <a:schemeClr val="accent6">
                <a:tint val="40000"/>
                <a:hueOff val="0"/>
                <a:satOff val="0"/>
                <a:lumOff val="0"/>
                <a:alphaOff val="0"/>
              </a:schemeClr>
            </a:fillRef>
            <a:effectRef idx="1">
              <a:schemeClr val="accent6">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823569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050" b="1"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Week 4</a:t>
              </a:r>
            </a:p>
          </p:txBody>
        </p:sp>
        <p:sp>
          <p:nvSpPr>
            <p:cNvPr id="15" name="Freeform 14"/>
            <p:cNvSpPr/>
            <p:nvPr/>
          </p:nvSpPr>
          <p:spPr>
            <a:xfrm>
              <a:off x="304800" y="1999853"/>
              <a:ext cx="11582400" cy="769143"/>
            </a:xfrm>
            <a:custGeom>
              <a:avLst/>
              <a:gdLst>
                <a:gd name="connsiteX0" fmla="*/ 0 w 11582400"/>
                <a:gd name="connsiteY0" fmla="*/ 76914 h 769143"/>
                <a:gd name="connsiteX1" fmla="*/ 76914 w 11582400"/>
                <a:gd name="connsiteY1" fmla="*/ 0 h 769143"/>
                <a:gd name="connsiteX2" fmla="*/ 11505486 w 11582400"/>
                <a:gd name="connsiteY2" fmla="*/ 0 h 769143"/>
                <a:gd name="connsiteX3" fmla="*/ 11582400 w 11582400"/>
                <a:gd name="connsiteY3" fmla="*/ 76914 h 769143"/>
                <a:gd name="connsiteX4" fmla="*/ 11582400 w 11582400"/>
                <a:gd name="connsiteY4" fmla="*/ 692229 h 769143"/>
                <a:gd name="connsiteX5" fmla="*/ 11505486 w 11582400"/>
                <a:gd name="connsiteY5" fmla="*/ 769143 h 769143"/>
                <a:gd name="connsiteX6" fmla="*/ 76914 w 11582400"/>
                <a:gd name="connsiteY6" fmla="*/ 769143 h 769143"/>
                <a:gd name="connsiteX7" fmla="*/ 0 w 11582400"/>
                <a:gd name="connsiteY7" fmla="*/ 692229 h 769143"/>
                <a:gd name="connsiteX8" fmla="*/ 0 w 11582400"/>
                <a:gd name="connsiteY8" fmla="*/ 76914 h 76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769143">
                  <a:moveTo>
                    <a:pt x="0" y="76914"/>
                  </a:moveTo>
                  <a:cubicBezTo>
                    <a:pt x="0" y="34436"/>
                    <a:pt x="34436" y="0"/>
                    <a:pt x="76914" y="0"/>
                  </a:cubicBezTo>
                  <a:lnTo>
                    <a:pt x="11505486" y="0"/>
                  </a:lnTo>
                  <a:cubicBezTo>
                    <a:pt x="11547964" y="0"/>
                    <a:pt x="11582400" y="34436"/>
                    <a:pt x="11582400" y="76914"/>
                  </a:cubicBezTo>
                  <a:lnTo>
                    <a:pt x="11582400" y="692229"/>
                  </a:lnTo>
                  <a:cubicBezTo>
                    <a:pt x="11582400" y="734707"/>
                    <a:pt x="11547964" y="769143"/>
                    <a:pt x="11505486" y="769143"/>
                  </a:cubicBezTo>
                  <a:lnTo>
                    <a:pt x="76914" y="769143"/>
                  </a:lnTo>
                  <a:cubicBezTo>
                    <a:pt x="34436" y="769143"/>
                    <a:pt x="0" y="734707"/>
                    <a:pt x="0" y="692229"/>
                  </a:cubicBezTo>
                  <a:lnTo>
                    <a:pt x="0" y="76914"/>
                  </a:lnTo>
                  <a:close/>
                </a:path>
              </a:pathLst>
            </a:custGeom>
          </p:spPr>
          <p:style>
            <a:lnRef idx="0">
              <a:schemeClr val="accent6">
                <a:hueOff val="0"/>
                <a:satOff val="0"/>
                <a:lumOff val="0"/>
                <a:alphaOff val="0"/>
              </a:schemeClr>
            </a:lnRef>
            <a:fillRef idx="1">
              <a:schemeClr val="accent6">
                <a:tint val="40000"/>
                <a:hueOff val="0"/>
                <a:satOff val="0"/>
                <a:lumOff val="0"/>
                <a:alphaOff val="0"/>
              </a:schemeClr>
            </a:fillRef>
            <a:effectRef idx="1">
              <a:schemeClr val="accent6">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823569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050" b="1"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Week 2</a:t>
              </a:r>
            </a:p>
          </p:txBody>
        </p:sp>
        <p:sp>
          <p:nvSpPr>
            <p:cNvPr id="16" name="Freeform 15"/>
            <p:cNvSpPr/>
            <p:nvPr/>
          </p:nvSpPr>
          <p:spPr>
            <a:xfrm>
              <a:off x="304800" y="1102518"/>
              <a:ext cx="11582400" cy="769143"/>
            </a:xfrm>
            <a:custGeom>
              <a:avLst/>
              <a:gdLst>
                <a:gd name="connsiteX0" fmla="*/ 0 w 11582400"/>
                <a:gd name="connsiteY0" fmla="*/ 76914 h 769143"/>
                <a:gd name="connsiteX1" fmla="*/ 76914 w 11582400"/>
                <a:gd name="connsiteY1" fmla="*/ 0 h 769143"/>
                <a:gd name="connsiteX2" fmla="*/ 11505486 w 11582400"/>
                <a:gd name="connsiteY2" fmla="*/ 0 h 769143"/>
                <a:gd name="connsiteX3" fmla="*/ 11582400 w 11582400"/>
                <a:gd name="connsiteY3" fmla="*/ 76914 h 769143"/>
                <a:gd name="connsiteX4" fmla="*/ 11582400 w 11582400"/>
                <a:gd name="connsiteY4" fmla="*/ 692229 h 769143"/>
                <a:gd name="connsiteX5" fmla="*/ 11505486 w 11582400"/>
                <a:gd name="connsiteY5" fmla="*/ 769143 h 769143"/>
                <a:gd name="connsiteX6" fmla="*/ 76914 w 11582400"/>
                <a:gd name="connsiteY6" fmla="*/ 769143 h 769143"/>
                <a:gd name="connsiteX7" fmla="*/ 0 w 11582400"/>
                <a:gd name="connsiteY7" fmla="*/ 692229 h 769143"/>
                <a:gd name="connsiteX8" fmla="*/ 0 w 11582400"/>
                <a:gd name="connsiteY8" fmla="*/ 76914 h 76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769143">
                  <a:moveTo>
                    <a:pt x="0" y="76914"/>
                  </a:moveTo>
                  <a:cubicBezTo>
                    <a:pt x="0" y="34436"/>
                    <a:pt x="34436" y="0"/>
                    <a:pt x="76914" y="0"/>
                  </a:cubicBezTo>
                  <a:lnTo>
                    <a:pt x="11505486" y="0"/>
                  </a:lnTo>
                  <a:cubicBezTo>
                    <a:pt x="11547964" y="0"/>
                    <a:pt x="11582400" y="34436"/>
                    <a:pt x="11582400" y="76914"/>
                  </a:cubicBezTo>
                  <a:lnTo>
                    <a:pt x="11582400" y="692229"/>
                  </a:lnTo>
                  <a:cubicBezTo>
                    <a:pt x="11582400" y="734707"/>
                    <a:pt x="11547964" y="769143"/>
                    <a:pt x="11505486" y="769143"/>
                  </a:cubicBezTo>
                  <a:lnTo>
                    <a:pt x="76914" y="769143"/>
                  </a:lnTo>
                  <a:cubicBezTo>
                    <a:pt x="34436" y="769143"/>
                    <a:pt x="0" y="734707"/>
                    <a:pt x="0" y="692229"/>
                  </a:cubicBezTo>
                  <a:lnTo>
                    <a:pt x="0" y="76914"/>
                  </a:lnTo>
                  <a:close/>
                </a:path>
              </a:pathLst>
            </a:custGeom>
          </p:spPr>
          <p:style>
            <a:lnRef idx="0">
              <a:schemeClr val="accent6">
                <a:hueOff val="0"/>
                <a:satOff val="0"/>
                <a:lumOff val="0"/>
                <a:alphaOff val="0"/>
              </a:schemeClr>
            </a:lnRef>
            <a:fillRef idx="1">
              <a:schemeClr val="accent6">
                <a:tint val="40000"/>
                <a:hueOff val="0"/>
                <a:satOff val="0"/>
                <a:lumOff val="0"/>
                <a:alphaOff val="0"/>
              </a:schemeClr>
            </a:fillRef>
            <a:effectRef idx="1">
              <a:schemeClr val="accent6">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823569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Week 1 </a:t>
              </a:r>
              <a:br>
                <a:rPr kumimoji="0" lang="en-US" sz="1100" b="1"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b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Feedback and Randomization</a:t>
              </a:r>
            </a:p>
          </p:txBody>
        </p:sp>
        <p:sp>
          <p:nvSpPr>
            <p:cNvPr id="17" name="Freeform 16"/>
            <p:cNvSpPr/>
            <p:nvPr/>
          </p:nvSpPr>
          <p:spPr>
            <a:xfrm>
              <a:off x="304800" y="205184"/>
              <a:ext cx="11582400" cy="769143"/>
            </a:xfrm>
            <a:custGeom>
              <a:avLst/>
              <a:gdLst>
                <a:gd name="connsiteX0" fmla="*/ 0 w 11582400"/>
                <a:gd name="connsiteY0" fmla="*/ 76914 h 769143"/>
                <a:gd name="connsiteX1" fmla="*/ 76914 w 11582400"/>
                <a:gd name="connsiteY1" fmla="*/ 0 h 769143"/>
                <a:gd name="connsiteX2" fmla="*/ 11505486 w 11582400"/>
                <a:gd name="connsiteY2" fmla="*/ 0 h 769143"/>
                <a:gd name="connsiteX3" fmla="*/ 11582400 w 11582400"/>
                <a:gd name="connsiteY3" fmla="*/ 76914 h 769143"/>
                <a:gd name="connsiteX4" fmla="*/ 11582400 w 11582400"/>
                <a:gd name="connsiteY4" fmla="*/ 692229 h 769143"/>
                <a:gd name="connsiteX5" fmla="*/ 11505486 w 11582400"/>
                <a:gd name="connsiteY5" fmla="*/ 769143 h 769143"/>
                <a:gd name="connsiteX6" fmla="*/ 76914 w 11582400"/>
                <a:gd name="connsiteY6" fmla="*/ 769143 h 769143"/>
                <a:gd name="connsiteX7" fmla="*/ 0 w 11582400"/>
                <a:gd name="connsiteY7" fmla="*/ 692229 h 769143"/>
                <a:gd name="connsiteX8" fmla="*/ 0 w 11582400"/>
                <a:gd name="connsiteY8" fmla="*/ 76914 h 76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769143">
                  <a:moveTo>
                    <a:pt x="0" y="76914"/>
                  </a:moveTo>
                  <a:cubicBezTo>
                    <a:pt x="0" y="34436"/>
                    <a:pt x="34436" y="0"/>
                    <a:pt x="76914" y="0"/>
                  </a:cubicBezTo>
                  <a:lnTo>
                    <a:pt x="11505486" y="0"/>
                  </a:lnTo>
                  <a:cubicBezTo>
                    <a:pt x="11547964" y="0"/>
                    <a:pt x="11582400" y="34436"/>
                    <a:pt x="11582400" y="76914"/>
                  </a:cubicBezTo>
                  <a:lnTo>
                    <a:pt x="11582400" y="692229"/>
                  </a:lnTo>
                  <a:cubicBezTo>
                    <a:pt x="11582400" y="734707"/>
                    <a:pt x="11547964" y="769143"/>
                    <a:pt x="11505486" y="769143"/>
                  </a:cubicBezTo>
                  <a:lnTo>
                    <a:pt x="76914" y="769143"/>
                  </a:lnTo>
                  <a:cubicBezTo>
                    <a:pt x="34436" y="769143"/>
                    <a:pt x="0" y="734707"/>
                    <a:pt x="0" y="692229"/>
                  </a:cubicBezTo>
                  <a:lnTo>
                    <a:pt x="0" y="76914"/>
                  </a:lnTo>
                  <a:close/>
                </a:path>
              </a:pathLst>
            </a:custGeom>
          </p:spPr>
          <p:style>
            <a:lnRef idx="0">
              <a:schemeClr val="accent6">
                <a:hueOff val="0"/>
                <a:satOff val="0"/>
                <a:lumOff val="0"/>
                <a:alphaOff val="0"/>
              </a:schemeClr>
            </a:lnRef>
            <a:fillRef idx="1">
              <a:schemeClr val="accent6">
                <a:tint val="40000"/>
                <a:hueOff val="0"/>
                <a:satOff val="0"/>
                <a:lumOff val="0"/>
                <a:alphaOff val="0"/>
              </a:schemeClr>
            </a:fillRef>
            <a:effectRef idx="1">
              <a:schemeClr val="accent6">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823569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tab pos="1760538" algn="l"/>
                  <a:tab pos="3132138" algn="l"/>
                </a:tabLst>
                <a:defRPr/>
              </a:pPr>
              <a:r>
                <a:rPr kumimoji="0" lang="en-US" sz="1050" b="1"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Week 0</a:t>
              </a:r>
              <a:endParaRPr kumimoji="0" lang="en-US" sz="1050" b="0" i="1"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18" name="Freeform 17"/>
            <p:cNvSpPr/>
            <p:nvPr/>
          </p:nvSpPr>
          <p:spPr>
            <a:xfrm>
              <a:off x="6062131" y="269279"/>
              <a:ext cx="3310808" cy="640953"/>
            </a:xfrm>
            <a:custGeom>
              <a:avLst/>
              <a:gdLst>
                <a:gd name="connsiteX0" fmla="*/ 0 w 3310808"/>
                <a:gd name="connsiteY0" fmla="*/ 64095 h 640953"/>
                <a:gd name="connsiteX1" fmla="*/ 64095 w 3310808"/>
                <a:gd name="connsiteY1" fmla="*/ 0 h 640953"/>
                <a:gd name="connsiteX2" fmla="*/ 3246713 w 3310808"/>
                <a:gd name="connsiteY2" fmla="*/ 0 h 640953"/>
                <a:gd name="connsiteX3" fmla="*/ 3310808 w 3310808"/>
                <a:gd name="connsiteY3" fmla="*/ 64095 h 640953"/>
                <a:gd name="connsiteX4" fmla="*/ 3310808 w 3310808"/>
                <a:gd name="connsiteY4" fmla="*/ 576858 h 640953"/>
                <a:gd name="connsiteX5" fmla="*/ 3246713 w 3310808"/>
                <a:gd name="connsiteY5" fmla="*/ 640953 h 640953"/>
                <a:gd name="connsiteX6" fmla="*/ 64095 w 3310808"/>
                <a:gd name="connsiteY6" fmla="*/ 640953 h 640953"/>
                <a:gd name="connsiteX7" fmla="*/ 0 w 3310808"/>
                <a:gd name="connsiteY7" fmla="*/ 576858 h 640953"/>
                <a:gd name="connsiteX8" fmla="*/ 0 w 3310808"/>
                <a:gd name="connsiteY8" fmla="*/ 64095 h 64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0808" h="640953">
                  <a:moveTo>
                    <a:pt x="0" y="64095"/>
                  </a:moveTo>
                  <a:cubicBezTo>
                    <a:pt x="0" y="28696"/>
                    <a:pt x="28696" y="0"/>
                    <a:pt x="64095" y="0"/>
                  </a:cubicBezTo>
                  <a:lnTo>
                    <a:pt x="3246713" y="0"/>
                  </a:lnTo>
                  <a:cubicBezTo>
                    <a:pt x="3282112" y="0"/>
                    <a:pt x="3310808" y="28696"/>
                    <a:pt x="3310808" y="64095"/>
                  </a:cubicBezTo>
                  <a:lnTo>
                    <a:pt x="3310808" y="576858"/>
                  </a:lnTo>
                  <a:cubicBezTo>
                    <a:pt x="3310808" y="612257"/>
                    <a:pt x="3282112" y="640953"/>
                    <a:pt x="3246713" y="640953"/>
                  </a:cubicBezTo>
                  <a:lnTo>
                    <a:pt x="64095" y="640953"/>
                  </a:lnTo>
                  <a:cubicBezTo>
                    <a:pt x="28696" y="640953"/>
                    <a:pt x="0" y="612257"/>
                    <a:pt x="0" y="576858"/>
                  </a:cubicBezTo>
                  <a:lnTo>
                    <a:pt x="0" y="64095"/>
                  </a:lnTo>
                  <a:close/>
                </a:path>
              </a:pathLst>
            </a:custGeom>
            <a:scene3d>
              <a:camera prst="orthographicFront"/>
              <a:lightRig rig="flat" dir="t"/>
            </a:scene3d>
            <a:sp3d prstMaterial="dkEdge">
              <a:bevelT w="8200" h="38100"/>
            </a:sp3d>
          </p:spPr>
          <p:style>
            <a:lnRef idx="0">
              <a:schemeClr val="accent6">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9733" tIns="79733" rIns="79733" bIns="79733"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Screening and IVR Training</a:t>
              </a:r>
            </a:p>
          </p:txBody>
        </p:sp>
        <p:sp>
          <p:nvSpPr>
            <p:cNvPr id="19" name="Freeform 18"/>
            <p:cNvSpPr/>
            <p:nvPr/>
          </p:nvSpPr>
          <p:spPr>
            <a:xfrm>
              <a:off x="5364956" y="910232"/>
              <a:ext cx="2352579" cy="256381"/>
            </a:xfrm>
            <a:custGeom>
              <a:avLst/>
              <a:gdLst/>
              <a:ahLst/>
              <a:cxnLst/>
              <a:rect l="0" t="0" r="0" b="0"/>
              <a:pathLst>
                <a:path>
                  <a:moveTo>
                    <a:pt x="2352579" y="0"/>
                  </a:moveTo>
                  <a:lnTo>
                    <a:pt x="2352579" y="128190"/>
                  </a:lnTo>
                  <a:lnTo>
                    <a:pt x="0" y="128190"/>
                  </a:lnTo>
                  <a:lnTo>
                    <a:pt x="0" y="256381"/>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20" name="Freeform 19"/>
            <p:cNvSpPr/>
            <p:nvPr/>
          </p:nvSpPr>
          <p:spPr>
            <a:xfrm>
              <a:off x="4332880" y="1166614"/>
              <a:ext cx="2064151" cy="640953"/>
            </a:xfrm>
            <a:custGeom>
              <a:avLst/>
              <a:gdLst>
                <a:gd name="connsiteX0" fmla="*/ 0 w 2064151"/>
                <a:gd name="connsiteY0" fmla="*/ 64095 h 640953"/>
                <a:gd name="connsiteX1" fmla="*/ 64095 w 2064151"/>
                <a:gd name="connsiteY1" fmla="*/ 0 h 640953"/>
                <a:gd name="connsiteX2" fmla="*/ 2000056 w 2064151"/>
                <a:gd name="connsiteY2" fmla="*/ 0 h 640953"/>
                <a:gd name="connsiteX3" fmla="*/ 2064151 w 2064151"/>
                <a:gd name="connsiteY3" fmla="*/ 64095 h 640953"/>
                <a:gd name="connsiteX4" fmla="*/ 2064151 w 2064151"/>
                <a:gd name="connsiteY4" fmla="*/ 576858 h 640953"/>
                <a:gd name="connsiteX5" fmla="*/ 2000056 w 2064151"/>
                <a:gd name="connsiteY5" fmla="*/ 640953 h 640953"/>
                <a:gd name="connsiteX6" fmla="*/ 64095 w 2064151"/>
                <a:gd name="connsiteY6" fmla="*/ 640953 h 640953"/>
                <a:gd name="connsiteX7" fmla="*/ 0 w 2064151"/>
                <a:gd name="connsiteY7" fmla="*/ 576858 h 640953"/>
                <a:gd name="connsiteX8" fmla="*/ 0 w 2064151"/>
                <a:gd name="connsiteY8" fmla="*/ 64095 h 64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151" h="640953">
                  <a:moveTo>
                    <a:pt x="0" y="64095"/>
                  </a:moveTo>
                  <a:cubicBezTo>
                    <a:pt x="0" y="28696"/>
                    <a:pt x="28696" y="0"/>
                    <a:pt x="64095" y="0"/>
                  </a:cubicBezTo>
                  <a:lnTo>
                    <a:pt x="2000056" y="0"/>
                  </a:lnTo>
                  <a:cubicBezTo>
                    <a:pt x="2035455" y="0"/>
                    <a:pt x="2064151" y="28696"/>
                    <a:pt x="2064151" y="64095"/>
                  </a:cubicBezTo>
                  <a:lnTo>
                    <a:pt x="2064151" y="576858"/>
                  </a:lnTo>
                  <a:cubicBezTo>
                    <a:pt x="2064151" y="612257"/>
                    <a:pt x="2035455" y="640953"/>
                    <a:pt x="2000056" y="640953"/>
                  </a:cubicBezTo>
                  <a:lnTo>
                    <a:pt x="64095" y="640953"/>
                  </a:lnTo>
                  <a:cubicBezTo>
                    <a:pt x="28696" y="640953"/>
                    <a:pt x="0" y="612257"/>
                    <a:pt x="0" y="576858"/>
                  </a:cubicBezTo>
                  <a:lnTo>
                    <a:pt x="0" y="64095"/>
                  </a:lnTo>
                  <a:close/>
                </a:path>
              </a:pathLst>
            </a:custGeom>
            <a:scene3d>
              <a:camera prst="orthographicFront"/>
              <a:lightRig rig="flat" dir="t"/>
            </a:scene3d>
            <a:sp3d prstMaterial="dkEdge">
              <a:bevelT w="8200" h="38100"/>
            </a:sp3d>
          </p:spPr>
          <p:style>
            <a:lnRef idx="0">
              <a:schemeClr val="accent6">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9733" tIns="79733" rIns="79733" bIns="79733"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sng"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MI</a:t>
              </a:r>
              <a:br>
                <a:rPr kumimoji="0" lang="en-US" sz="1600" b="0" i="0" u="sng"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b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Assessment Therapy</a:t>
              </a:r>
            </a:p>
          </p:txBody>
        </p:sp>
        <p:sp>
          <p:nvSpPr>
            <p:cNvPr id="21" name="Freeform 20"/>
            <p:cNvSpPr/>
            <p:nvPr/>
          </p:nvSpPr>
          <p:spPr>
            <a:xfrm>
              <a:off x="5319236" y="1807567"/>
              <a:ext cx="91440" cy="256381"/>
            </a:xfrm>
            <a:custGeom>
              <a:avLst/>
              <a:gdLst/>
              <a:ahLst/>
              <a:cxnLst/>
              <a:rect l="0" t="0" r="0" b="0"/>
              <a:pathLst>
                <a:path>
                  <a:moveTo>
                    <a:pt x="45720" y="0"/>
                  </a:moveTo>
                  <a:lnTo>
                    <a:pt x="45720" y="256381"/>
                  </a:lnTo>
                </a:path>
              </a:pathLst>
            </a:custGeom>
            <a:noFill/>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22" name="Freeform 21"/>
            <p:cNvSpPr/>
            <p:nvPr/>
          </p:nvSpPr>
          <p:spPr>
            <a:xfrm>
              <a:off x="4332880" y="2063948"/>
              <a:ext cx="2064151" cy="640953"/>
            </a:xfrm>
            <a:custGeom>
              <a:avLst/>
              <a:gdLst>
                <a:gd name="connsiteX0" fmla="*/ 0 w 2064151"/>
                <a:gd name="connsiteY0" fmla="*/ 64095 h 640953"/>
                <a:gd name="connsiteX1" fmla="*/ 64095 w 2064151"/>
                <a:gd name="connsiteY1" fmla="*/ 0 h 640953"/>
                <a:gd name="connsiteX2" fmla="*/ 2000056 w 2064151"/>
                <a:gd name="connsiteY2" fmla="*/ 0 h 640953"/>
                <a:gd name="connsiteX3" fmla="*/ 2064151 w 2064151"/>
                <a:gd name="connsiteY3" fmla="*/ 64095 h 640953"/>
                <a:gd name="connsiteX4" fmla="*/ 2064151 w 2064151"/>
                <a:gd name="connsiteY4" fmla="*/ 576858 h 640953"/>
                <a:gd name="connsiteX5" fmla="*/ 2000056 w 2064151"/>
                <a:gd name="connsiteY5" fmla="*/ 640953 h 640953"/>
                <a:gd name="connsiteX6" fmla="*/ 64095 w 2064151"/>
                <a:gd name="connsiteY6" fmla="*/ 640953 h 640953"/>
                <a:gd name="connsiteX7" fmla="*/ 0 w 2064151"/>
                <a:gd name="connsiteY7" fmla="*/ 576858 h 640953"/>
                <a:gd name="connsiteX8" fmla="*/ 0 w 2064151"/>
                <a:gd name="connsiteY8" fmla="*/ 64095 h 64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151" h="640953">
                  <a:moveTo>
                    <a:pt x="0" y="64095"/>
                  </a:moveTo>
                  <a:cubicBezTo>
                    <a:pt x="0" y="28696"/>
                    <a:pt x="28696" y="0"/>
                    <a:pt x="64095" y="0"/>
                  </a:cubicBezTo>
                  <a:lnTo>
                    <a:pt x="2000056" y="0"/>
                  </a:lnTo>
                  <a:cubicBezTo>
                    <a:pt x="2035455" y="0"/>
                    <a:pt x="2064151" y="28696"/>
                    <a:pt x="2064151" y="64095"/>
                  </a:cubicBezTo>
                  <a:lnTo>
                    <a:pt x="2064151" y="576858"/>
                  </a:lnTo>
                  <a:cubicBezTo>
                    <a:pt x="2064151" y="612257"/>
                    <a:pt x="2035455" y="640953"/>
                    <a:pt x="2000056" y="640953"/>
                  </a:cubicBezTo>
                  <a:lnTo>
                    <a:pt x="64095" y="640953"/>
                  </a:lnTo>
                  <a:cubicBezTo>
                    <a:pt x="28696" y="640953"/>
                    <a:pt x="0" y="612257"/>
                    <a:pt x="0" y="576858"/>
                  </a:cubicBezTo>
                  <a:lnTo>
                    <a:pt x="0" y="64095"/>
                  </a:lnTo>
                  <a:close/>
                </a:path>
              </a:pathLst>
            </a:custGeom>
            <a:scene3d>
              <a:camera prst="orthographicFront"/>
              <a:lightRig rig="flat" dir="t"/>
            </a:scene3d>
            <a:sp3d prstMaterial="dkEdge">
              <a:bevelT w="8200" h="38100"/>
            </a:sp3d>
          </p:spPr>
          <p:style>
            <a:lnRef idx="0">
              <a:schemeClr val="accent6">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9733" tIns="79733" rIns="79733" bIns="79733"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Therapy</a:t>
              </a:r>
            </a:p>
          </p:txBody>
        </p:sp>
        <p:sp>
          <p:nvSpPr>
            <p:cNvPr id="23" name="Freeform 22"/>
            <p:cNvSpPr/>
            <p:nvPr/>
          </p:nvSpPr>
          <p:spPr>
            <a:xfrm>
              <a:off x="5319236" y="2704901"/>
              <a:ext cx="91440" cy="256381"/>
            </a:xfrm>
            <a:custGeom>
              <a:avLst/>
              <a:gdLst/>
              <a:ahLst/>
              <a:cxnLst/>
              <a:rect l="0" t="0" r="0" b="0"/>
              <a:pathLst>
                <a:path>
                  <a:moveTo>
                    <a:pt x="45720" y="0"/>
                  </a:moveTo>
                  <a:lnTo>
                    <a:pt x="45720" y="256381"/>
                  </a:lnTo>
                </a:path>
              </a:pathLst>
            </a:custGeom>
            <a:noFill/>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24" name="Freeform 23"/>
            <p:cNvSpPr/>
            <p:nvPr/>
          </p:nvSpPr>
          <p:spPr>
            <a:xfrm>
              <a:off x="4332880" y="2961282"/>
              <a:ext cx="2064151" cy="640953"/>
            </a:xfrm>
            <a:custGeom>
              <a:avLst/>
              <a:gdLst>
                <a:gd name="connsiteX0" fmla="*/ 0 w 2064151"/>
                <a:gd name="connsiteY0" fmla="*/ 64095 h 640953"/>
                <a:gd name="connsiteX1" fmla="*/ 64095 w 2064151"/>
                <a:gd name="connsiteY1" fmla="*/ 0 h 640953"/>
                <a:gd name="connsiteX2" fmla="*/ 2000056 w 2064151"/>
                <a:gd name="connsiteY2" fmla="*/ 0 h 640953"/>
                <a:gd name="connsiteX3" fmla="*/ 2064151 w 2064151"/>
                <a:gd name="connsiteY3" fmla="*/ 64095 h 640953"/>
                <a:gd name="connsiteX4" fmla="*/ 2064151 w 2064151"/>
                <a:gd name="connsiteY4" fmla="*/ 576858 h 640953"/>
                <a:gd name="connsiteX5" fmla="*/ 2000056 w 2064151"/>
                <a:gd name="connsiteY5" fmla="*/ 640953 h 640953"/>
                <a:gd name="connsiteX6" fmla="*/ 64095 w 2064151"/>
                <a:gd name="connsiteY6" fmla="*/ 640953 h 640953"/>
                <a:gd name="connsiteX7" fmla="*/ 0 w 2064151"/>
                <a:gd name="connsiteY7" fmla="*/ 576858 h 640953"/>
                <a:gd name="connsiteX8" fmla="*/ 0 w 2064151"/>
                <a:gd name="connsiteY8" fmla="*/ 64095 h 64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151" h="640953">
                  <a:moveTo>
                    <a:pt x="0" y="64095"/>
                  </a:moveTo>
                  <a:cubicBezTo>
                    <a:pt x="0" y="28696"/>
                    <a:pt x="28696" y="0"/>
                    <a:pt x="64095" y="0"/>
                  </a:cubicBezTo>
                  <a:lnTo>
                    <a:pt x="2000056" y="0"/>
                  </a:lnTo>
                  <a:cubicBezTo>
                    <a:pt x="2035455" y="0"/>
                    <a:pt x="2064151" y="28696"/>
                    <a:pt x="2064151" y="64095"/>
                  </a:cubicBezTo>
                  <a:lnTo>
                    <a:pt x="2064151" y="576858"/>
                  </a:lnTo>
                  <a:cubicBezTo>
                    <a:pt x="2064151" y="612257"/>
                    <a:pt x="2035455" y="640953"/>
                    <a:pt x="2000056" y="640953"/>
                  </a:cubicBezTo>
                  <a:lnTo>
                    <a:pt x="64095" y="640953"/>
                  </a:lnTo>
                  <a:cubicBezTo>
                    <a:pt x="28696" y="640953"/>
                    <a:pt x="0" y="612257"/>
                    <a:pt x="0" y="576858"/>
                  </a:cubicBezTo>
                  <a:lnTo>
                    <a:pt x="0" y="64095"/>
                  </a:lnTo>
                  <a:close/>
                </a:path>
              </a:pathLst>
            </a:custGeom>
            <a:scene3d>
              <a:camera prst="orthographicFront"/>
              <a:lightRig rig="flat" dir="t"/>
            </a:scene3d>
            <a:sp3d prstMaterial="dkEdge">
              <a:bevelT w="8200" h="38100"/>
            </a:sp3d>
          </p:spPr>
          <p:style>
            <a:lnRef idx="0">
              <a:schemeClr val="accent6">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9733" tIns="79733" rIns="79733" bIns="79733"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Assessment Therapy</a:t>
              </a:r>
            </a:p>
          </p:txBody>
        </p:sp>
        <p:sp>
          <p:nvSpPr>
            <p:cNvPr id="25" name="Freeform 24"/>
            <p:cNvSpPr/>
            <p:nvPr/>
          </p:nvSpPr>
          <p:spPr>
            <a:xfrm>
              <a:off x="5319236" y="3602235"/>
              <a:ext cx="91440" cy="256381"/>
            </a:xfrm>
            <a:custGeom>
              <a:avLst/>
              <a:gdLst/>
              <a:ahLst/>
              <a:cxnLst/>
              <a:rect l="0" t="0" r="0" b="0"/>
              <a:pathLst>
                <a:path>
                  <a:moveTo>
                    <a:pt x="45720" y="0"/>
                  </a:moveTo>
                  <a:lnTo>
                    <a:pt x="45720" y="256381"/>
                  </a:lnTo>
                </a:path>
              </a:pathLst>
            </a:custGeom>
            <a:noFill/>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26" name="Freeform 25"/>
            <p:cNvSpPr/>
            <p:nvPr/>
          </p:nvSpPr>
          <p:spPr>
            <a:xfrm>
              <a:off x="4332880" y="3858617"/>
              <a:ext cx="2064151" cy="640953"/>
            </a:xfrm>
            <a:custGeom>
              <a:avLst/>
              <a:gdLst>
                <a:gd name="connsiteX0" fmla="*/ 0 w 2064151"/>
                <a:gd name="connsiteY0" fmla="*/ 64095 h 640953"/>
                <a:gd name="connsiteX1" fmla="*/ 64095 w 2064151"/>
                <a:gd name="connsiteY1" fmla="*/ 0 h 640953"/>
                <a:gd name="connsiteX2" fmla="*/ 2000056 w 2064151"/>
                <a:gd name="connsiteY2" fmla="*/ 0 h 640953"/>
                <a:gd name="connsiteX3" fmla="*/ 2064151 w 2064151"/>
                <a:gd name="connsiteY3" fmla="*/ 64095 h 640953"/>
                <a:gd name="connsiteX4" fmla="*/ 2064151 w 2064151"/>
                <a:gd name="connsiteY4" fmla="*/ 576858 h 640953"/>
                <a:gd name="connsiteX5" fmla="*/ 2000056 w 2064151"/>
                <a:gd name="connsiteY5" fmla="*/ 640953 h 640953"/>
                <a:gd name="connsiteX6" fmla="*/ 64095 w 2064151"/>
                <a:gd name="connsiteY6" fmla="*/ 640953 h 640953"/>
                <a:gd name="connsiteX7" fmla="*/ 0 w 2064151"/>
                <a:gd name="connsiteY7" fmla="*/ 576858 h 640953"/>
                <a:gd name="connsiteX8" fmla="*/ 0 w 2064151"/>
                <a:gd name="connsiteY8" fmla="*/ 64095 h 64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151" h="640953">
                  <a:moveTo>
                    <a:pt x="0" y="64095"/>
                  </a:moveTo>
                  <a:cubicBezTo>
                    <a:pt x="0" y="28696"/>
                    <a:pt x="28696" y="0"/>
                    <a:pt x="64095" y="0"/>
                  </a:cubicBezTo>
                  <a:lnTo>
                    <a:pt x="2000056" y="0"/>
                  </a:lnTo>
                  <a:cubicBezTo>
                    <a:pt x="2035455" y="0"/>
                    <a:pt x="2064151" y="28696"/>
                    <a:pt x="2064151" y="64095"/>
                  </a:cubicBezTo>
                  <a:lnTo>
                    <a:pt x="2064151" y="576858"/>
                  </a:lnTo>
                  <a:cubicBezTo>
                    <a:pt x="2064151" y="612257"/>
                    <a:pt x="2035455" y="640953"/>
                    <a:pt x="2000056" y="640953"/>
                  </a:cubicBezTo>
                  <a:lnTo>
                    <a:pt x="64095" y="640953"/>
                  </a:lnTo>
                  <a:cubicBezTo>
                    <a:pt x="28696" y="640953"/>
                    <a:pt x="0" y="612257"/>
                    <a:pt x="0" y="576858"/>
                  </a:cubicBezTo>
                  <a:lnTo>
                    <a:pt x="0" y="64095"/>
                  </a:lnTo>
                  <a:close/>
                </a:path>
              </a:pathLst>
            </a:custGeom>
            <a:scene3d>
              <a:camera prst="orthographicFront"/>
              <a:lightRig rig="flat" dir="t"/>
            </a:scene3d>
            <a:sp3d prstMaterial="dkEdge">
              <a:bevelT w="8200" h="38100"/>
            </a:sp3d>
          </p:spPr>
          <p:style>
            <a:lnRef idx="0">
              <a:schemeClr val="accent6">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9733" tIns="79733" rIns="79733" bIns="79733"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Assessment Therapy</a:t>
              </a:r>
            </a:p>
          </p:txBody>
        </p:sp>
        <p:sp>
          <p:nvSpPr>
            <p:cNvPr id="27" name="Freeform 26"/>
            <p:cNvSpPr/>
            <p:nvPr/>
          </p:nvSpPr>
          <p:spPr>
            <a:xfrm>
              <a:off x="7671816" y="910232"/>
              <a:ext cx="91440" cy="256381"/>
            </a:xfrm>
            <a:custGeom>
              <a:avLst/>
              <a:gdLst/>
              <a:ahLst/>
              <a:cxnLst/>
              <a:rect l="0" t="0" r="0" b="0"/>
              <a:pathLst>
                <a:path>
                  <a:moveTo>
                    <a:pt x="45720" y="0"/>
                  </a:moveTo>
                  <a:lnTo>
                    <a:pt x="45720" y="256381"/>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28" name="Freeform 27"/>
            <p:cNvSpPr/>
            <p:nvPr/>
          </p:nvSpPr>
          <p:spPr>
            <a:xfrm>
              <a:off x="6685460" y="1166614"/>
              <a:ext cx="2064151" cy="640953"/>
            </a:xfrm>
            <a:custGeom>
              <a:avLst/>
              <a:gdLst>
                <a:gd name="connsiteX0" fmla="*/ 0 w 2064151"/>
                <a:gd name="connsiteY0" fmla="*/ 64095 h 640953"/>
                <a:gd name="connsiteX1" fmla="*/ 64095 w 2064151"/>
                <a:gd name="connsiteY1" fmla="*/ 0 h 640953"/>
                <a:gd name="connsiteX2" fmla="*/ 2000056 w 2064151"/>
                <a:gd name="connsiteY2" fmla="*/ 0 h 640953"/>
                <a:gd name="connsiteX3" fmla="*/ 2064151 w 2064151"/>
                <a:gd name="connsiteY3" fmla="*/ 64095 h 640953"/>
                <a:gd name="connsiteX4" fmla="*/ 2064151 w 2064151"/>
                <a:gd name="connsiteY4" fmla="*/ 576858 h 640953"/>
                <a:gd name="connsiteX5" fmla="*/ 2000056 w 2064151"/>
                <a:gd name="connsiteY5" fmla="*/ 640953 h 640953"/>
                <a:gd name="connsiteX6" fmla="*/ 64095 w 2064151"/>
                <a:gd name="connsiteY6" fmla="*/ 640953 h 640953"/>
                <a:gd name="connsiteX7" fmla="*/ 0 w 2064151"/>
                <a:gd name="connsiteY7" fmla="*/ 576858 h 640953"/>
                <a:gd name="connsiteX8" fmla="*/ 0 w 2064151"/>
                <a:gd name="connsiteY8" fmla="*/ 64095 h 64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151" h="640953">
                  <a:moveTo>
                    <a:pt x="0" y="64095"/>
                  </a:moveTo>
                  <a:cubicBezTo>
                    <a:pt x="0" y="28696"/>
                    <a:pt x="28696" y="0"/>
                    <a:pt x="64095" y="0"/>
                  </a:cubicBezTo>
                  <a:lnTo>
                    <a:pt x="2000056" y="0"/>
                  </a:lnTo>
                  <a:cubicBezTo>
                    <a:pt x="2035455" y="0"/>
                    <a:pt x="2064151" y="28696"/>
                    <a:pt x="2064151" y="64095"/>
                  </a:cubicBezTo>
                  <a:lnTo>
                    <a:pt x="2064151" y="576858"/>
                  </a:lnTo>
                  <a:cubicBezTo>
                    <a:pt x="2064151" y="612257"/>
                    <a:pt x="2035455" y="640953"/>
                    <a:pt x="2000056" y="640953"/>
                  </a:cubicBezTo>
                  <a:lnTo>
                    <a:pt x="64095" y="640953"/>
                  </a:lnTo>
                  <a:cubicBezTo>
                    <a:pt x="28696" y="640953"/>
                    <a:pt x="0" y="612257"/>
                    <a:pt x="0" y="576858"/>
                  </a:cubicBezTo>
                  <a:lnTo>
                    <a:pt x="0" y="64095"/>
                  </a:lnTo>
                  <a:close/>
                </a:path>
              </a:pathLst>
            </a:custGeom>
            <a:scene3d>
              <a:camera prst="orthographicFront"/>
              <a:lightRig rig="flat" dir="t"/>
            </a:scene3d>
            <a:sp3d prstMaterial="dkEdge">
              <a:bevelT w="8200" h="38100"/>
            </a:sp3d>
          </p:spPr>
          <p:style>
            <a:lnRef idx="0">
              <a:schemeClr val="accent6">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9733" tIns="79733" rIns="79733" bIns="79733"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sng"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Spirit-Only MI</a:t>
              </a:r>
              <a:br>
                <a:rPr kumimoji="0" lang="en-US" sz="1600" b="0" i="0" u="sng"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b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Assessment Therapy</a:t>
              </a:r>
            </a:p>
          </p:txBody>
        </p:sp>
        <p:sp>
          <p:nvSpPr>
            <p:cNvPr id="29" name="Freeform 28"/>
            <p:cNvSpPr/>
            <p:nvPr/>
          </p:nvSpPr>
          <p:spPr>
            <a:xfrm>
              <a:off x="7671816" y="1807567"/>
              <a:ext cx="91440" cy="256381"/>
            </a:xfrm>
            <a:custGeom>
              <a:avLst/>
              <a:gdLst/>
              <a:ahLst/>
              <a:cxnLst/>
              <a:rect l="0" t="0" r="0" b="0"/>
              <a:pathLst>
                <a:path>
                  <a:moveTo>
                    <a:pt x="45720" y="0"/>
                  </a:moveTo>
                  <a:lnTo>
                    <a:pt x="45720" y="256381"/>
                  </a:lnTo>
                </a:path>
              </a:pathLst>
            </a:custGeom>
            <a:noFill/>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30" name="Freeform 29"/>
            <p:cNvSpPr/>
            <p:nvPr/>
          </p:nvSpPr>
          <p:spPr>
            <a:xfrm>
              <a:off x="6685460" y="2063948"/>
              <a:ext cx="2064151" cy="640953"/>
            </a:xfrm>
            <a:custGeom>
              <a:avLst/>
              <a:gdLst>
                <a:gd name="connsiteX0" fmla="*/ 0 w 2064151"/>
                <a:gd name="connsiteY0" fmla="*/ 64095 h 640953"/>
                <a:gd name="connsiteX1" fmla="*/ 64095 w 2064151"/>
                <a:gd name="connsiteY1" fmla="*/ 0 h 640953"/>
                <a:gd name="connsiteX2" fmla="*/ 2000056 w 2064151"/>
                <a:gd name="connsiteY2" fmla="*/ 0 h 640953"/>
                <a:gd name="connsiteX3" fmla="*/ 2064151 w 2064151"/>
                <a:gd name="connsiteY3" fmla="*/ 64095 h 640953"/>
                <a:gd name="connsiteX4" fmla="*/ 2064151 w 2064151"/>
                <a:gd name="connsiteY4" fmla="*/ 576858 h 640953"/>
                <a:gd name="connsiteX5" fmla="*/ 2000056 w 2064151"/>
                <a:gd name="connsiteY5" fmla="*/ 640953 h 640953"/>
                <a:gd name="connsiteX6" fmla="*/ 64095 w 2064151"/>
                <a:gd name="connsiteY6" fmla="*/ 640953 h 640953"/>
                <a:gd name="connsiteX7" fmla="*/ 0 w 2064151"/>
                <a:gd name="connsiteY7" fmla="*/ 576858 h 640953"/>
                <a:gd name="connsiteX8" fmla="*/ 0 w 2064151"/>
                <a:gd name="connsiteY8" fmla="*/ 64095 h 64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151" h="640953">
                  <a:moveTo>
                    <a:pt x="0" y="64095"/>
                  </a:moveTo>
                  <a:cubicBezTo>
                    <a:pt x="0" y="28696"/>
                    <a:pt x="28696" y="0"/>
                    <a:pt x="64095" y="0"/>
                  </a:cubicBezTo>
                  <a:lnTo>
                    <a:pt x="2000056" y="0"/>
                  </a:lnTo>
                  <a:cubicBezTo>
                    <a:pt x="2035455" y="0"/>
                    <a:pt x="2064151" y="28696"/>
                    <a:pt x="2064151" y="64095"/>
                  </a:cubicBezTo>
                  <a:lnTo>
                    <a:pt x="2064151" y="576858"/>
                  </a:lnTo>
                  <a:cubicBezTo>
                    <a:pt x="2064151" y="612257"/>
                    <a:pt x="2035455" y="640953"/>
                    <a:pt x="2000056" y="640953"/>
                  </a:cubicBezTo>
                  <a:lnTo>
                    <a:pt x="64095" y="640953"/>
                  </a:lnTo>
                  <a:cubicBezTo>
                    <a:pt x="28696" y="640953"/>
                    <a:pt x="0" y="612257"/>
                    <a:pt x="0" y="576858"/>
                  </a:cubicBezTo>
                  <a:lnTo>
                    <a:pt x="0" y="64095"/>
                  </a:lnTo>
                  <a:close/>
                </a:path>
              </a:pathLst>
            </a:custGeom>
            <a:scene3d>
              <a:camera prst="orthographicFront"/>
              <a:lightRig rig="flat" dir="t"/>
            </a:scene3d>
            <a:sp3d prstMaterial="dkEdge">
              <a:bevelT w="8200" h="38100"/>
            </a:sp3d>
          </p:spPr>
          <p:style>
            <a:lnRef idx="0">
              <a:schemeClr val="accent6">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9733" tIns="79733" rIns="79733" bIns="79733"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Therapy</a:t>
              </a:r>
            </a:p>
          </p:txBody>
        </p:sp>
        <p:sp>
          <p:nvSpPr>
            <p:cNvPr id="31" name="Freeform 30"/>
            <p:cNvSpPr/>
            <p:nvPr/>
          </p:nvSpPr>
          <p:spPr>
            <a:xfrm>
              <a:off x="7671816" y="2704901"/>
              <a:ext cx="91440" cy="256381"/>
            </a:xfrm>
            <a:custGeom>
              <a:avLst/>
              <a:gdLst/>
              <a:ahLst/>
              <a:cxnLst/>
              <a:rect l="0" t="0" r="0" b="0"/>
              <a:pathLst>
                <a:path>
                  <a:moveTo>
                    <a:pt x="45720" y="0"/>
                  </a:moveTo>
                  <a:lnTo>
                    <a:pt x="45720" y="256381"/>
                  </a:lnTo>
                </a:path>
              </a:pathLst>
            </a:custGeom>
            <a:noFill/>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32" name="Freeform 31"/>
            <p:cNvSpPr/>
            <p:nvPr/>
          </p:nvSpPr>
          <p:spPr>
            <a:xfrm>
              <a:off x="6685460" y="2961282"/>
              <a:ext cx="2064151" cy="640953"/>
            </a:xfrm>
            <a:custGeom>
              <a:avLst/>
              <a:gdLst>
                <a:gd name="connsiteX0" fmla="*/ 0 w 2064151"/>
                <a:gd name="connsiteY0" fmla="*/ 64095 h 640953"/>
                <a:gd name="connsiteX1" fmla="*/ 64095 w 2064151"/>
                <a:gd name="connsiteY1" fmla="*/ 0 h 640953"/>
                <a:gd name="connsiteX2" fmla="*/ 2000056 w 2064151"/>
                <a:gd name="connsiteY2" fmla="*/ 0 h 640953"/>
                <a:gd name="connsiteX3" fmla="*/ 2064151 w 2064151"/>
                <a:gd name="connsiteY3" fmla="*/ 64095 h 640953"/>
                <a:gd name="connsiteX4" fmla="*/ 2064151 w 2064151"/>
                <a:gd name="connsiteY4" fmla="*/ 576858 h 640953"/>
                <a:gd name="connsiteX5" fmla="*/ 2000056 w 2064151"/>
                <a:gd name="connsiteY5" fmla="*/ 640953 h 640953"/>
                <a:gd name="connsiteX6" fmla="*/ 64095 w 2064151"/>
                <a:gd name="connsiteY6" fmla="*/ 640953 h 640953"/>
                <a:gd name="connsiteX7" fmla="*/ 0 w 2064151"/>
                <a:gd name="connsiteY7" fmla="*/ 576858 h 640953"/>
                <a:gd name="connsiteX8" fmla="*/ 0 w 2064151"/>
                <a:gd name="connsiteY8" fmla="*/ 64095 h 64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151" h="640953">
                  <a:moveTo>
                    <a:pt x="0" y="64095"/>
                  </a:moveTo>
                  <a:cubicBezTo>
                    <a:pt x="0" y="28696"/>
                    <a:pt x="28696" y="0"/>
                    <a:pt x="64095" y="0"/>
                  </a:cubicBezTo>
                  <a:lnTo>
                    <a:pt x="2000056" y="0"/>
                  </a:lnTo>
                  <a:cubicBezTo>
                    <a:pt x="2035455" y="0"/>
                    <a:pt x="2064151" y="28696"/>
                    <a:pt x="2064151" y="64095"/>
                  </a:cubicBezTo>
                  <a:lnTo>
                    <a:pt x="2064151" y="576858"/>
                  </a:lnTo>
                  <a:cubicBezTo>
                    <a:pt x="2064151" y="612257"/>
                    <a:pt x="2035455" y="640953"/>
                    <a:pt x="2000056" y="640953"/>
                  </a:cubicBezTo>
                  <a:lnTo>
                    <a:pt x="64095" y="640953"/>
                  </a:lnTo>
                  <a:cubicBezTo>
                    <a:pt x="28696" y="640953"/>
                    <a:pt x="0" y="612257"/>
                    <a:pt x="0" y="576858"/>
                  </a:cubicBezTo>
                  <a:lnTo>
                    <a:pt x="0" y="64095"/>
                  </a:lnTo>
                  <a:close/>
                </a:path>
              </a:pathLst>
            </a:custGeom>
            <a:scene3d>
              <a:camera prst="orthographicFront"/>
              <a:lightRig rig="flat" dir="t"/>
            </a:scene3d>
            <a:sp3d prstMaterial="dkEdge">
              <a:bevelT w="8200" h="38100"/>
            </a:sp3d>
          </p:spPr>
          <p:style>
            <a:lnRef idx="0">
              <a:schemeClr val="accent6">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9733" tIns="79733" rIns="79733" bIns="79733"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Assessment Therapy</a:t>
              </a:r>
            </a:p>
          </p:txBody>
        </p:sp>
        <p:sp>
          <p:nvSpPr>
            <p:cNvPr id="33" name="Freeform 32"/>
            <p:cNvSpPr/>
            <p:nvPr/>
          </p:nvSpPr>
          <p:spPr>
            <a:xfrm>
              <a:off x="7671816" y="3602235"/>
              <a:ext cx="91440" cy="256381"/>
            </a:xfrm>
            <a:custGeom>
              <a:avLst/>
              <a:gdLst/>
              <a:ahLst/>
              <a:cxnLst/>
              <a:rect l="0" t="0" r="0" b="0"/>
              <a:pathLst>
                <a:path>
                  <a:moveTo>
                    <a:pt x="45720" y="0"/>
                  </a:moveTo>
                  <a:lnTo>
                    <a:pt x="45720" y="256381"/>
                  </a:lnTo>
                </a:path>
              </a:pathLst>
            </a:custGeom>
            <a:noFill/>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34" name="Freeform 33"/>
            <p:cNvSpPr/>
            <p:nvPr/>
          </p:nvSpPr>
          <p:spPr>
            <a:xfrm>
              <a:off x="6685460" y="3858617"/>
              <a:ext cx="2064151" cy="640953"/>
            </a:xfrm>
            <a:custGeom>
              <a:avLst/>
              <a:gdLst>
                <a:gd name="connsiteX0" fmla="*/ 0 w 2064151"/>
                <a:gd name="connsiteY0" fmla="*/ 64095 h 640953"/>
                <a:gd name="connsiteX1" fmla="*/ 64095 w 2064151"/>
                <a:gd name="connsiteY1" fmla="*/ 0 h 640953"/>
                <a:gd name="connsiteX2" fmla="*/ 2000056 w 2064151"/>
                <a:gd name="connsiteY2" fmla="*/ 0 h 640953"/>
                <a:gd name="connsiteX3" fmla="*/ 2064151 w 2064151"/>
                <a:gd name="connsiteY3" fmla="*/ 64095 h 640953"/>
                <a:gd name="connsiteX4" fmla="*/ 2064151 w 2064151"/>
                <a:gd name="connsiteY4" fmla="*/ 576858 h 640953"/>
                <a:gd name="connsiteX5" fmla="*/ 2000056 w 2064151"/>
                <a:gd name="connsiteY5" fmla="*/ 640953 h 640953"/>
                <a:gd name="connsiteX6" fmla="*/ 64095 w 2064151"/>
                <a:gd name="connsiteY6" fmla="*/ 640953 h 640953"/>
                <a:gd name="connsiteX7" fmla="*/ 0 w 2064151"/>
                <a:gd name="connsiteY7" fmla="*/ 576858 h 640953"/>
                <a:gd name="connsiteX8" fmla="*/ 0 w 2064151"/>
                <a:gd name="connsiteY8" fmla="*/ 64095 h 64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151" h="640953">
                  <a:moveTo>
                    <a:pt x="0" y="64095"/>
                  </a:moveTo>
                  <a:cubicBezTo>
                    <a:pt x="0" y="28696"/>
                    <a:pt x="28696" y="0"/>
                    <a:pt x="64095" y="0"/>
                  </a:cubicBezTo>
                  <a:lnTo>
                    <a:pt x="2000056" y="0"/>
                  </a:lnTo>
                  <a:cubicBezTo>
                    <a:pt x="2035455" y="0"/>
                    <a:pt x="2064151" y="28696"/>
                    <a:pt x="2064151" y="64095"/>
                  </a:cubicBezTo>
                  <a:lnTo>
                    <a:pt x="2064151" y="576858"/>
                  </a:lnTo>
                  <a:cubicBezTo>
                    <a:pt x="2064151" y="612257"/>
                    <a:pt x="2035455" y="640953"/>
                    <a:pt x="2000056" y="640953"/>
                  </a:cubicBezTo>
                  <a:lnTo>
                    <a:pt x="64095" y="640953"/>
                  </a:lnTo>
                  <a:cubicBezTo>
                    <a:pt x="28696" y="640953"/>
                    <a:pt x="0" y="612257"/>
                    <a:pt x="0" y="576858"/>
                  </a:cubicBezTo>
                  <a:lnTo>
                    <a:pt x="0" y="64095"/>
                  </a:lnTo>
                  <a:close/>
                </a:path>
              </a:pathLst>
            </a:custGeom>
            <a:scene3d>
              <a:camera prst="orthographicFront"/>
              <a:lightRig rig="flat" dir="t"/>
            </a:scene3d>
            <a:sp3d prstMaterial="dkEdge">
              <a:bevelT w="8200" h="38100"/>
            </a:sp3d>
          </p:spPr>
          <p:style>
            <a:lnRef idx="0">
              <a:schemeClr val="accent6">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9733" tIns="79733" rIns="79733" bIns="79733"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Assessment Therapy</a:t>
              </a:r>
            </a:p>
          </p:txBody>
        </p:sp>
        <p:sp>
          <p:nvSpPr>
            <p:cNvPr id="35" name="Freeform 34"/>
            <p:cNvSpPr/>
            <p:nvPr/>
          </p:nvSpPr>
          <p:spPr>
            <a:xfrm>
              <a:off x="7717536" y="910232"/>
              <a:ext cx="2352579" cy="256381"/>
            </a:xfrm>
            <a:custGeom>
              <a:avLst/>
              <a:gdLst/>
              <a:ahLst/>
              <a:cxnLst/>
              <a:rect l="0" t="0" r="0" b="0"/>
              <a:pathLst>
                <a:path>
                  <a:moveTo>
                    <a:pt x="0" y="0"/>
                  </a:moveTo>
                  <a:lnTo>
                    <a:pt x="0" y="128190"/>
                  </a:lnTo>
                  <a:lnTo>
                    <a:pt x="2352579" y="128190"/>
                  </a:lnTo>
                  <a:lnTo>
                    <a:pt x="2352579" y="256381"/>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36" name="Freeform 35"/>
            <p:cNvSpPr/>
            <p:nvPr/>
          </p:nvSpPr>
          <p:spPr>
            <a:xfrm>
              <a:off x="9038040" y="1166614"/>
              <a:ext cx="2064151" cy="640953"/>
            </a:xfrm>
            <a:custGeom>
              <a:avLst/>
              <a:gdLst>
                <a:gd name="connsiteX0" fmla="*/ 0 w 2064151"/>
                <a:gd name="connsiteY0" fmla="*/ 64095 h 640953"/>
                <a:gd name="connsiteX1" fmla="*/ 64095 w 2064151"/>
                <a:gd name="connsiteY1" fmla="*/ 0 h 640953"/>
                <a:gd name="connsiteX2" fmla="*/ 2000056 w 2064151"/>
                <a:gd name="connsiteY2" fmla="*/ 0 h 640953"/>
                <a:gd name="connsiteX3" fmla="*/ 2064151 w 2064151"/>
                <a:gd name="connsiteY3" fmla="*/ 64095 h 640953"/>
                <a:gd name="connsiteX4" fmla="*/ 2064151 w 2064151"/>
                <a:gd name="connsiteY4" fmla="*/ 576858 h 640953"/>
                <a:gd name="connsiteX5" fmla="*/ 2000056 w 2064151"/>
                <a:gd name="connsiteY5" fmla="*/ 640953 h 640953"/>
                <a:gd name="connsiteX6" fmla="*/ 64095 w 2064151"/>
                <a:gd name="connsiteY6" fmla="*/ 640953 h 640953"/>
                <a:gd name="connsiteX7" fmla="*/ 0 w 2064151"/>
                <a:gd name="connsiteY7" fmla="*/ 576858 h 640953"/>
                <a:gd name="connsiteX8" fmla="*/ 0 w 2064151"/>
                <a:gd name="connsiteY8" fmla="*/ 64095 h 64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151" h="640953">
                  <a:moveTo>
                    <a:pt x="0" y="64095"/>
                  </a:moveTo>
                  <a:cubicBezTo>
                    <a:pt x="0" y="28696"/>
                    <a:pt x="28696" y="0"/>
                    <a:pt x="64095" y="0"/>
                  </a:cubicBezTo>
                  <a:lnTo>
                    <a:pt x="2000056" y="0"/>
                  </a:lnTo>
                  <a:cubicBezTo>
                    <a:pt x="2035455" y="0"/>
                    <a:pt x="2064151" y="28696"/>
                    <a:pt x="2064151" y="64095"/>
                  </a:cubicBezTo>
                  <a:lnTo>
                    <a:pt x="2064151" y="576858"/>
                  </a:lnTo>
                  <a:cubicBezTo>
                    <a:pt x="2064151" y="612257"/>
                    <a:pt x="2035455" y="640953"/>
                    <a:pt x="2000056" y="640953"/>
                  </a:cubicBezTo>
                  <a:lnTo>
                    <a:pt x="64095" y="640953"/>
                  </a:lnTo>
                  <a:cubicBezTo>
                    <a:pt x="28696" y="640953"/>
                    <a:pt x="0" y="612257"/>
                    <a:pt x="0" y="576858"/>
                  </a:cubicBezTo>
                  <a:lnTo>
                    <a:pt x="0" y="64095"/>
                  </a:lnTo>
                  <a:close/>
                </a:path>
              </a:pathLst>
            </a:custGeom>
            <a:scene3d>
              <a:camera prst="orthographicFront"/>
              <a:lightRig rig="flat" dir="t"/>
            </a:scene3d>
            <a:sp3d prstMaterial="dkEdge">
              <a:bevelT w="8200" h="38100"/>
            </a:sp3d>
          </p:spPr>
          <p:style>
            <a:lnRef idx="0">
              <a:schemeClr val="accent6">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9733" tIns="79733" rIns="79733" bIns="79733"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sng"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Self-Change</a:t>
              </a:r>
              <a:b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b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Assessment</a:t>
              </a:r>
            </a:p>
          </p:txBody>
        </p:sp>
        <p:sp>
          <p:nvSpPr>
            <p:cNvPr id="37" name="Freeform 36"/>
            <p:cNvSpPr/>
            <p:nvPr/>
          </p:nvSpPr>
          <p:spPr>
            <a:xfrm>
              <a:off x="10024395" y="1807567"/>
              <a:ext cx="91440" cy="256381"/>
            </a:xfrm>
            <a:custGeom>
              <a:avLst/>
              <a:gdLst/>
              <a:ahLst/>
              <a:cxnLst/>
              <a:rect l="0" t="0" r="0" b="0"/>
              <a:pathLst>
                <a:path>
                  <a:moveTo>
                    <a:pt x="45720" y="0"/>
                  </a:moveTo>
                  <a:lnTo>
                    <a:pt x="45720" y="256381"/>
                  </a:lnTo>
                </a:path>
              </a:pathLst>
            </a:custGeom>
            <a:noFill/>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39" name="Freeform 38"/>
            <p:cNvSpPr/>
            <p:nvPr/>
          </p:nvSpPr>
          <p:spPr>
            <a:xfrm>
              <a:off x="10024395" y="2704901"/>
              <a:ext cx="91440" cy="256381"/>
            </a:xfrm>
            <a:custGeom>
              <a:avLst/>
              <a:gdLst/>
              <a:ahLst/>
              <a:cxnLst/>
              <a:rect l="0" t="0" r="0" b="0"/>
              <a:pathLst>
                <a:path>
                  <a:moveTo>
                    <a:pt x="45720" y="0"/>
                  </a:moveTo>
                  <a:lnTo>
                    <a:pt x="45720" y="256381"/>
                  </a:lnTo>
                </a:path>
              </a:pathLst>
            </a:custGeom>
            <a:noFill/>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40" name="Freeform 39"/>
            <p:cNvSpPr/>
            <p:nvPr/>
          </p:nvSpPr>
          <p:spPr>
            <a:xfrm>
              <a:off x="9038040" y="2961282"/>
              <a:ext cx="2064151" cy="640953"/>
            </a:xfrm>
            <a:custGeom>
              <a:avLst/>
              <a:gdLst>
                <a:gd name="connsiteX0" fmla="*/ 0 w 2064151"/>
                <a:gd name="connsiteY0" fmla="*/ 64095 h 640953"/>
                <a:gd name="connsiteX1" fmla="*/ 64095 w 2064151"/>
                <a:gd name="connsiteY1" fmla="*/ 0 h 640953"/>
                <a:gd name="connsiteX2" fmla="*/ 2000056 w 2064151"/>
                <a:gd name="connsiteY2" fmla="*/ 0 h 640953"/>
                <a:gd name="connsiteX3" fmla="*/ 2064151 w 2064151"/>
                <a:gd name="connsiteY3" fmla="*/ 64095 h 640953"/>
                <a:gd name="connsiteX4" fmla="*/ 2064151 w 2064151"/>
                <a:gd name="connsiteY4" fmla="*/ 576858 h 640953"/>
                <a:gd name="connsiteX5" fmla="*/ 2000056 w 2064151"/>
                <a:gd name="connsiteY5" fmla="*/ 640953 h 640953"/>
                <a:gd name="connsiteX6" fmla="*/ 64095 w 2064151"/>
                <a:gd name="connsiteY6" fmla="*/ 640953 h 640953"/>
                <a:gd name="connsiteX7" fmla="*/ 0 w 2064151"/>
                <a:gd name="connsiteY7" fmla="*/ 576858 h 640953"/>
                <a:gd name="connsiteX8" fmla="*/ 0 w 2064151"/>
                <a:gd name="connsiteY8" fmla="*/ 64095 h 64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151" h="640953">
                  <a:moveTo>
                    <a:pt x="0" y="64095"/>
                  </a:moveTo>
                  <a:cubicBezTo>
                    <a:pt x="0" y="28696"/>
                    <a:pt x="28696" y="0"/>
                    <a:pt x="64095" y="0"/>
                  </a:cubicBezTo>
                  <a:lnTo>
                    <a:pt x="2000056" y="0"/>
                  </a:lnTo>
                  <a:cubicBezTo>
                    <a:pt x="2035455" y="0"/>
                    <a:pt x="2064151" y="28696"/>
                    <a:pt x="2064151" y="64095"/>
                  </a:cubicBezTo>
                  <a:lnTo>
                    <a:pt x="2064151" y="576858"/>
                  </a:lnTo>
                  <a:cubicBezTo>
                    <a:pt x="2064151" y="612257"/>
                    <a:pt x="2035455" y="640953"/>
                    <a:pt x="2000056" y="640953"/>
                  </a:cubicBezTo>
                  <a:lnTo>
                    <a:pt x="64095" y="640953"/>
                  </a:lnTo>
                  <a:cubicBezTo>
                    <a:pt x="28696" y="640953"/>
                    <a:pt x="0" y="612257"/>
                    <a:pt x="0" y="576858"/>
                  </a:cubicBezTo>
                  <a:lnTo>
                    <a:pt x="0" y="64095"/>
                  </a:lnTo>
                  <a:close/>
                </a:path>
              </a:pathLst>
            </a:custGeom>
            <a:scene3d>
              <a:camera prst="orthographicFront"/>
              <a:lightRig rig="flat" dir="t"/>
            </a:scene3d>
            <a:sp3d prstMaterial="dkEdge">
              <a:bevelT w="8200" h="38100"/>
            </a:sp3d>
          </p:spPr>
          <p:style>
            <a:lnRef idx="0">
              <a:schemeClr val="accent6">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9733" tIns="79733" rIns="79733" bIns="79733"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Assessment</a:t>
              </a:r>
            </a:p>
          </p:txBody>
        </p:sp>
        <p:sp>
          <p:nvSpPr>
            <p:cNvPr id="41" name="Freeform 40"/>
            <p:cNvSpPr/>
            <p:nvPr/>
          </p:nvSpPr>
          <p:spPr>
            <a:xfrm>
              <a:off x="10024395" y="3602235"/>
              <a:ext cx="91440" cy="256381"/>
            </a:xfrm>
            <a:custGeom>
              <a:avLst/>
              <a:gdLst/>
              <a:ahLst/>
              <a:cxnLst/>
              <a:rect l="0" t="0" r="0" b="0"/>
              <a:pathLst>
                <a:path>
                  <a:moveTo>
                    <a:pt x="45720" y="0"/>
                  </a:moveTo>
                  <a:lnTo>
                    <a:pt x="45720" y="256381"/>
                  </a:lnTo>
                </a:path>
              </a:pathLst>
            </a:custGeom>
            <a:noFill/>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42" name="Freeform 41"/>
            <p:cNvSpPr/>
            <p:nvPr/>
          </p:nvSpPr>
          <p:spPr>
            <a:xfrm>
              <a:off x="9038040" y="3858617"/>
              <a:ext cx="2064151" cy="640953"/>
            </a:xfrm>
            <a:custGeom>
              <a:avLst/>
              <a:gdLst>
                <a:gd name="connsiteX0" fmla="*/ 0 w 2064151"/>
                <a:gd name="connsiteY0" fmla="*/ 64095 h 640953"/>
                <a:gd name="connsiteX1" fmla="*/ 64095 w 2064151"/>
                <a:gd name="connsiteY1" fmla="*/ 0 h 640953"/>
                <a:gd name="connsiteX2" fmla="*/ 2000056 w 2064151"/>
                <a:gd name="connsiteY2" fmla="*/ 0 h 640953"/>
                <a:gd name="connsiteX3" fmla="*/ 2064151 w 2064151"/>
                <a:gd name="connsiteY3" fmla="*/ 64095 h 640953"/>
                <a:gd name="connsiteX4" fmla="*/ 2064151 w 2064151"/>
                <a:gd name="connsiteY4" fmla="*/ 576858 h 640953"/>
                <a:gd name="connsiteX5" fmla="*/ 2000056 w 2064151"/>
                <a:gd name="connsiteY5" fmla="*/ 640953 h 640953"/>
                <a:gd name="connsiteX6" fmla="*/ 64095 w 2064151"/>
                <a:gd name="connsiteY6" fmla="*/ 640953 h 640953"/>
                <a:gd name="connsiteX7" fmla="*/ 0 w 2064151"/>
                <a:gd name="connsiteY7" fmla="*/ 576858 h 640953"/>
                <a:gd name="connsiteX8" fmla="*/ 0 w 2064151"/>
                <a:gd name="connsiteY8" fmla="*/ 64095 h 64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151" h="640953">
                  <a:moveTo>
                    <a:pt x="0" y="64095"/>
                  </a:moveTo>
                  <a:cubicBezTo>
                    <a:pt x="0" y="28696"/>
                    <a:pt x="28696" y="0"/>
                    <a:pt x="64095" y="0"/>
                  </a:cubicBezTo>
                  <a:lnTo>
                    <a:pt x="2000056" y="0"/>
                  </a:lnTo>
                  <a:cubicBezTo>
                    <a:pt x="2035455" y="0"/>
                    <a:pt x="2064151" y="28696"/>
                    <a:pt x="2064151" y="64095"/>
                  </a:cubicBezTo>
                  <a:lnTo>
                    <a:pt x="2064151" y="576858"/>
                  </a:lnTo>
                  <a:cubicBezTo>
                    <a:pt x="2064151" y="612257"/>
                    <a:pt x="2035455" y="640953"/>
                    <a:pt x="2000056" y="640953"/>
                  </a:cubicBezTo>
                  <a:lnTo>
                    <a:pt x="64095" y="640953"/>
                  </a:lnTo>
                  <a:cubicBezTo>
                    <a:pt x="28696" y="640953"/>
                    <a:pt x="0" y="612257"/>
                    <a:pt x="0" y="576858"/>
                  </a:cubicBezTo>
                  <a:lnTo>
                    <a:pt x="0" y="64095"/>
                  </a:lnTo>
                  <a:close/>
                </a:path>
              </a:pathLst>
            </a:custGeom>
            <a:scene3d>
              <a:camera prst="orthographicFront"/>
              <a:lightRig rig="flat" dir="t"/>
            </a:scene3d>
            <a:sp3d prstMaterial="dkEdge">
              <a:bevelT w="8200" h="38100"/>
            </a:sp3d>
          </p:spPr>
          <p:style>
            <a:lnRef idx="0">
              <a:schemeClr val="accent6">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9733" tIns="79733" rIns="79733" bIns="79733"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Assessment</a:t>
              </a:r>
            </a:p>
          </p:txBody>
        </p:sp>
      </p:grpSp>
      <p:sp>
        <p:nvSpPr>
          <p:cNvPr id="6" name="Title 5"/>
          <p:cNvSpPr>
            <a:spLocks noGrp="1"/>
          </p:cNvSpPr>
          <p:nvPr>
            <p:ph type="title"/>
          </p:nvPr>
        </p:nvSpPr>
        <p:spPr/>
        <p:txBody>
          <a:bodyPr/>
          <a:lstStyle/>
          <a:p>
            <a:pPr algn="l"/>
            <a:r>
              <a:rPr lang="en-US" dirty="0"/>
              <a:t>Study Design</a:t>
            </a:r>
          </a:p>
        </p:txBody>
      </p:sp>
      <p:sp>
        <p:nvSpPr>
          <p:cNvPr id="43" name="Freeform 42"/>
          <p:cNvSpPr/>
          <p:nvPr/>
        </p:nvSpPr>
        <p:spPr>
          <a:xfrm>
            <a:off x="9041741" y="2220645"/>
            <a:ext cx="68580" cy="256381"/>
          </a:xfrm>
          <a:custGeom>
            <a:avLst/>
            <a:gdLst/>
            <a:ahLst/>
            <a:cxnLst/>
            <a:rect l="0" t="0" r="0" b="0"/>
            <a:pathLst>
              <a:path>
                <a:moveTo>
                  <a:pt x="45720" y="0"/>
                </a:moveTo>
                <a:lnTo>
                  <a:pt x="45720" y="256381"/>
                </a:lnTo>
              </a:path>
            </a:pathLst>
          </a:custGeom>
          <a:noFill/>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44" name="Freeform 43"/>
          <p:cNvSpPr/>
          <p:nvPr/>
        </p:nvSpPr>
        <p:spPr>
          <a:xfrm>
            <a:off x="9041741" y="2480383"/>
            <a:ext cx="68580" cy="256381"/>
          </a:xfrm>
          <a:custGeom>
            <a:avLst/>
            <a:gdLst/>
            <a:ahLst/>
            <a:cxnLst/>
            <a:rect l="0" t="0" r="0" b="0"/>
            <a:pathLst>
              <a:path>
                <a:moveTo>
                  <a:pt x="45720" y="0"/>
                </a:moveTo>
                <a:lnTo>
                  <a:pt x="45720" y="256381"/>
                </a:lnTo>
              </a:path>
            </a:pathLst>
          </a:custGeom>
          <a:noFill/>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45" name="Freeform 44"/>
          <p:cNvSpPr/>
          <p:nvPr/>
        </p:nvSpPr>
        <p:spPr>
          <a:xfrm>
            <a:off x="9041846" y="1962069"/>
            <a:ext cx="68580" cy="256381"/>
          </a:xfrm>
          <a:custGeom>
            <a:avLst/>
            <a:gdLst/>
            <a:ahLst/>
            <a:cxnLst/>
            <a:rect l="0" t="0" r="0" b="0"/>
            <a:pathLst>
              <a:path>
                <a:moveTo>
                  <a:pt x="45720" y="0"/>
                </a:moveTo>
                <a:lnTo>
                  <a:pt x="45720" y="256381"/>
                </a:lnTo>
              </a:path>
            </a:pathLst>
          </a:custGeom>
          <a:noFill/>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Tree>
    <p:extLst>
      <p:ext uri="{BB962C8B-B14F-4D97-AF65-F5344CB8AC3E}">
        <p14:creationId xmlns:p14="http://schemas.microsoft.com/office/powerpoint/2010/main" val="1814836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sz="half" idx="1"/>
          </p:nvPr>
        </p:nvGraphicFramePr>
        <p:xfrm>
          <a:off x="1922253" y="1630680"/>
          <a:ext cx="4249949" cy="4998720"/>
        </p:xfrm>
        <a:graphic>
          <a:graphicData uri="http://schemas.openxmlformats.org/drawingml/2006/table">
            <a:tbl>
              <a:tblPr firstRow="1" firstCol="1" bandRow="1">
                <a:tableStyleId>{85BE263C-DBD7-4A20-BB59-AAB30ACAA65A}</a:tableStyleId>
              </a:tblPr>
              <a:tblGrid>
                <a:gridCol w="1695092">
                  <a:extLst>
                    <a:ext uri="{9D8B030D-6E8A-4147-A177-3AD203B41FA5}">
                      <a16:colId xmlns:a16="http://schemas.microsoft.com/office/drawing/2014/main" val="20000"/>
                    </a:ext>
                  </a:extLst>
                </a:gridCol>
                <a:gridCol w="470140">
                  <a:extLst>
                    <a:ext uri="{9D8B030D-6E8A-4147-A177-3AD203B41FA5}">
                      <a16:colId xmlns:a16="http://schemas.microsoft.com/office/drawing/2014/main" val="20001"/>
                    </a:ext>
                  </a:extLst>
                </a:gridCol>
                <a:gridCol w="470140">
                  <a:extLst>
                    <a:ext uri="{9D8B030D-6E8A-4147-A177-3AD203B41FA5}">
                      <a16:colId xmlns:a16="http://schemas.microsoft.com/office/drawing/2014/main" val="20002"/>
                    </a:ext>
                  </a:extLst>
                </a:gridCol>
                <a:gridCol w="470140">
                  <a:extLst>
                    <a:ext uri="{9D8B030D-6E8A-4147-A177-3AD203B41FA5}">
                      <a16:colId xmlns:a16="http://schemas.microsoft.com/office/drawing/2014/main" val="20003"/>
                    </a:ext>
                  </a:extLst>
                </a:gridCol>
                <a:gridCol w="1144437">
                  <a:extLst>
                    <a:ext uri="{9D8B030D-6E8A-4147-A177-3AD203B41FA5}">
                      <a16:colId xmlns:a16="http://schemas.microsoft.com/office/drawing/2014/main" val="20004"/>
                    </a:ext>
                  </a:extLst>
                </a:gridCol>
              </a:tblGrid>
              <a:tr h="274320">
                <a:tc rowSpan="2">
                  <a:txBody>
                    <a:bodyPr/>
                    <a:lstStyle/>
                    <a:p>
                      <a:pPr algn="ctr"/>
                      <a:r>
                        <a:rPr lang="en-US" sz="1600" dirty="0"/>
                        <a:t>OUTCOMES</a:t>
                      </a:r>
                    </a:p>
                  </a:txBody>
                  <a:tcPr marL="33655" marR="33655" anchor="ctr">
                    <a:lnR>
                      <a:noFill/>
                    </a:lnR>
                    <a:lnT w="57150" cap="flat" cmpd="sng" algn="ctr">
                      <a:noFill/>
                      <a:prstDash val="solid"/>
                      <a:round/>
                      <a:headEnd type="none" w="med" len="med"/>
                      <a:tailEnd type="none" w="med" len="med"/>
                    </a:lnT>
                    <a:lnB w="57150" cap="flat" cmpd="sng" algn="ctr">
                      <a:solidFill>
                        <a:schemeClr val="tx1"/>
                      </a:solidFill>
                      <a:prstDash val="solid"/>
                      <a:round/>
                      <a:headEnd type="none" w="med" len="med"/>
                      <a:tailEnd type="none" w="med" len="med"/>
                    </a:lnB>
                  </a:tcPr>
                </a:tc>
                <a:tc gridSpan="3">
                  <a:txBody>
                    <a:bodyPr/>
                    <a:lstStyle/>
                    <a:p>
                      <a:pPr algn="ctr"/>
                      <a:r>
                        <a:rPr lang="en-US" sz="1600" dirty="0">
                          <a:solidFill>
                            <a:schemeClr val="bg1"/>
                          </a:solidFill>
                        </a:rPr>
                        <a:t>EFFECT SIZE BY</a:t>
                      </a:r>
                      <a:r>
                        <a:rPr lang="en-US" sz="1600" baseline="0" dirty="0">
                          <a:solidFill>
                            <a:schemeClr val="bg1"/>
                          </a:solidFill>
                        </a:rPr>
                        <a:t> CONDITION</a:t>
                      </a:r>
                      <a:endParaRPr lang="en-US" sz="1600" dirty="0">
                        <a:solidFill>
                          <a:schemeClr val="bg1"/>
                        </a:solidFill>
                      </a:endParaRPr>
                    </a:p>
                  </a:txBody>
                  <a:tcPr marL="33655" marR="33655" anchor="ctr">
                    <a:lnL>
                      <a:noFill/>
                    </a:lnL>
                    <a:lnR>
                      <a:noFill/>
                    </a:lnR>
                    <a:lnT w="5715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hMerge="1">
                  <a:txBody>
                    <a:bodyPr/>
                    <a:lstStyle/>
                    <a:p>
                      <a:pPr algn="ctr"/>
                      <a:endParaRPr lang="en-US" dirty="0"/>
                    </a:p>
                  </a:txBody>
                  <a:tcPr anchor="b"/>
                </a:tc>
                <a:tc hMerge="1">
                  <a:txBody>
                    <a:bodyPr/>
                    <a:lstStyle/>
                    <a:p>
                      <a:pPr algn="ctr"/>
                      <a:endParaRPr lang="en-US" dirty="0"/>
                    </a:p>
                  </a:txBody>
                  <a:tcPr anchor="b"/>
                </a:tc>
                <a:tc rowSpan="2">
                  <a:txBody>
                    <a:bodyPr/>
                    <a:lstStyle/>
                    <a:p>
                      <a:pPr algn="ctr"/>
                      <a:r>
                        <a:rPr lang="en-US" sz="1600" dirty="0"/>
                        <a:t>CONDITION EFFECT</a:t>
                      </a:r>
                    </a:p>
                  </a:txBody>
                  <a:tcPr marL="33655" marR="33655" anchor="ctr">
                    <a:lnL>
                      <a:noFill/>
                    </a:lnL>
                    <a:lnT w="57150" cap="flat" cmpd="sng" algn="ctr">
                      <a:no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4320">
                <a:tc vMerge="1">
                  <a:txBody>
                    <a:bodyPr/>
                    <a:lstStyle/>
                    <a:p>
                      <a:pPr algn="ctr"/>
                      <a:endParaRPr lang="en-US" dirty="0"/>
                    </a:p>
                  </a:txBody>
                  <a:tcPr anchor="b"/>
                </a:tc>
                <a:tc>
                  <a:txBody>
                    <a:bodyPr/>
                    <a:lstStyle/>
                    <a:p>
                      <a:pPr algn="ctr"/>
                      <a:r>
                        <a:rPr lang="en-US" sz="1600" b="1" dirty="0">
                          <a:solidFill>
                            <a:schemeClr val="bg1"/>
                          </a:solidFill>
                        </a:rPr>
                        <a:t>MI</a:t>
                      </a:r>
                    </a:p>
                  </a:txBody>
                  <a:tcPr marL="33655" marR="33655" anchor="ctr">
                    <a:lnL w="25400" cmpd="sng">
                      <a:noFill/>
                    </a:lnL>
                    <a:lnR>
                      <a:noFill/>
                    </a:lnR>
                    <a:lnT w="25400" cmpd="sng">
                      <a:noFill/>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600" b="1" dirty="0">
                          <a:solidFill>
                            <a:schemeClr val="bg1"/>
                          </a:solidFill>
                        </a:rPr>
                        <a:t>SOMI</a:t>
                      </a:r>
                    </a:p>
                  </a:txBody>
                  <a:tcPr marL="33655" marR="33655" anchor="ctr">
                    <a:lnL>
                      <a:noFill/>
                    </a:lnL>
                    <a:lnR>
                      <a:noFill/>
                    </a:lnR>
                    <a:lnT w="25400" cmpd="sng">
                      <a:noFill/>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600" b="1" dirty="0">
                          <a:solidFill>
                            <a:schemeClr val="bg1"/>
                          </a:solidFill>
                        </a:rPr>
                        <a:t>SC</a:t>
                      </a:r>
                    </a:p>
                  </a:txBody>
                  <a:tcPr marL="33655" marR="33655" anchor="ctr">
                    <a:lnL>
                      <a:noFill/>
                    </a:lnL>
                    <a:lnR w="25400" cmpd="sng">
                      <a:noFill/>
                    </a:lnR>
                    <a:lnT w="25400" cmpd="sng">
                      <a:noFill/>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vMerge="1">
                  <a:txBody>
                    <a:bodyPr/>
                    <a:lstStyle/>
                    <a:p>
                      <a:pPr algn="ctr"/>
                      <a:endParaRPr lang="en-US" dirty="0"/>
                    </a:p>
                  </a:txBody>
                  <a:tcPr anchor="b"/>
                </a:tc>
                <a:extLst>
                  <a:ext uri="{0D108BD9-81ED-4DB2-BD59-A6C34878D82A}">
                    <a16:rowId xmlns:a16="http://schemas.microsoft.com/office/drawing/2014/main" val="10001"/>
                  </a:ext>
                </a:extLst>
              </a:tr>
              <a:tr h="640080">
                <a:tc>
                  <a:txBody>
                    <a:bodyPr/>
                    <a:lstStyle/>
                    <a:p>
                      <a:pPr algn="ctr"/>
                      <a:r>
                        <a:rPr lang="en-US" sz="1600" b="0" i="1" dirty="0"/>
                        <a:t>Mean Drinks per Drinking Day</a:t>
                      </a:r>
                    </a:p>
                  </a:txBody>
                  <a:tcPr marL="33655" marR="33655" anchor="ctr">
                    <a:lnT w="57150" cap="flat" cmpd="sng" algn="ctr">
                      <a:solidFill>
                        <a:schemeClr val="tx1"/>
                      </a:solidFill>
                      <a:prstDash val="solid"/>
                      <a:round/>
                      <a:headEnd type="none" w="med" len="med"/>
                      <a:tailEnd type="none" w="med" len="med"/>
                    </a:lnT>
                    <a:solidFill>
                      <a:schemeClr val="tx2">
                        <a:lumMod val="60000"/>
                        <a:lumOff val="40000"/>
                      </a:schemeClr>
                    </a:solidFill>
                  </a:tcPr>
                </a:tc>
                <a:tc>
                  <a:txBody>
                    <a:bodyPr/>
                    <a:lstStyle>
                      <a:lvl1pPr>
                        <a:spcBef>
                          <a:spcPct val="60000"/>
                        </a:spcBef>
                        <a:defRPr>
                          <a:solidFill>
                            <a:schemeClr val="tx1"/>
                          </a:solidFill>
                          <a:latin typeface="Arial" charset="0"/>
                        </a:defRPr>
                      </a:lvl1pPr>
                      <a:lvl2pPr marL="742950" indent="-285750">
                        <a:spcBef>
                          <a:spcPct val="30000"/>
                        </a:spcBef>
                        <a:defRPr sz="1600">
                          <a:solidFill>
                            <a:schemeClr val="tx1"/>
                          </a:solidFill>
                          <a:latin typeface="Arial" charset="0"/>
                        </a:defRPr>
                      </a:lvl2pPr>
                      <a:lvl3pPr marL="1143000" indent="-228600">
                        <a:spcBef>
                          <a:spcPct val="30000"/>
                        </a:spcBef>
                        <a:defRPr sz="14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b="0" dirty="0">
                          <a:latin typeface="Trebuchet MS" charset="0"/>
                          <a:ea typeface="Trebuchet MS" charset="0"/>
                          <a:cs typeface="Trebuchet MS" charset="0"/>
                        </a:rPr>
                        <a:t>.37</a:t>
                      </a:r>
                    </a:p>
                  </a:txBody>
                  <a:tcPr marL="40042" marR="40042" anchor="ctr" horzOverflow="overflow">
                    <a:lnT w="57150" cap="flat" cmpd="sng" algn="ctr">
                      <a:solidFill>
                        <a:schemeClr val="tx1"/>
                      </a:solidFill>
                      <a:prstDash val="solid"/>
                      <a:round/>
                      <a:headEnd type="none" w="med" len="med"/>
                      <a:tailEnd type="none" w="med" len="med"/>
                    </a:lnT>
                  </a:tcPr>
                </a:tc>
                <a:tc>
                  <a:txBody>
                    <a:bodyPr/>
                    <a:lstStyle/>
                    <a:p>
                      <a:pPr algn="ctr"/>
                      <a:r>
                        <a:rPr lang="en-US" sz="1600" b="0" dirty="0">
                          <a:latin typeface="Trebuchet MS" charset="0"/>
                          <a:ea typeface="Trebuchet MS" charset="0"/>
                          <a:cs typeface="Trebuchet MS" charset="0"/>
                        </a:rPr>
                        <a:t>.18</a:t>
                      </a:r>
                    </a:p>
                  </a:txBody>
                  <a:tcPr marL="33655" marR="33655" anchor="ctr">
                    <a:lnT w="57150" cap="flat" cmpd="sng" algn="ctr">
                      <a:solidFill>
                        <a:schemeClr val="tx1"/>
                      </a:solidFill>
                      <a:prstDash val="solid"/>
                      <a:round/>
                      <a:headEnd type="none" w="med" len="med"/>
                      <a:tailEnd type="none" w="med" len="med"/>
                    </a:lnT>
                  </a:tcPr>
                </a:tc>
                <a:tc>
                  <a:txBody>
                    <a:bodyPr/>
                    <a:lstStyle/>
                    <a:p>
                      <a:pPr algn="ctr"/>
                      <a:r>
                        <a:rPr lang="en-US" sz="1600" b="0" dirty="0">
                          <a:latin typeface="Trebuchet MS" charset="0"/>
                          <a:ea typeface="Trebuchet MS" charset="0"/>
                          <a:cs typeface="Trebuchet MS" charset="0"/>
                        </a:rPr>
                        <a:t>.45</a:t>
                      </a:r>
                    </a:p>
                  </a:txBody>
                  <a:tcPr marL="33655" marR="33655" anchor="ctr">
                    <a:lnT w="57150" cap="flat" cmpd="sng" algn="ctr">
                      <a:solidFill>
                        <a:schemeClr val="tx1"/>
                      </a:solidFill>
                      <a:prstDash val="solid"/>
                      <a:round/>
                      <a:headEnd type="none" w="med" len="med"/>
                      <a:tailEnd type="none" w="med" len="med"/>
                    </a:lnT>
                  </a:tcPr>
                </a:tc>
                <a:tc>
                  <a:txBody>
                    <a:bodyPr/>
                    <a:lstStyle/>
                    <a:p>
                      <a:pPr algn="ctr"/>
                      <a:r>
                        <a:rPr lang="en-US" sz="1800" b="1" dirty="0">
                          <a:solidFill>
                            <a:srgbClr val="FF0000"/>
                          </a:solidFill>
                        </a:rPr>
                        <a:t>NS</a:t>
                      </a:r>
                    </a:p>
                  </a:txBody>
                  <a:tcPr marL="33655" marR="33655" anchor="ctr">
                    <a:lnT w="571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640080">
                <a:tc>
                  <a:txBody>
                    <a:bodyPr/>
                    <a:lstStyle/>
                    <a:p>
                      <a:pPr algn="ctr"/>
                      <a:r>
                        <a:rPr lang="en-US" sz="1600" b="0" i="1" dirty="0"/>
                        <a:t>Short Inventory of Problems</a:t>
                      </a:r>
                    </a:p>
                  </a:txBody>
                  <a:tcPr marL="33655" marR="33655" anchor="ctr">
                    <a:solidFill>
                      <a:schemeClr val="tx2">
                        <a:lumMod val="60000"/>
                        <a:lumOff val="40000"/>
                      </a:schemeClr>
                    </a:solidFill>
                  </a:tcPr>
                </a:tc>
                <a:tc>
                  <a:txBody>
                    <a:bodyPr/>
                    <a:lstStyle>
                      <a:lvl1pPr>
                        <a:spcBef>
                          <a:spcPct val="60000"/>
                        </a:spcBef>
                        <a:defRPr>
                          <a:solidFill>
                            <a:schemeClr val="tx1"/>
                          </a:solidFill>
                          <a:latin typeface="Arial" charset="0"/>
                        </a:defRPr>
                      </a:lvl1pPr>
                      <a:lvl2pPr marL="742950" indent="-285750">
                        <a:spcBef>
                          <a:spcPct val="30000"/>
                        </a:spcBef>
                        <a:defRPr sz="1600">
                          <a:solidFill>
                            <a:schemeClr val="tx1"/>
                          </a:solidFill>
                          <a:latin typeface="Arial" charset="0"/>
                        </a:defRPr>
                      </a:lvl2pPr>
                      <a:lvl3pPr marL="1143000" indent="-228600">
                        <a:spcBef>
                          <a:spcPct val="30000"/>
                        </a:spcBef>
                        <a:defRPr sz="14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rebuchet MS" charset="0"/>
                          <a:ea typeface="Trebuchet MS" charset="0"/>
                          <a:cs typeface="Trebuchet MS" charset="0"/>
                        </a:rPr>
                        <a:t>.33</a:t>
                      </a:r>
                    </a:p>
                  </a:txBody>
                  <a:tcPr marL="40042" marR="40042" anchor="ctr" horzOverflow="overflow"/>
                </a:tc>
                <a:tc>
                  <a:txBody>
                    <a:bodyPr/>
                    <a:lstStyle/>
                    <a:p>
                      <a:pPr algn="ctr"/>
                      <a:r>
                        <a:rPr lang="en-US" sz="1600" b="0" dirty="0">
                          <a:latin typeface="Trebuchet MS" charset="0"/>
                          <a:ea typeface="Trebuchet MS" charset="0"/>
                          <a:cs typeface="Trebuchet MS" charset="0"/>
                        </a:rPr>
                        <a:t>.08</a:t>
                      </a:r>
                    </a:p>
                  </a:txBody>
                  <a:tcPr marL="33655" marR="33655" anchor="ctr"/>
                </a:tc>
                <a:tc>
                  <a:txBody>
                    <a:bodyPr/>
                    <a:lstStyle/>
                    <a:p>
                      <a:pPr algn="ctr"/>
                      <a:r>
                        <a:rPr lang="en-US" sz="1600" b="0" dirty="0">
                          <a:latin typeface="Trebuchet MS" charset="0"/>
                          <a:ea typeface="Trebuchet MS" charset="0"/>
                          <a:cs typeface="Trebuchet MS" charset="0"/>
                        </a:rPr>
                        <a:t>.34</a:t>
                      </a:r>
                    </a:p>
                  </a:txBody>
                  <a:tcPr marL="33655" marR="33655" anchor="ctr"/>
                </a:tc>
                <a:tc>
                  <a:txBody>
                    <a:bodyPr/>
                    <a:lstStyle/>
                    <a:p>
                      <a:pPr algn="ctr"/>
                      <a:r>
                        <a:rPr lang="en-US" sz="1800" b="1" dirty="0">
                          <a:solidFill>
                            <a:srgbClr val="FF0000"/>
                          </a:solidFill>
                        </a:rPr>
                        <a:t>NS</a:t>
                      </a:r>
                    </a:p>
                  </a:txBody>
                  <a:tcPr marL="33655" marR="33655" anchor="ctr"/>
                </a:tc>
                <a:extLst>
                  <a:ext uri="{0D108BD9-81ED-4DB2-BD59-A6C34878D82A}">
                    <a16:rowId xmlns:a16="http://schemas.microsoft.com/office/drawing/2014/main" val="10003"/>
                  </a:ext>
                </a:extLst>
              </a:tr>
              <a:tr h="640080">
                <a:tc>
                  <a:txBody>
                    <a:bodyPr/>
                    <a:lstStyle/>
                    <a:p>
                      <a:pPr algn="ctr"/>
                      <a:r>
                        <a:rPr lang="en-US" sz="1600" b="0" i="1" dirty="0"/>
                        <a:t>Readiness Composite Score</a:t>
                      </a:r>
                    </a:p>
                  </a:txBody>
                  <a:tcPr marL="33655" marR="33655" anchor="ctr">
                    <a:solidFill>
                      <a:schemeClr val="tx2">
                        <a:lumMod val="60000"/>
                        <a:lumOff val="40000"/>
                      </a:schemeClr>
                    </a:solidFill>
                  </a:tcPr>
                </a:tc>
                <a:tc>
                  <a:txBody>
                    <a:bodyPr/>
                    <a:lstStyle>
                      <a:lvl1pPr>
                        <a:spcBef>
                          <a:spcPct val="60000"/>
                        </a:spcBef>
                        <a:defRPr>
                          <a:solidFill>
                            <a:schemeClr val="tx1"/>
                          </a:solidFill>
                          <a:latin typeface="Arial" charset="0"/>
                        </a:defRPr>
                      </a:lvl1pPr>
                      <a:lvl2pPr marL="742950" indent="-285750">
                        <a:spcBef>
                          <a:spcPct val="30000"/>
                        </a:spcBef>
                        <a:defRPr sz="1600">
                          <a:solidFill>
                            <a:schemeClr val="tx1"/>
                          </a:solidFill>
                          <a:latin typeface="Arial" charset="0"/>
                        </a:defRPr>
                      </a:lvl2pPr>
                      <a:lvl3pPr marL="1143000" indent="-228600">
                        <a:spcBef>
                          <a:spcPct val="30000"/>
                        </a:spcBef>
                        <a:defRPr sz="14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rebuchet MS" charset="0"/>
                          <a:ea typeface="Trebuchet MS" charset="0"/>
                          <a:cs typeface="Trebuchet MS" charset="0"/>
                        </a:rPr>
                        <a:t>3.10</a:t>
                      </a:r>
                    </a:p>
                  </a:txBody>
                  <a:tcPr marL="40042" marR="40042" anchor="ctr" horzOverflow="overflow"/>
                </a:tc>
                <a:tc>
                  <a:txBody>
                    <a:bodyPr/>
                    <a:lstStyle/>
                    <a:p>
                      <a:pPr algn="ctr"/>
                      <a:r>
                        <a:rPr lang="en-US" sz="1600" b="0" dirty="0">
                          <a:latin typeface="Trebuchet MS" charset="0"/>
                          <a:ea typeface="Trebuchet MS" charset="0"/>
                          <a:cs typeface="Trebuchet MS" charset="0"/>
                        </a:rPr>
                        <a:t>2.21</a:t>
                      </a:r>
                    </a:p>
                  </a:txBody>
                  <a:tcPr marL="33655" marR="33655" anchor="ctr"/>
                </a:tc>
                <a:tc>
                  <a:txBody>
                    <a:bodyPr/>
                    <a:lstStyle/>
                    <a:p>
                      <a:pPr algn="ctr"/>
                      <a:r>
                        <a:rPr lang="en-US" sz="1600" b="0" dirty="0">
                          <a:latin typeface="Trebuchet MS" charset="0"/>
                          <a:ea typeface="Trebuchet MS" charset="0"/>
                          <a:cs typeface="Trebuchet MS" charset="0"/>
                        </a:rPr>
                        <a:t>2.13</a:t>
                      </a:r>
                    </a:p>
                  </a:txBody>
                  <a:tcPr marL="33655" marR="33655" anchor="ct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u="none" strike="noStrike" cap="none" normalizeH="0" baseline="0" dirty="0">
                          <a:ln>
                            <a:noFill/>
                          </a:ln>
                          <a:solidFill>
                            <a:srgbClr val="00B050"/>
                          </a:solidFill>
                          <a:effectLst/>
                        </a:rPr>
                        <a:t>MI &gt; SOMI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u="none" strike="noStrike" cap="none" normalizeH="0" baseline="0" dirty="0">
                          <a:ln>
                            <a:noFill/>
                          </a:ln>
                          <a:solidFill>
                            <a:srgbClr val="00B050"/>
                          </a:solidFill>
                          <a:effectLst/>
                        </a:rPr>
                        <a:t>MI &gt; SC</a:t>
                      </a:r>
                      <a:endParaRPr kumimoji="0" lang="en-US" altLang="en-US" sz="1800" b="1" i="0" u="none" strike="noStrike" cap="none" normalizeH="0" baseline="0" dirty="0">
                        <a:ln>
                          <a:noFill/>
                        </a:ln>
                        <a:solidFill>
                          <a:srgbClr val="00B050"/>
                        </a:solidFill>
                        <a:effectLst/>
                        <a:latin typeface="Trebuchet MS" charset="0"/>
                        <a:ea typeface="Trebuchet MS" charset="0"/>
                        <a:cs typeface="Trebuchet MS" charset="0"/>
                      </a:endParaRPr>
                    </a:p>
                  </a:txBody>
                  <a:tcPr marL="33655" marR="33655" anchor="ctr"/>
                </a:tc>
                <a:extLst>
                  <a:ext uri="{0D108BD9-81ED-4DB2-BD59-A6C34878D82A}">
                    <a16:rowId xmlns:a16="http://schemas.microsoft.com/office/drawing/2014/main" val="10004"/>
                  </a:ext>
                </a:extLst>
              </a:tr>
              <a:tr h="640080">
                <a:tc>
                  <a:txBody>
                    <a:bodyPr/>
                    <a:lstStyle/>
                    <a:p>
                      <a:pPr algn="ctr"/>
                      <a:r>
                        <a:rPr lang="en-US" sz="1600" b="0" i="1" dirty="0"/>
                        <a:t>Self-Efficacy/Confidence</a:t>
                      </a:r>
                    </a:p>
                  </a:txBody>
                  <a:tcPr marL="33655" marR="33655" anchor="ctr">
                    <a:solidFill>
                      <a:schemeClr val="tx2">
                        <a:lumMod val="60000"/>
                        <a:lumOff val="40000"/>
                      </a:schemeClr>
                    </a:solidFill>
                  </a:tcPr>
                </a:tc>
                <a:tc>
                  <a:txBody>
                    <a:bodyPr/>
                    <a:lstStyle>
                      <a:lvl1pPr>
                        <a:spcBef>
                          <a:spcPct val="60000"/>
                        </a:spcBef>
                        <a:defRPr>
                          <a:solidFill>
                            <a:schemeClr val="tx1"/>
                          </a:solidFill>
                          <a:latin typeface="Arial" charset="0"/>
                        </a:defRPr>
                      </a:lvl1pPr>
                      <a:lvl2pPr marL="742950" indent="-285750">
                        <a:spcBef>
                          <a:spcPct val="30000"/>
                        </a:spcBef>
                        <a:defRPr sz="1600">
                          <a:solidFill>
                            <a:schemeClr val="tx1"/>
                          </a:solidFill>
                          <a:latin typeface="Arial" charset="0"/>
                        </a:defRPr>
                      </a:lvl2pPr>
                      <a:lvl3pPr marL="1143000" indent="-228600">
                        <a:spcBef>
                          <a:spcPct val="30000"/>
                        </a:spcBef>
                        <a:defRPr sz="14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rebuchet MS" charset="0"/>
                          <a:ea typeface="Trebuchet MS" charset="0"/>
                          <a:cs typeface="Trebuchet MS" charset="0"/>
                        </a:rPr>
                        <a:t>.32</a:t>
                      </a:r>
                    </a:p>
                  </a:txBody>
                  <a:tcPr marL="40042" marR="40042" anchor="ctr" horzOverflow="overflow"/>
                </a:tc>
                <a:tc>
                  <a:txBody>
                    <a:bodyPr/>
                    <a:lstStyle/>
                    <a:p>
                      <a:pPr algn="ctr"/>
                      <a:r>
                        <a:rPr lang="en-US" sz="1600" b="0" dirty="0">
                          <a:latin typeface="Trebuchet MS" charset="0"/>
                          <a:ea typeface="Trebuchet MS" charset="0"/>
                          <a:cs typeface="Trebuchet MS" charset="0"/>
                        </a:rPr>
                        <a:t>.65</a:t>
                      </a:r>
                    </a:p>
                  </a:txBody>
                  <a:tcPr marL="33655" marR="33655" anchor="ctr"/>
                </a:tc>
                <a:tc>
                  <a:txBody>
                    <a:bodyPr/>
                    <a:lstStyle/>
                    <a:p>
                      <a:pPr algn="ctr"/>
                      <a:r>
                        <a:rPr lang="en-US" sz="1600" b="0" dirty="0">
                          <a:latin typeface="Trebuchet MS" charset="0"/>
                          <a:ea typeface="Trebuchet MS" charset="0"/>
                          <a:cs typeface="Trebuchet MS" charset="0"/>
                        </a:rPr>
                        <a:t>.28</a:t>
                      </a:r>
                    </a:p>
                  </a:txBody>
                  <a:tcPr marL="33655" marR="33655" anchor="ctr"/>
                </a:tc>
                <a:tc>
                  <a:txBody>
                    <a:bodyPr/>
                    <a:lstStyle/>
                    <a:p>
                      <a:pPr algn="ctr"/>
                      <a:r>
                        <a:rPr lang="en-US" sz="1800" b="1" dirty="0">
                          <a:solidFill>
                            <a:srgbClr val="FF0000"/>
                          </a:solidFill>
                        </a:rPr>
                        <a:t>NS</a:t>
                      </a:r>
                    </a:p>
                  </a:txBody>
                  <a:tcPr marL="33655" marR="33655" anchor="ctr"/>
                </a:tc>
                <a:extLst>
                  <a:ext uri="{0D108BD9-81ED-4DB2-BD59-A6C34878D82A}">
                    <a16:rowId xmlns:a16="http://schemas.microsoft.com/office/drawing/2014/main" val="10005"/>
                  </a:ext>
                </a:extLst>
              </a:tr>
              <a:tr h="640080">
                <a:tc>
                  <a:txBody>
                    <a:bodyPr/>
                    <a:lstStyle/>
                    <a:p>
                      <a:pPr algn="ctr"/>
                      <a:r>
                        <a:rPr lang="en-US" sz="1600" b="0" i="1" dirty="0"/>
                        <a:t>Behavioral Coping Score</a:t>
                      </a:r>
                    </a:p>
                  </a:txBody>
                  <a:tcPr marL="33655" marR="33655" anchor="ctr">
                    <a:solidFill>
                      <a:schemeClr val="tx2">
                        <a:lumMod val="60000"/>
                        <a:lumOff val="40000"/>
                      </a:schemeClr>
                    </a:solidFill>
                  </a:tcPr>
                </a:tc>
                <a:tc>
                  <a:txBody>
                    <a:bodyPr/>
                    <a:lstStyle>
                      <a:lvl1pPr>
                        <a:spcBef>
                          <a:spcPct val="60000"/>
                        </a:spcBef>
                        <a:defRPr>
                          <a:solidFill>
                            <a:schemeClr val="tx1"/>
                          </a:solidFill>
                          <a:latin typeface="Arial" charset="0"/>
                        </a:defRPr>
                      </a:lvl1pPr>
                      <a:lvl2pPr marL="742950" indent="-285750">
                        <a:spcBef>
                          <a:spcPct val="30000"/>
                        </a:spcBef>
                        <a:defRPr sz="1600">
                          <a:solidFill>
                            <a:schemeClr val="tx1"/>
                          </a:solidFill>
                          <a:latin typeface="Arial" charset="0"/>
                        </a:defRPr>
                      </a:lvl2pPr>
                      <a:lvl3pPr marL="1143000" indent="-228600">
                        <a:spcBef>
                          <a:spcPct val="30000"/>
                        </a:spcBef>
                        <a:defRPr sz="14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rebuchet MS" charset="0"/>
                          <a:ea typeface="Trebuchet MS" charset="0"/>
                          <a:cs typeface="Trebuchet MS" charset="0"/>
                        </a:rPr>
                        <a:t>.38</a:t>
                      </a:r>
                    </a:p>
                  </a:txBody>
                  <a:tcPr marL="40042" marR="40042" anchor="ctr" horzOverflow="overflow"/>
                </a:tc>
                <a:tc>
                  <a:txBody>
                    <a:bodyPr/>
                    <a:lstStyle/>
                    <a:p>
                      <a:pPr algn="ctr"/>
                      <a:r>
                        <a:rPr lang="en-US" sz="1600" b="0" dirty="0">
                          <a:latin typeface="Trebuchet MS" charset="0"/>
                          <a:ea typeface="Trebuchet MS" charset="0"/>
                          <a:cs typeface="Trebuchet MS" charset="0"/>
                        </a:rPr>
                        <a:t>.55</a:t>
                      </a:r>
                    </a:p>
                  </a:txBody>
                  <a:tcPr marL="33655" marR="33655" anchor="ctr"/>
                </a:tc>
                <a:tc>
                  <a:txBody>
                    <a:bodyPr/>
                    <a:lstStyle/>
                    <a:p>
                      <a:pPr algn="ctr"/>
                      <a:r>
                        <a:rPr lang="en-US" sz="1600" b="0" dirty="0">
                          <a:latin typeface="Trebuchet MS" charset="0"/>
                          <a:ea typeface="Trebuchet MS" charset="0"/>
                          <a:cs typeface="Trebuchet MS" charset="0"/>
                        </a:rPr>
                        <a:t>-.26</a:t>
                      </a:r>
                    </a:p>
                  </a:txBody>
                  <a:tcPr marL="33655" marR="33655" anchor="ct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u="none" strike="noStrike" cap="none" normalizeH="0" baseline="0" dirty="0">
                          <a:ln>
                            <a:noFill/>
                          </a:ln>
                          <a:solidFill>
                            <a:srgbClr val="00B050"/>
                          </a:solidFill>
                          <a:effectLst/>
                        </a:rPr>
                        <a:t>MI &gt; SC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u="none" strike="noStrike" cap="none" normalizeH="0" baseline="0" dirty="0">
                          <a:ln>
                            <a:noFill/>
                          </a:ln>
                          <a:solidFill>
                            <a:srgbClr val="00B050"/>
                          </a:solidFill>
                          <a:effectLst/>
                        </a:rPr>
                        <a:t>SOMI &gt; SC</a:t>
                      </a:r>
                      <a:endParaRPr kumimoji="0" lang="en-US" altLang="en-US" sz="1800" b="1" i="0" u="none" strike="noStrike" cap="none" normalizeH="0" baseline="0" dirty="0">
                        <a:ln>
                          <a:noFill/>
                        </a:ln>
                        <a:solidFill>
                          <a:srgbClr val="00B050"/>
                        </a:solidFill>
                        <a:effectLst/>
                        <a:latin typeface="Trebuchet MS" charset="0"/>
                        <a:ea typeface="Trebuchet MS" charset="0"/>
                        <a:cs typeface="Trebuchet MS" charset="0"/>
                      </a:endParaRPr>
                    </a:p>
                  </a:txBody>
                  <a:tcPr marL="33655" marR="33655" anchor="ctr"/>
                </a:tc>
                <a:extLst>
                  <a:ext uri="{0D108BD9-81ED-4DB2-BD59-A6C34878D82A}">
                    <a16:rowId xmlns:a16="http://schemas.microsoft.com/office/drawing/2014/main" val="10006"/>
                  </a:ext>
                </a:extLst>
              </a:tr>
              <a:tr h="640080">
                <a:tc>
                  <a:txBody>
                    <a:bodyPr/>
                    <a:lstStyle/>
                    <a:p>
                      <a:pPr algn="ctr"/>
                      <a:r>
                        <a:rPr lang="en-US" sz="1600" b="0" i="1" dirty="0"/>
                        <a:t>Cognitive Coping Score</a:t>
                      </a:r>
                    </a:p>
                  </a:txBody>
                  <a:tcPr marL="33655" marR="33655" anchor="ctr">
                    <a:solidFill>
                      <a:schemeClr val="tx2">
                        <a:lumMod val="60000"/>
                        <a:lumOff val="40000"/>
                      </a:schemeClr>
                    </a:solidFill>
                  </a:tcPr>
                </a:tc>
                <a:tc>
                  <a:txBody>
                    <a:bodyPr/>
                    <a:lstStyle/>
                    <a:p>
                      <a:pPr algn="ctr"/>
                      <a:r>
                        <a:rPr lang="en-US" sz="1600" b="0" dirty="0">
                          <a:latin typeface="Trebuchet MS" charset="0"/>
                          <a:ea typeface="Trebuchet MS" charset="0"/>
                          <a:cs typeface="Trebuchet MS" charset="0"/>
                        </a:rPr>
                        <a:t>.55</a:t>
                      </a:r>
                    </a:p>
                  </a:txBody>
                  <a:tcPr marL="33655" marR="33655" anchor="ctr"/>
                </a:tc>
                <a:tc>
                  <a:txBody>
                    <a:bodyPr/>
                    <a:lstStyle/>
                    <a:p>
                      <a:pPr algn="ctr"/>
                      <a:r>
                        <a:rPr lang="en-US" sz="1600" b="0" dirty="0">
                          <a:latin typeface="Trebuchet MS" charset="0"/>
                          <a:ea typeface="Trebuchet MS" charset="0"/>
                          <a:cs typeface="Trebuchet MS" charset="0"/>
                        </a:rPr>
                        <a:t>.21</a:t>
                      </a:r>
                    </a:p>
                  </a:txBody>
                  <a:tcPr marL="33655" marR="33655" anchor="ctr"/>
                </a:tc>
                <a:tc>
                  <a:txBody>
                    <a:bodyPr/>
                    <a:lstStyle/>
                    <a:p>
                      <a:pPr algn="ctr"/>
                      <a:r>
                        <a:rPr lang="en-US" sz="1600" b="0" dirty="0">
                          <a:latin typeface="Trebuchet MS" charset="0"/>
                          <a:ea typeface="Trebuchet MS" charset="0"/>
                          <a:cs typeface="Trebuchet MS" charset="0"/>
                        </a:rPr>
                        <a:t>-.23</a:t>
                      </a:r>
                    </a:p>
                  </a:txBody>
                  <a:tcPr marL="33655" marR="33655" anchor="ct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u="none" strike="noStrike" cap="none" normalizeH="0" baseline="0" dirty="0">
                          <a:ln>
                            <a:noFill/>
                          </a:ln>
                          <a:solidFill>
                            <a:srgbClr val="00B050"/>
                          </a:solidFill>
                          <a:effectLst/>
                        </a:rPr>
                        <a:t>MI &gt; SC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u="none" strike="noStrike" cap="none" normalizeH="0" baseline="0" dirty="0">
                          <a:ln>
                            <a:noFill/>
                          </a:ln>
                          <a:solidFill>
                            <a:srgbClr val="00B050"/>
                          </a:solidFill>
                          <a:effectLst/>
                        </a:rPr>
                        <a:t>SOMI &gt; SC</a:t>
                      </a:r>
                      <a:endParaRPr kumimoji="0" lang="en-US" altLang="en-US" sz="1800" b="1" i="0" u="none" strike="noStrike" cap="none" normalizeH="0" baseline="0" dirty="0">
                        <a:ln>
                          <a:noFill/>
                        </a:ln>
                        <a:solidFill>
                          <a:srgbClr val="00B050"/>
                        </a:solidFill>
                        <a:effectLst/>
                        <a:latin typeface="Trebuchet MS" charset="0"/>
                        <a:ea typeface="Trebuchet MS" charset="0"/>
                        <a:cs typeface="Trebuchet MS" charset="0"/>
                      </a:endParaRPr>
                    </a:p>
                  </a:txBody>
                  <a:tcPr marL="33655" marR="33655" anchor="ctr"/>
                </a:tc>
                <a:extLst>
                  <a:ext uri="{0D108BD9-81ED-4DB2-BD59-A6C34878D82A}">
                    <a16:rowId xmlns:a16="http://schemas.microsoft.com/office/drawing/2014/main" val="10007"/>
                  </a:ext>
                </a:extLst>
              </a:tr>
            </a:tbl>
          </a:graphicData>
        </a:graphic>
      </p:graphicFrame>
      <p:sp>
        <p:nvSpPr>
          <p:cNvPr id="5" name="Content Placeholder 4"/>
          <p:cNvSpPr>
            <a:spLocks noGrp="1"/>
          </p:cNvSpPr>
          <p:nvPr>
            <p:ph sz="half" idx="2"/>
          </p:nvPr>
        </p:nvSpPr>
        <p:spPr>
          <a:xfrm>
            <a:off x="6172200" y="1646112"/>
            <a:ext cx="4038600" cy="4754688"/>
          </a:xfrm>
        </p:spPr>
        <p:txBody>
          <a:bodyPr>
            <a:normAutofit fontScale="70000" lnSpcReduction="20000"/>
          </a:bodyPr>
          <a:lstStyle/>
          <a:p>
            <a:pPr marL="457200" indent="-457200"/>
            <a:r>
              <a:rPr lang="en-US" altLang="en-US" dirty="0"/>
              <a:t>Treatment conditions had good fidelity &amp; discriminability</a:t>
            </a:r>
          </a:p>
          <a:p>
            <a:pPr marL="457200" indent="-457200"/>
            <a:r>
              <a:rPr lang="en-US" altLang="en-US" dirty="0"/>
              <a:t>No significant condition effects on drinking outcomes </a:t>
            </a:r>
          </a:p>
          <a:p>
            <a:pPr marL="457200" indent="-457200"/>
            <a:r>
              <a:rPr lang="en-US" altLang="en-US" dirty="0"/>
              <a:t>Change process findings suggest conditions differed in expected differences on some measures</a:t>
            </a:r>
          </a:p>
          <a:p>
            <a:pPr marL="457200" indent="-457200"/>
            <a:r>
              <a:rPr lang="en-US" altLang="en-US" dirty="0"/>
              <a:t>Absence of condition differences may reflect limited understanding of </a:t>
            </a:r>
            <a:r>
              <a:rPr lang="en-US" altLang="en-US" u="sng" dirty="0"/>
              <a:t>initiation</a:t>
            </a:r>
            <a:r>
              <a:rPr lang="en-US" altLang="en-US" dirty="0"/>
              <a:t> of change in </a:t>
            </a:r>
            <a:r>
              <a:rPr lang="en-US" altLang="en-US" u="sng" dirty="0"/>
              <a:t>problem drinkers </a:t>
            </a:r>
            <a:r>
              <a:rPr lang="en-US" altLang="en-US" dirty="0"/>
              <a:t>(similar to behavioral activation in </a:t>
            </a:r>
            <a:r>
              <a:rPr lang="en-US" altLang="en-US" dirty="0" err="1"/>
              <a:t>Jabobsen</a:t>
            </a:r>
            <a:r>
              <a:rPr lang="en-US" altLang="en-US" dirty="0"/>
              <a:t> et al study dismantling CBT for depression)</a:t>
            </a:r>
          </a:p>
          <a:p>
            <a:pPr marL="457200" indent="-457200"/>
            <a:r>
              <a:rPr lang="en-US" altLang="en-US" dirty="0"/>
              <a:t>“Change talk” not examined as mediator as SOMI not sig. diff than MI on this variable</a:t>
            </a:r>
          </a:p>
        </p:txBody>
      </p:sp>
      <p:sp>
        <p:nvSpPr>
          <p:cNvPr id="15" name="Title 14"/>
          <p:cNvSpPr>
            <a:spLocks noGrp="1"/>
          </p:cNvSpPr>
          <p:nvPr>
            <p:ph type="title"/>
          </p:nvPr>
        </p:nvSpPr>
        <p:spPr/>
        <p:txBody>
          <a:bodyPr>
            <a:noAutofit/>
          </a:bodyPr>
          <a:lstStyle/>
          <a:p>
            <a:r>
              <a:rPr lang="en-US" sz="3200" dirty="0"/>
              <a:t>Results</a:t>
            </a:r>
            <a:br>
              <a:rPr lang="en-US" sz="3200" dirty="0"/>
            </a:br>
            <a:r>
              <a:rPr lang="en-US" sz="3200" dirty="0"/>
              <a:t>Effect Size Reductions and Condition Differences</a:t>
            </a:r>
          </a:p>
        </p:txBody>
      </p:sp>
    </p:spTree>
    <p:extLst>
      <p:ext uri="{BB962C8B-B14F-4D97-AF65-F5344CB8AC3E}">
        <p14:creationId xmlns:p14="http://schemas.microsoft.com/office/powerpoint/2010/main" val="1485200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600200" y="228600"/>
            <a:ext cx="8229600" cy="1143000"/>
          </a:xfrm>
        </p:spPr>
        <p:txBody>
          <a:bodyPr>
            <a:normAutofit fontScale="90000"/>
          </a:bodyPr>
          <a:lstStyle/>
          <a:p>
            <a:pPr algn="l"/>
            <a:r>
              <a:rPr lang="en-US" altLang="en-US" dirty="0"/>
              <a:t>Mean Drinks Per Week</a:t>
            </a:r>
            <a:br>
              <a:rPr lang="en-US" altLang="en-US" dirty="0"/>
            </a:br>
            <a:r>
              <a:rPr lang="en-US" altLang="en-US" dirty="0"/>
              <a:t>Pre vs. Post-Treatment</a:t>
            </a:r>
          </a:p>
        </p:txBody>
      </p:sp>
      <p:graphicFrame>
        <p:nvGraphicFramePr>
          <p:cNvPr id="3" name="Chart 2"/>
          <p:cNvGraphicFramePr/>
          <p:nvPr/>
        </p:nvGraphicFramePr>
        <p:xfrm>
          <a:off x="2838450" y="1591734"/>
          <a:ext cx="651510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37892" name="TextBox 3"/>
          <p:cNvSpPr txBox="1">
            <a:spLocks noChangeArrowheads="1"/>
          </p:cNvSpPr>
          <p:nvPr/>
        </p:nvSpPr>
        <p:spPr bwMode="auto">
          <a:xfrm>
            <a:off x="6438900" y="1820334"/>
            <a:ext cx="1485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9900CC"/>
                </a:solidFill>
                <a:effectLst/>
                <a:uLnTx/>
                <a:uFillTx/>
                <a:latin typeface="Arial" charset="0"/>
                <a:ea typeface="+mn-ea"/>
                <a:cs typeface="+mn-cs"/>
              </a:rPr>
              <a:t>Randomization</a:t>
            </a:r>
          </a:p>
        </p:txBody>
      </p:sp>
      <p:sp>
        <p:nvSpPr>
          <p:cNvPr id="37893" name="Rectangle 4"/>
          <p:cNvSpPr>
            <a:spLocks noChangeArrowheads="1"/>
          </p:cNvSpPr>
          <p:nvPr/>
        </p:nvSpPr>
        <p:spPr bwMode="auto">
          <a:xfrm>
            <a:off x="3124200" y="1667934"/>
            <a:ext cx="2857500" cy="4343400"/>
          </a:xfrm>
          <a:prstGeom prst="rect">
            <a:avLst/>
          </a:prstGeom>
          <a:solidFill>
            <a:srgbClr val="CCCCFF">
              <a:alpha val="25098"/>
            </a:srgbClr>
          </a:solidFill>
          <a:ln w="12700">
            <a:solidFill>
              <a:schemeClr val="tx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6000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7" name="Table 6"/>
          <p:cNvGraphicFramePr>
            <a:graphicFrameLocks noGrp="1"/>
          </p:cNvGraphicFramePr>
          <p:nvPr/>
        </p:nvGraphicFramePr>
        <p:xfrm>
          <a:off x="7663657" y="4104011"/>
          <a:ext cx="2890044" cy="1825908"/>
        </p:xfrm>
        <a:graphic>
          <a:graphicData uri="http://schemas.openxmlformats.org/drawingml/2006/table">
            <a:tbl>
              <a:tblPr/>
              <a:tblGrid>
                <a:gridCol w="1488977">
                  <a:extLst>
                    <a:ext uri="{9D8B030D-6E8A-4147-A177-3AD203B41FA5}">
                      <a16:colId xmlns:a16="http://schemas.microsoft.com/office/drawing/2014/main" val="20000"/>
                    </a:ext>
                  </a:extLst>
                </a:gridCol>
                <a:gridCol w="985691">
                  <a:extLst>
                    <a:ext uri="{9D8B030D-6E8A-4147-A177-3AD203B41FA5}">
                      <a16:colId xmlns:a16="http://schemas.microsoft.com/office/drawing/2014/main" val="20001"/>
                    </a:ext>
                  </a:extLst>
                </a:gridCol>
                <a:gridCol w="415376">
                  <a:extLst>
                    <a:ext uri="{9D8B030D-6E8A-4147-A177-3AD203B41FA5}">
                      <a16:colId xmlns:a16="http://schemas.microsoft.com/office/drawing/2014/main" val="20002"/>
                    </a:ext>
                  </a:extLst>
                </a:gridCol>
              </a:tblGrid>
              <a:tr h="395288">
                <a:tc>
                  <a:txBody>
                    <a:bodyPr/>
                    <a:lstStyle>
                      <a:lvl1pPr>
                        <a:spcBef>
                          <a:spcPct val="60000"/>
                        </a:spcBef>
                        <a:defRPr>
                          <a:solidFill>
                            <a:schemeClr val="tx1"/>
                          </a:solidFill>
                          <a:latin typeface="Arial" charset="0"/>
                        </a:defRPr>
                      </a:lvl1pPr>
                      <a:lvl2pPr marL="742950" indent="-285750">
                        <a:spcBef>
                          <a:spcPct val="30000"/>
                        </a:spcBef>
                        <a:defRPr sz="1600">
                          <a:solidFill>
                            <a:schemeClr val="tx1"/>
                          </a:solidFill>
                          <a:latin typeface="Arial" charset="0"/>
                        </a:defRPr>
                      </a:lvl2pPr>
                      <a:lvl3pPr marL="1143000" indent="-228600">
                        <a:spcBef>
                          <a:spcPct val="30000"/>
                        </a:spcBef>
                        <a:defRPr sz="14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dirty="0">
                          <a:ln>
                            <a:noFill/>
                          </a:ln>
                          <a:solidFill>
                            <a:schemeClr val="tx1"/>
                          </a:solidFill>
                          <a:effectLst/>
                          <a:latin typeface="Arial" charset="0"/>
                        </a:rPr>
                        <a:t>Condition</a:t>
                      </a:r>
                    </a:p>
                  </a:txBody>
                  <a:tcPr marL="68580" marR="68580" marT="45702" marB="4570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60000"/>
                        </a:spcBef>
                        <a:defRPr>
                          <a:solidFill>
                            <a:schemeClr val="tx1"/>
                          </a:solidFill>
                          <a:latin typeface="Arial" charset="0"/>
                        </a:defRPr>
                      </a:lvl1pPr>
                      <a:lvl2pPr marL="742950" indent="-285750">
                        <a:spcBef>
                          <a:spcPct val="30000"/>
                        </a:spcBef>
                        <a:defRPr sz="1600">
                          <a:solidFill>
                            <a:schemeClr val="tx1"/>
                          </a:solidFill>
                          <a:latin typeface="Arial" charset="0"/>
                        </a:defRPr>
                      </a:lvl2pPr>
                      <a:lvl3pPr marL="1143000" indent="-228600">
                        <a:spcBef>
                          <a:spcPct val="30000"/>
                        </a:spcBef>
                        <a:defRPr sz="14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dirty="0">
                          <a:ln>
                            <a:noFill/>
                          </a:ln>
                          <a:solidFill>
                            <a:schemeClr val="tx1"/>
                          </a:solidFill>
                          <a:effectLst/>
                          <a:latin typeface="Arial" charset="0"/>
                        </a:rPr>
                        <a:t>Effect Size</a:t>
                      </a:r>
                    </a:p>
                  </a:txBody>
                  <a:tcPr marL="68580" marR="68580" marT="45702" marB="4570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60000"/>
                        </a:spcBef>
                        <a:defRPr>
                          <a:solidFill>
                            <a:schemeClr val="tx1"/>
                          </a:solidFill>
                          <a:latin typeface="Arial" charset="0"/>
                        </a:defRPr>
                      </a:lvl1pPr>
                      <a:lvl2pPr marL="742950" indent="-285750">
                        <a:spcBef>
                          <a:spcPct val="30000"/>
                        </a:spcBef>
                        <a:defRPr sz="1600">
                          <a:solidFill>
                            <a:schemeClr val="tx1"/>
                          </a:solidFill>
                          <a:latin typeface="Arial" charset="0"/>
                        </a:defRPr>
                      </a:lvl2pPr>
                      <a:lvl3pPr marL="1143000" indent="-228600">
                        <a:spcBef>
                          <a:spcPct val="30000"/>
                        </a:spcBef>
                        <a:defRPr sz="14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600" b="0" i="0" u="none" strike="noStrike" cap="none" normalizeH="0" baseline="0" dirty="0">
                        <a:ln>
                          <a:noFill/>
                        </a:ln>
                        <a:solidFill>
                          <a:schemeClr val="tx1"/>
                        </a:solidFill>
                        <a:effectLst/>
                        <a:latin typeface="Arial" charset="0"/>
                      </a:endParaRPr>
                    </a:p>
                  </a:txBody>
                  <a:tcPr marL="68580" marR="68580" marT="45702" marB="4570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5288">
                <a:tc>
                  <a:txBody>
                    <a:bodyPr/>
                    <a:lstStyle>
                      <a:lvl1pPr>
                        <a:spcBef>
                          <a:spcPct val="60000"/>
                        </a:spcBef>
                        <a:defRPr>
                          <a:solidFill>
                            <a:schemeClr val="tx1"/>
                          </a:solidFill>
                          <a:latin typeface="Arial" charset="0"/>
                        </a:defRPr>
                      </a:lvl1pPr>
                      <a:lvl2pPr marL="742950" indent="-285750">
                        <a:spcBef>
                          <a:spcPct val="30000"/>
                        </a:spcBef>
                        <a:defRPr sz="1600">
                          <a:solidFill>
                            <a:schemeClr val="tx1"/>
                          </a:solidFill>
                          <a:latin typeface="Arial" charset="0"/>
                        </a:defRPr>
                      </a:lvl2pPr>
                      <a:lvl3pPr marL="1143000" indent="-228600">
                        <a:spcBef>
                          <a:spcPct val="30000"/>
                        </a:spcBef>
                        <a:defRPr sz="14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x-none" sz="1800" b="0" i="0" u="none" strike="noStrike" cap="none" normalizeH="0" baseline="0" dirty="0">
                        <a:ln>
                          <a:noFill/>
                        </a:ln>
                        <a:solidFill>
                          <a:schemeClr val="tx1"/>
                        </a:solidFill>
                        <a:effectLst/>
                        <a:latin typeface="Arial" charset="0"/>
                      </a:endParaRPr>
                    </a:p>
                  </a:txBody>
                  <a:tcPr marL="68580" marR="68580" marT="45702" marB="4570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60000"/>
                        </a:spcBef>
                        <a:defRPr>
                          <a:solidFill>
                            <a:schemeClr val="tx1"/>
                          </a:solidFill>
                          <a:latin typeface="Arial" charset="0"/>
                        </a:defRPr>
                      </a:lvl1pPr>
                      <a:lvl2pPr marL="742950" indent="-285750">
                        <a:spcBef>
                          <a:spcPct val="30000"/>
                        </a:spcBef>
                        <a:defRPr sz="1600">
                          <a:solidFill>
                            <a:schemeClr val="tx1"/>
                          </a:solidFill>
                          <a:latin typeface="Arial" charset="0"/>
                        </a:defRPr>
                      </a:lvl2pPr>
                      <a:lvl3pPr marL="1143000" indent="-228600">
                        <a:spcBef>
                          <a:spcPct val="30000"/>
                        </a:spcBef>
                        <a:defRPr sz="14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chemeClr val="tx1"/>
                          </a:solidFill>
                          <a:effectLst/>
                          <a:latin typeface="Arial" charset="0"/>
                        </a:rPr>
                        <a:t>.91</a:t>
                      </a:r>
                    </a:p>
                  </a:txBody>
                  <a:tcPr marL="68580" marR="68580" marT="45702" marB="4570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rowSpan="3">
                  <a:txBody>
                    <a:bodyPr/>
                    <a:lstStyle>
                      <a:lvl1pPr>
                        <a:spcBef>
                          <a:spcPct val="60000"/>
                        </a:spcBef>
                        <a:defRPr>
                          <a:solidFill>
                            <a:schemeClr val="tx1"/>
                          </a:solidFill>
                          <a:latin typeface="Arial" charset="0"/>
                        </a:defRPr>
                      </a:lvl1pPr>
                      <a:lvl2pPr marL="742950" indent="-285750">
                        <a:spcBef>
                          <a:spcPct val="30000"/>
                        </a:spcBef>
                        <a:defRPr sz="1600">
                          <a:solidFill>
                            <a:schemeClr val="tx1"/>
                          </a:solidFill>
                          <a:latin typeface="Arial" charset="0"/>
                        </a:defRPr>
                      </a:lvl2pPr>
                      <a:lvl3pPr marL="1143000" indent="-228600">
                        <a:spcBef>
                          <a:spcPct val="30000"/>
                        </a:spcBef>
                        <a:defRPr sz="14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1" i="0" u="none" strike="noStrike" cap="none" normalizeH="0" baseline="0" dirty="0">
                          <a:ln>
                            <a:noFill/>
                          </a:ln>
                          <a:solidFill>
                            <a:srgbClr val="FF0000"/>
                          </a:solidFill>
                          <a:effectLst/>
                          <a:latin typeface="Arial" charset="0"/>
                        </a:rPr>
                        <a:t>NS</a:t>
                      </a:r>
                    </a:p>
                  </a:txBody>
                  <a:tcPr marL="68580" marR="68580" marT="45702"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5288">
                <a:tc>
                  <a:txBody>
                    <a:bodyPr/>
                    <a:lstStyle>
                      <a:lvl1pPr>
                        <a:spcBef>
                          <a:spcPct val="60000"/>
                        </a:spcBef>
                        <a:defRPr>
                          <a:solidFill>
                            <a:schemeClr val="tx1"/>
                          </a:solidFill>
                          <a:latin typeface="Arial" charset="0"/>
                        </a:defRPr>
                      </a:lvl1pPr>
                      <a:lvl2pPr marL="742950" indent="-285750">
                        <a:spcBef>
                          <a:spcPct val="30000"/>
                        </a:spcBef>
                        <a:defRPr sz="1600">
                          <a:solidFill>
                            <a:schemeClr val="tx1"/>
                          </a:solidFill>
                          <a:latin typeface="Arial" charset="0"/>
                        </a:defRPr>
                      </a:lvl2pPr>
                      <a:lvl3pPr marL="1143000" indent="-228600">
                        <a:spcBef>
                          <a:spcPct val="30000"/>
                        </a:spcBef>
                        <a:defRPr sz="14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x-none" sz="1800" b="0" i="0" u="none" strike="noStrike" cap="none" normalizeH="0" baseline="0" dirty="0">
                        <a:ln>
                          <a:noFill/>
                        </a:ln>
                        <a:solidFill>
                          <a:schemeClr val="tx1"/>
                        </a:solidFill>
                        <a:effectLst/>
                        <a:latin typeface="Arial" charset="0"/>
                      </a:endParaRPr>
                    </a:p>
                  </a:txBody>
                  <a:tcPr marL="68580" marR="68580" marT="45702" marB="4570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60000"/>
                        </a:spcBef>
                        <a:defRPr>
                          <a:solidFill>
                            <a:schemeClr val="tx1"/>
                          </a:solidFill>
                          <a:latin typeface="Arial" charset="0"/>
                        </a:defRPr>
                      </a:lvl1pPr>
                      <a:lvl2pPr marL="742950" indent="-285750">
                        <a:spcBef>
                          <a:spcPct val="30000"/>
                        </a:spcBef>
                        <a:defRPr sz="1600">
                          <a:solidFill>
                            <a:schemeClr val="tx1"/>
                          </a:solidFill>
                          <a:latin typeface="Arial" charset="0"/>
                        </a:defRPr>
                      </a:lvl2pPr>
                      <a:lvl3pPr marL="1143000" indent="-228600">
                        <a:spcBef>
                          <a:spcPct val="30000"/>
                        </a:spcBef>
                        <a:defRPr sz="14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chemeClr val="tx1"/>
                          </a:solidFill>
                          <a:effectLst/>
                          <a:latin typeface="Arial" charset="0"/>
                        </a:rPr>
                        <a:t>.93</a:t>
                      </a:r>
                    </a:p>
                  </a:txBody>
                  <a:tcPr marL="68580" marR="68580" marT="45702" marB="4570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2"/>
                  </a:ext>
                </a:extLst>
              </a:tr>
              <a:tr h="395288">
                <a:tc>
                  <a:txBody>
                    <a:bodyPr/>
                    <a:lstStyle>
                      <a:lvl1pPr>
                        <a:spcBef>
                          <a:spcPct val="60000"/>
                        </a:spcBef>
                        <a:defRPr>
                          <a:solidFill>
                            <a:schemeClr val="tx1"/>
                          </a:solidFill>
                          <a:latin typeface="Arial" charset="0"/>
                        </a:defRPr>
                      </a:lvl1pPr>
                      <a:lvl2pPr marL="742950" indent="-285750">
                        <a:spcBef>
                          <a:spcPct val="30000"/>
                        </a:spcBef>
                        <a:defRPr sz="1600">
                          <a:solidFill>
                            <a:schemeClr val="tx1"/>
                          </a:solidFill>
                          <a:latin typeface="Arial" charset="0"/>
                        </a:defRPr>
                      </a:lvl2pPr>
                      <a:lvl3pPr marL="1143000" indent="-228600">
                        <a:spcBef>
                          <a:spcPct val="30000"/>
                        </a:spcBef>
                        <a:defRPr sz="14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x-none" sz="1800" b="0" i="0" u="none" strike="noStrike" cap="none" normalizeH="0" baseline="0" dirty="0">
                        <a:ln>
                          <a:noFill/>
                        </a:ln>
                        <a:solidFill>
                          <a:schemeClr val="tx1"/>
                        </a:solidFill>
                        <a:effectLst/>
                        <a:latin typeface="Arial" charset="0"/>
                      </a:endParaRPr>
                    </a:p>
                  </a:txBody>
                  <a:tcPr marL="68580" marR="68580" marT="45702" marB="4570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60000"/>
                        </a:spcBef>
                        <a:defRPr>
                          <a:solidFill>
                            <a:schemeClr val="tx1"/>
                          </a:solidFill>
                          <a:latin typeface="Arial" charset="0"/>
                        </a:defRPr>
                      </a:lvl1pPr>
                      <a:lvl2pPr marL="742950" indent="-285750">
                        <a:spcBef>
                          <a:spcPct val="30000"/>
                        </a:spcBef>
                        <a:defRPr sz="1600">
                          <a:solidFill>
                            <a:schemeClr val="tx1"/>
                          </a:solidFill>
                          <a:latin typeface="Arial" charset="0"/>
                        </a:defRPr>
                      </a:lvl2pPr>
                      <a:lvl3pPr marL="1143000" indent="-228600">
                        <a:spcBef>
                          <a:spcPct val="30000"/>
                        </a:spcBef>
                        <a:defRPr sz="14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dirty="0">
                          <a:ln>
                            <a:noFill/>
                          </a:ln>
                          <a:solidFill>
                            <a:schemeClr val="tx1"/>
                          </a:solidFill>
                          <a:effectLst/>
                          <a:latin typeface="Arial" charset="0"/>
                        </a:rPr>
                        <a:t>1.05</a:t>
                      </a:r>
                    </a:p>
                  </a:txBody>
                  <a:tcPr marL="68580" marR="68580" marT="45702" marB="4570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3"/>
                  </a:ext>
                </a:extLst>
              </a:tr>
            </a:tbl>
          </a:graphicData>
        </a:graphic>
      </p:graphicFrame>
      <p:sp>
        <p:nvSpPr>
          <p:cNvPr id="2" name="TextBox 1"/>
          <p:cNvSpPr txBox="1"/>
          <p:nvPr/>
        </p:nvSpPr>
        <p:spPr>
          <a:xfrm>
            <a:off x="6629401" y="152401"/>
            <a:ext cx="41910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MI only did better than SOMI 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increasing readiness to change; however,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did not result in better ultimate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alcohol-related outcomes</a:t>
            </a:r>
          </a:p>
        </p:txBody>
      </p:sp>
    </p:spTree>
    <p:extLst>
      <p:ext uri="{BB962C8B-B14F-4D97-AF65-F5344CB8AC3E}">
        <p14:creationId xmlns:p14="http://schemas.microsoft.com/office/powerpoint/2010/main" val="1889128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81200" y="148113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Motivational Interviewing (MI)</a:t>
            </a:r>
          </a:p>
        </p:txBody>
      </p:sp>
    </p:spTree>
    <p:extLst>
      <p:ext uri="{BB962C8B-B14F-4D97-AF65-F5344CB8AC3E}">
        <p14:creationId xmlns:p14="http://schemas.microsoft.com/office/powerpoint/2010/main" val="2283313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5376670"/>
          </a:xfrm>
        </p:spPr>
        <p:txBody>
          <a:bodyPr>
            <a:normAutofit fontScale="77500" lnSpcReduction="20000"/>
          </a:bodyPr>
          <a:lstStyle/>
          <a:p>
            <a:pPr marL="850392" lvl="1" indent="-457200">
              <a:buFont typeface="+mj-lt"/>
              <a:buAutoNum type="arabicPeriod"/>
            </a:pPr>
            <a:r>
              <a:rPr lang="en-US" dirty="0"/>
              <a:t>Therapist </a:t>
            </a:r>
            <a:r>
              <a:rPr lang="en-US" b="1" dirty="0"/>
              <a:t>empathy</a:t>
            </a:r>
            <a:r>
              <a:rPr lang="en-US" dirty="0"/>
              <a:t>, the quality and nature of interpersonal relationship (Rogers 1959, 1965) and often regarded to be a general or “nonspecific” factor</a:t>
            </a:r>
            <a:br>
              <a:rPr lang="en-US" dirty="0"/>
            </a:br>
            <a:endParaRPr lang="en-US" dirty="0"/>
          </a:p>
          <a:p>
            <a:pPr marL="850392" lvl="1" indent="-457200">
              <a:buFont typeface="+mj-lt"/>
              <a:buAutoNum type="arabicPeriod"/>
            </a:pPr>
            <a:r>
              <a:rPr lang="en-US" dirty="0"/>
              <a:t>MI fidelity linked to increased client change talk, which in turn predicts subsequent change</a:t>
            </a:r>
          </a:p>
          <a:p>
            <a:pPr lvl="2"/>
            <a:r>
              <a:rPr lang="en-US" dirty="0"/>
              <a:t>It is possible for clinicians to learn and demonstrate substantial levels of MI proficiency without having any significant effect on client change talk (Miller et al, 2004).</a:t>
            </a:r>
          </a:p>
          <a:p>
            <a:pPr lvl="2"/>
            <a:r>
              <a:rPr lang="en-US" dirty="0"/>
              <a:t>Possible that MI is not effective unless and until clinician is able to strengthen client change talk</a:t>
            </a:r>
          </a:p>
          <a:p>
            <a:pPr marL="850392" lvl="1" indent="-457200">
              <a:buFont typeface="+mj-lt"/>
              <a:buAutoNum type="arabicPeriod"/>
            </a:pPr>
            <a:endParaRPr lang="en-US" dirty="0"/>
          </a:p>
          <a:p>
            <a:pPr marL="850392" lvl="1" indent="-457200">
              <a:buFont typeface="+mj-lt"/>
              <a:buAutoNum type="arabicPeriod"/>
            </a:pPr>
            <a:r>
              <a:rPr lang="en-US" dirty="0"/>
              <a:t>Differences in efficacy appear, however, to have more to do with concomitant level of </a:t>
            </a:r>
            <a:r>
              <a:rPr lang="en-US" b="1" dirty="0"/>
              <a:t>MI-inconsistent</a:t>
            </a:r>
            <a:r>
              <a:rPr lang="en-US" dirty="0"/>
              <a:t> therapist responses (Baer 2012)</a:t>
            </a:r>
          </a:p>
          <a:p>
            <a:pPr lvl="3"/>
            <a:r>
              <a:rPr lang="en-US" dirty="0"/>
              <a:t>Confrontive and directing responses can evoke defensiveness and </a:t>
            </a:r>
            <a:r>
              <a:rPr lang="en-US" b="1" dirty="0"/>
              <a:t>sustain talk </a:t>
            </a:r>
            <a:r>
              <a:rPr lang="en-US" dirty="0"/>
              <a:t>and can be intermingled with MI consistent responses</a:t>
            </a:r>
          </a:p>
          <a:p>
            <a:pPr lvl="3"/>
            <a:r>
              <a:rPr lang="en-US" dirty="0"/>
              <a:t>Important is not doing the </a:t>
            </a:r>
            <a:r>
              <a:rPr lang="en-US" b="1" i="1" dirty="0"/>
              <a:t>wrong</a:t>
            </a:r>
            <a:r>
              <a:rPr lang="en-US" dirty="0"/>
              <a:t> thing (</a:t>
            </a:r>
            <a:r>
              <a:rPr lang="en-US" b="1" dirty="0"/>
              <a:t>rather than obtaining “change talk” avoid getting “sustain talk”)</a:t>
            </a:r>
            <a:br>
              <a:rPr lang="en-US" dirty="0"/>
            </a:br>
            <a:endParaRPr lang="en-US" dirty="0"/>
          </a:p>
        </p:txBody>
      </p:sp>
      <p:sp>
        <p:nvSpPr>
          <p:cNvPr id="3" name="Slide Number Placeholder 2"/>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9F530-FFB0-D141-884B-ACCB2B99C6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itle 3"/>
          <p:cNvSpPr>
            <a:spLocks noGrp="1"/>
          </p:cNvSpPr>
          <p:nvPr>
            <p:ph type="title"/>
          </p:nvPr>
        </p:nvSpPr>
        <p:spPr/>
        <p:txBody>
          <a:bodyPr>
            <a:normAutofit/>
          </a:bodyPr>
          <a:lstStyle/>
          <a:p>
            <a:r>
              <a:rPr lang="en-US" dirty="0"/>
              <a:t>What about MI matters?</a:t>
            </a:r>
          </a:p>
        </p:txBody>
      </p:sp>
    </p:spTree>
    <p:extLst>
      <p:ext uri="{BB962C8B-B14F-4D97-AF65-F5344CB8AC3E}">
        <p14:creationId xmlns:p14="http://schemas.microsoft.com/office/powerpoint/2010/main" val="112711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US" dirty="0"/>
              <a:t>MI is an evidence-based intervention with effectiveness that varies widely across counselors, studies, and sites within studies.</a:t>
            </a:r>
          </a:p>
          <a:p>
            <a:pPr lvl="1"/>
            <a:endParaRPr lang="en-US" dirty="0"/>
          </a:p>
          <a:p>
            <a:pPr lvl="1"/>
            <a:r>
              <a:rPr lang="en-US" dirty="0"/>
              <a:t>It is currently unclear what exactly the active ingredients of MI are</a:t>
            </a:r>
          </a:p>
          <a:p>
            <a:pPr lvl="1"/>
            <a:endParaRPr lang="en-US" dirty="0"/>
          </a:p>
          <a:p>
            <a:r>
              <a:rPr lang="en-US" dirty="0"/>
              <a:t>Fidelity of delivery is an important consideration in understanding outcomes of MI and should be well documented in studies using reliable observation codes.</a:t>
            </a:r>
          </a:p>
          <a:p>
            <a:endParaRPr lang="en-US" dirty="0"/>
          </a:p>
          <a:p>
            <a:r>
              <a:rPr lang="en-US" dirty="0"/>
              <a:t>The “technical” aspects of MI may not be the specific active ingredients and the causal chain as to how it works has some support, but is largely unsupported</a:t>
            </a:r>
          </a:p>
          <a:p>
            <a:endParaRPr lang="en-US" dirty="0"/>
          </a:p>
          <a:p>
            <a:r>
              <a:rPr lang="en-US" dirty="0"/>
              <a:t>MI can be a useful therapy to reduce resistance to change and help people change when patients are ambivalent about change; it is on par with other active treatment approaches in affecting change in substance use. </a:t>
            </a:r>
          </a:p>
          <a:p>
            <a:endParaRPr lang="en-US" dirty="0"/>
          </a:p>
        </p:txBody>
      </p:sp>
      <p:sp>
        <p:nvSpPr>
          <p:cNvPr id="3" name="Slide Number Placeholder 2"/>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9F530-FFB0-D141-884B-ACCB2B99C6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itle 3"/>
          <p:cNvSpPr>
            <a:spLocks noGrp="1"/>
          </p:cNvSpPr>
          <p:nvPr>
            <p:ph type="title"/>
          </p:nvPr>
        </p:nvSpPr>
        <p:spPr/>
        <p:txBody>
          <a:bodyPr/>
          <a:lstStyle/>
          <a:p>
            <a:r>
              <a:rPr lang="en-US" dirty="0"/>
              <a:t>Conclusion</a:t>
            </a:r>
          </a:p>
        </p:txBody>
      </p:sp>
    </p:spTree>
    <p:extLst>
      <p:ext uri="{BB962C8B-B14F-4D97-AF65-F5344CB8AC3E}">
        <p14:creationId xmlns:p14="http://schemas.microsoft.com/office/powerpoint/2010/main" val="413847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7"/>
          <p:cNvSpPr txBox="1">
            <a:spLocks noChangeArrowheads="1"/>
          </p:cNvSpPr>
          <p:nvPr/>
        </p:nvSpPr>
        <p:spPr bwMode="auto">
          <a:xfrm>
            <a:off x="3867150" y="2743200"/>
            <a:ext cx="4514850" cy="838200"/>
          </a:xfrm>
          <a:prstGeom prst="rect">
            <a:avLst/>
          </a:prstGeom>
          <a:solidFill>
            <a:srgbClr val="69923A"/>
          </a:solidFill>
          <a:ln w="19050" algn="in">
            <a:solidFill>
              <a:srgbClr val="99CC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itchFamily="34" charset="0"/>
                <a:ea typeface="+mn-ea"/>
                <a:cs typeface="Arial" pitchFamily="34" charset="0"/>
              </a:rPr>
              <a:t>Sign up for our free monthly Recovery Bulletin at: </a:t>
            </a:r>
            <a:r>
              <a:rPr kumimoji="0" lang="en-US" sz="2000" b="0" i="0" u="none" strike="noStrike" kern="1200" cap="none" spc="0" normalizeH="0" baseline="0" noProof="0" dirty="0">
                <a:ln>
                  <a:noFill/>
                </a:ln>
                <a:solidFill>
                  <a:srgbClr val="FFFFFF"/>
                </a:solidFill>
                <a:effectLst/>
                <a:uLnTx/>
                <a:uFillTx/>
                <a:latin typeface="Calibri" pitchFamily="34" charset="0"/>
                <a:ea typeface="+mn-ea"/>
                <a:cs typeface="Arial" pitchFamily="34" charset="0"/>
              </a:rPr>
              <a:t>www.recoveryanswers.org</a:t>
            </a: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69144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ctrTitle"/>
          </p:nvPr>
        </p:nvSpPr>
        <p:spPr>
          <a:xfrm>
            <a:off x="2209800" y="1730376"/>
            <a:ext cx="7772400" cy="1470025"/>
          </a:xfrm>
        </p:spPr>
        <p:txBody>
          <a:bodyPr>
            <a:normAutofit/>
          </a:bodyPr>
          <a:lstStyle/>
          <a:p>
            <a:r>
              <a:rPr lang="en-US" dirty="0"/>
              <a:t>Cognitive Behavioral Therapy (CBT) for Substance Use Disorder</a:t>
            </a:r>
          </a:p>
        </p:txBody>
      </p:sp>
      <p:sp>
        <p:nvSpPr>
          <p:cNvPr id="24" name="Content Placeholder 23"/>
          <p:cNvSpPr>
            <a:spLocks noGrp="1"/>
          </p:cNvSpPr>
          <p:nvPr>
            <p:ph type="subTitle" idx="1"/>
          </p:nvPr>
        </p:nvSpPr>
        <p:spPr>
          <a:xfrm>
            <a:off x="2209800" y="3753296"/>
            <a:ext cx="7772400" cy="1199704"/>
          </a:xfrm>
        </p:spPr>
        <p:txBody>
          <a:bodyPr/>
          <a:lstStyle/>
          <a:p>
            <a:r>
              <a:rPr lang="en-US" dirty="0"/>
              <a:t>John F. Kelly, Ph.D.</a:t>
            </a:r>
          </a:p>
        </p:txBody>
      </p:sp>
      <p:sp>
        <p:nvSpPr>
          <p:cNvPr id="2" name="Slide Number Placeholder 1"/>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9F530-FFB0-D141-884B-ACCB2B99C6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1FB6130A-E2E0-49B2-80E7-208C690065F6}"/>
              </a:ext>
            </a:extLst>
          </p:cNvPr>
          <p:cNvPicPr>
            <a:picLocks noChangeAspect="1"/>
          </p:cNvPicPr>
          <p:nvPr/>
        </p:nvPicPr>
        <p:blipFill>
          <a:blip r:embed="rId3"/>
          <a:stretch>
            <a:fillRect/>
          </a:stretch>
        </p:blipFill>
        <p:spPr>
          <a:xfrm>
            <a:off x="6324601" y="5371202"/>
            <a:ext cx="3468925" cy="1219306"/>
          </a:xfrm>
          <a:prstGeom prst="rect">
            <a:avLst/>
          </a:prstGeom>
        </p:spPr>
      </p:pic>
      <p:pic>
        <p:nvPicPr>
          <p:cNvPr id="7" name="Picture 6">
            <a:extLst>
              <a:ext uri="{FF2B5EF4-FFF2-40B4-BE49-F238E27FC236}">
                <a16:creationId xmlns:a16="http://schemas.microsoft.com/office/drawing/2014/main" id="{9F8C5811-9FB7-465D-A236-7AFE006680B1}"/>
              </a:ext>
            </a:extLst>
          </p:cNvPr>
          <p:cNvPicPr>
            <a:picLocks noChangeAspect="1"/>
          </p:cNvPicPr>
          <p:nvPr/>
        </p:nvPicPr>
        <p:blipFill>
          <a:blip r:embed="rId4"/>
          <a:stretch>
            <a:fillRect/>
          </a:stretch>
        </p:blipFill>
        <p:spPr>
          <a:xfrm>
            <a:off x="9914136" y="5410201"/>
            <a:ext cx="630673" cy="736795"/>
          </a:xfrm>
          <a:prstGeom prst="rect">
            <a:avLst/>
          </a:prstGeom>
        </p:spPr>
      </p:pic>
      <p:grpSp>
        <p:nvGrpSpPr>
          <p:cNvPr id="3" name="Group 2">
            <a:extLst>
              <a:ext uri="{FF2B5EF4-FFF2-40B4-BE49-F238E27FC236}">
                <a16:creationId xmlns:a16="http://schemas.microsoft.com/office/drawing/2014/main" id="{DB19FFF6-61C2-47F6-A798-EA63B2712488}"/>
              </a:ext>
            </a:extLst>
          </p:cNvPr>
          <p:cNvGrpSpPr/>
          <p:nvPr/>
        </p:nvGrpSpPr>
        <p:grpSpPr>
          <a:xfrm>
            <a:off x="6323648" y="5371202"/>
            <a:ext cx="4220208" cy="1219306"/>
            <a:chOff x="4799648" y="5371202"/>
            <a:chExt cx="4220208" cy="1219306"/>
          </a:xfrm>
        </p:grpSpPr>
        <p:pic>
          <p:nvPicPr>
            <p:cNvPr id="8" name="Picture 7">
              <a:extLst>
                <a:ext uri="{FF2B5EF4-FFF2-40B4-BE49-F238E27FC236}">
                  <a16:creationId xmlns:a16="http://schemas.microsoft.com/office/drawing/2014/main" id="{EED21E5B-1BDD-4E96-811F-05CB68DC6461}"/>
                </a:ext>
              </a:extLst>
            </p:cNvPr>
            <p:cNvPicPr>
              <a:picLocks noChangeAspect="1"/>
            </p:cNvPicPr>
            <p:nvPr/>
          </p:nvPicPr>
          <p:blipFill>
            <a:blip r:embed="rId3"/>
            <a:stretch>
              <a:fillRect/>
            </a:stretch>
          </p:blipFill>
          <p:spPr>
            <a:xfrm>
              <a:off x="4799648" y="5371202"/>
              <a:ext cx="3468925" cy="1219306"/>
            </a:xfrm>
            <a:prstGeom prst="rect">
              <a:avLst/>
            </a:prstGeom>
          </p:spPr>
        </p:pic>
        <p:pic>
          <p:nvPicPr>
            <p:cNvPr id="9" name="Picture 8">
              <a:extLst>
                <a:ext uri="{FF2B5EF4-FFF2-40B4-BE49-F238E27FC236}">
                  <a16:creationId xmlns:a16="http://schemas.microsoft.com/office/drawing/2014/main" id="{326121D1-3348-41BE-A4EB-6521934165BC}"/>
                </a:ext>
              </a:extLst>
            </p:cNvPr>
            <p:cNvPicPr>
              <a:picLocks noChangeAspect="1"/>
            </p:cNvPicPr>
            <p:nvPr/>
          </p:nvPicPr>
          <p:blipFill>
            <a:blip r:embed="rId4"/>
            <a:stretch>
              <a:fillRect/>
            </a:stretch>
          </p:blipFill>
          <p:spPr>
            <a:xfrm>
              <a:off x="8389183" y="5410200"/>
              <a:ext cx="630673" cy="736795"/>
            </a:xfrm>
            <a:prstGeom prst="rect">
              <a:avLst/>
            </a:prstGeom>
          </p:spPr>
        </p:pic>
      </p:grpSp>
    </p:spTree>
    <p:extLst>
      <p:ext uri="{BB962C8B-B14F-4D97-AF65-F5344CB8AC3E}">
        <p14:creationId xmlns:p14="http://schemas.microsoft.com/office/powerpoint/2010/main" val="2522886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81200" y="148113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p:nvPr>
        </p:nvSpPr>
        <p:spPr/>
        <p:txBody>
          <a:bodyPr>
            <a:normAutofit/>
          </a:bodyPr>
          <a:lstStyle/>
          <a:p>
            <a:r>
              <a:rPr lang="en-US" dirty="0"/>
              <a:t>Cognitive Behavioral Therapy (CBT)</a:t>
            </a:r>
          </a:p>
        </p:txBody>
      </p:sp>
    </p:spTree>
    <p:extLst>
      <p:ext uri="{BB962C8B-B14F-4D97-AF65-F5344CB8AC3E}">
        <p14:creationId xmlns:p14="http://schemas.microsoft.com/office/powerpoint/2010/main" val="28900033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81200" y="148113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p:nvPr>
        </p:nvSpPr>
        <p:spPr/>
        <p:txBody>
          <a:bodyPr>
            <a:normAutofit/>
          </a:bodyPr>
          <a:lstStyle/>
          <a:p>
            <a:r>
              <a:rPr lang="en-US" dirty="0"/>
              <a:t>Cognitive Behavioral Therapy (CBT)</a:t>
            </a:r>
          </a:p>
        </p:txBody>
      </p:sp>
    </p:spTree>
    <p:extLst>
      <p:ext uri="{BB962C8B-B14F-4D97-AF65-F5344CB8AC3E}">
        <p14:creationId xmlns:p14="http://schemas.microsoft.com/office/powerpoint/2010/main" val="2503134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6909" y="857250"/>
            <a:ext cx="8002429" cy="5143500"/>
          </a:xfrm>
          <a:prstGeom prst="rect">
            <a:avLst/>
          </a:prstGeom>
        </p:spPr>
      </p:pic>
      <p:sp>
        <p:nvSpPr>
          <p:cNvPr id="3" name="Freeform 8"/>
          <p:cNvSpPr/>
          <p:nvPr/>
        </p:nvSpPr>
        <p:spPr>
          <a:xfrm>
            <a:off x="5158741" y="4944880"/>
            <a:ext cx="3147060" cy="457200"/>
          </a:xfrm>
          <a:custGeom>
            <a:avLst/>
            <a:gdLst>
              <a:gd name="connsiteX0" fmla="*/ 0 w 3046809"/>
              <a:gd name="connsiteY0" fmla="*/ 68580 h 685800"/>
              <a:gd name="connsiteX1" fmla="*/ 20087 w 3046809"/>
              <a:gd name="connsiteY1" fmla="*/ 20087 h 685800"/>
              <a:gd name="connsiteX2" fmla="*/ 68580 w 3046809"/>
              <a:gd name="connsiteY2" fmla="*/ 0 h 685800"/>
              <a:gd name="connsiteX3" fmla="*/ 2978229 w 3046809"/>
              <a:gd name="connsiteY3" fmla="*/ 0 h 685800"/>
              <a:gd name="connsiteX4" fmla="*/ 3026722 w 3046809"/>
              <a:gd name="connsiteY4" fmla="*/ 20087 h 685800"/>
              <a:gd name="connsiteX5" fmla="*/ 3046809 w 3046809"/>
              <a:gd name="connsiteY5" fmla="*/ 68580 h 685800"/>
              <a:gd name="connsiteX6" fmla="*/ 3046809 w 3046809"/>
              <a:gd name="connsiteY6" fmla="*/ 617220 h 685800"/>
              <a:gd name="connsiteX7" fmla="*/ 3026722 w 3046809"/>
              <a:gd name="connsiteY7" fmla="*/ 665713 h 685800"/>
              <a:gd name="connsiteX8" fmla="*/ 2978229 w 3046809"/>
              <a:gd name="connsiteY8" fmla="*/ 685800 h 685800"/>
              <a:gd name="connsiteX9" fmla="*/ 68580 w 3046809"/>
              <a:gd name="connsiteY9" fmla="*/ 685800 h 685800"/>
              <a:gd name="connsiteX10" fmla="*/ 20087 w 3046809"/>
              <a:gd name="connsiteY10" fmla="*/ 665713 h 685800"/>
              <a:gd name="connsiteX11" fmla="*/ 0 w 3046809"/>
              <a:gd name="connsiteY11" fmla="*/ 617220 h 685800"/>
              <a:gd name="connsiteX12" fmla="*/ 0 w 3046809"/>
              <a:gd name="connsiteY12" fmla="*/ 6858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6809" h="685800">
                <a:moveTo>
                  <a:pt x="0" y="68580"/>
                </a:moveTo>
                <a:cubicBezTo>
                  <a:pt x="0" y="50391"/>
                  <a:pt x="7225" y="32948"/>
                  <a:pt x="20087" y="20087"/>
                </a:cubicBezTo>
                <a:cubicBezTo>
                  <a:pt x="32948" y="7226"/>
                  <a:pt x="50392" y="0"/>
                  <a:pt x="68580" y="0"/>
                </a:cubicBezTo>
                <a:lnTo>
                  <a:pt x="2978229" y="0"/>
                </a:lnTo>
                <a:cubicBezTo>
                  <a:pt x="2996418" y="0"/>
                  <a:pt x="3013861" y="7225"/>
                  <a:pt x="3026722" y="20087"/>
                </a:cubicBezTo>
                <a:cubicBezTo>
                  <a:pt x="3039583" y="32948"/>
                  <a:pt x="3046809" y="50392"/>
                  <a:pt x="3046809" y="68580"/>
                </a:cubicBezTo>
                <a:lnTo>
                  <a:pt x="3046809" y="617220"/>
                </a:lnTo>
                <a:cubicBezTo>
                  <a:pt x="3046809" y="635409"/>
                  <a:pt x="3039584" y="652852"/>
                  <a:pt x="3026722" y="665713"/>
                </a:cubicBezTo>
                <a:cubicBezTo>
                  <a:pt x="3013861" y="678574"/>
                  <a:pt x="2996417" y="685800"/>
                  <a:pt x="2978229" y="685800"/>
                </a:cubicBezTo>
                <a:lnTo>
                  <a:pt x="68580" y="685800"/>
                </a:lnTo>
                <a:cubicBezTo>
                  <a:pt x="50391" y="685800"/>
                  <a:pt x="32948" y="678575"/>
                  <a:pt x="20087" y="665713"/>
                </a:cubicBezTo>
                <a:cubicBezTo>
                  <a:pt x="7226" y="652852"/>
                  <a:pt x="0" y="635408"/>
                  <a:pt x="0" y="617220"/>
                </a:cubicBezTo>
                <a:lnTo>
                  <a:pt x="0" y="6858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86502" tIns="86502" rIns="86502" bIns="86502" numCol="1" spcCol="1270" anchor="ctr" anchorCtr="0">
            <a:noAutofit/>
          </a:bodyPr>
          <a:lstStyle/>
          <a:p>
            <a:pPr marL="0" marR="0" lvl="0" indent="0" algn="ctr" defTabSz="833438" rtl="0" eaLnBrk="1" fontAlgn="auto" latinLnBrk="0" hangingPunct="1">
              <a:lnSpc>
                <a:spcPct val="90000"/>
              </a:lnSpc>
              <a:spcBef>
                <a:spcPct val="0"/>
              </a:spcBef>
              <a:spcAft>
                <a:spcPct val="35000"/>
              </a:spcAft>
              <a:buClrTx/>
              <a:buSzTx/>
              <a:buFontTx/>
              <a:buNone/>
              <a:tabLst/>
              <a:defRPr/>
            </a:pPr>
            <a:r>
              <a:rPr kumimoji="0" lang="en-US" sz="1875" b="0" i="0" u="none" strike="noStrike" kern="0" cap="none" spc="0" normalizeH="0" baseline="0" noProof="0" dirty="0">
                <a:ln>
                  <a:noFill/>
                </a:ln>
                <a:solidFill>
                  <a:prstClr val="white"/>
                </a:solidFill>
                <a:effectLst/>
                <a:uLnTx/>
                <a:uFillTx/>
                <a:latin typeface="Calibri"/>
                <a:ea typeface="+mn-ea"/>
                <a:cs typeface="+mn-cs"/>
              </a:rPr>
              <a:t>CBT</a:t>
            </a:r>
          </a:p>
        </p:txBody>
      </p:sp>
      <p:sp>
        <p:nvSpPr>
          <p:cNvPr id="4" name="Freeform 6"/>
          <p:cNvSpPr/>
          <p:nvPr/>
        </p:nvSpPr>
        <p:spPr>
          <a:xfrm>
            <a:off x="1926908" y="5543550"/>
            <a:ext cx="3266123" cy="457200"/>
          </a:xfrm>
          <a:custGeom>
            <a:avLst/>
            <a:gdLst>
              <a:gd name="connsiteX0" fmla="*/ 0 w 3046809"/>
              <a:gd name="connsiteY0" fmla="*/ 68580 h 685800"/>
              <a:gd name="connsiteX1" fmla="*/ 20087 w 3046809"/>
              <a:gd name="connsiteY1" fmla="*/ 20087 h 685800"/>
              <a:gd name="connsiteX2" fmla="*/ 68580 w 3046809"/>
              <a:gd name="connsiteY2" fmla="*/ 0 h 685800"/>
              <a:gd name="connsiteX3" fmla="*/ 2978229 w 3046809"/>
              <a:gd name="connsiteY3" fmla="*/ 0 h 685800"/>
              <a:gd name="connsiteX4" fmla="*/ 3026722 w 3046809"/>
              <a:gd name="connsiteY4" fmla="*/ 20087 h 685800"/>
              <a:gd name="connsiteX5" fmla="*/ 3046809 w 3046809"/>
              <a:gd name="connsiteY5" fmla="*/ 68580 h 685800"/>
              <a:gd name="connsiteX6" fmla="*/ 3046809 w 3046809"/>
              <a:gd name="connsiteY6" fmla="*/ 617220 h 685800"/>
              <a:gd name="connsiteX7" fmla="*/ 3026722 w 3046809"/>
              <a:gd name="connsiteY7" fmla="*/ 665713 h 685800"/>
              <a:gd name="connsiteX8" fmla="*/ 2978229 w 3046809"/>
              <a:gd name="connsiteY8" fmla="*/ 685800 h 685800"/>
              <a:gd name="connsiteX9" fmla="*/ 68580 w 3046809"/>
              <a:gd name="connsiteY9" fmla="*/ 685800 h 685800"/>
              <a:gd name="connsiteX10" fmla="*/ 20087 w 3046809"/>
              <a:gd name="connsiteY10" fmla="*/ 665713 h 685800"/>
              <a:gd name="connsiteX11" fmla="*/ 0 w 3046809"/>
              <a:gd name="connsiteY11" fmla="*/ 617220 h 685800"/>
              <a:gd name="connsiteX12" fmla="*/ 0 w 3046809"/>
              <a:gd name="connsiteY12" fmla="*/ 6858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6809" h="685800">
                <a:moveTo>
                  <a:pt x="0" y="68580"/>
                </a:moveTo>
                <a:cubicBezTo>
                  <a:pt x="0" y="50391"/>
                  <a:pt x="7225" y="32948"/>
                  <a:pt x="20087" y="20087"/>
                </a:cubicBezTo>
                <a:cubicBezTo>
                  <a:pt x="32948" y="7226"/>
                  <a:pt x="50392" y="0"/>
                  <a:pt x="68580" y="0"/>
                </a:cubicBezTo>
                <a:lnTo>
                  <a:pt x="2978229" y="0"/>
                </a:lnTo>
                <a:cubicBezTo>
                  <a:pt x="2996418" y="0"/>
                  <a:pt x="3013861" y="7225"/>
                  <a:pt x="3026722" y="20087"/>
                </a:cubicBezTo>
                <a:cubicBezTo>
                  <a:pt x="3039583" y="32948"/>
                  <a:pt x="3046809" y="50392"/>
                  <a:pt x="3046809" y="68580"/>
                </a:cubicBezTo>
                <a:lnTo>
                  <a:pt x="3046809" y="617220"/>
                </a:lnTo>
                <a:cubicBezTo>
                  <a:pt x="3046809" y="635409"/>
                  <a:pt x="3039584" y="652852"/>
                  <a:pt x="3026722" y="665713"/>
                </a:cubicBezTo>
                <a:cubicBezTo>
                  <a:pt x="3013861" y="678574"/>
                  <a:pt x="2996417" y="685800"/>
                  <a:pt x="2978229" y="685800"/>
                </a:cubicBezTo>
                <a:lnTo>
                  <a:pt x="68580" y="685800"/>
                </a:lnTo>
                <a:cubicBezTo>
                  <a:pt x="50391" y="685800"/>
                  <a:pt x="32948" y="678575"/>
                  <a:pt x="20087" y="665713"/>
                </a:cubicBezTo>
                <a:cubicBezTo>
                  <a:pt x="7226" y="652852"/>
                  <a:pt x="0" y="635408"/>
                  <a:pt x="0" y="617220"/>
                </a:cubicBezTo>
                <a:lnTo>
                  <a:pt x="0" y="6858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86502" tIns="86502" rIns="86502" bIns="86502" numCol="1" spcCol="1270" anchor="ctr" anchorCtr="0">
            <a:noAutofit/>
          </a:bodyPr>
          <a:lstStyle/>
          <a:p>
            <a:pPr marL="0" marR="0" lvl="0" indent="0" algn="ctr" defTabSz="833438" rtl="0" eaLnBrk="1" fontAlgn="auto" latinLnBrk="0" hangingPunct="1">
              <a:lnSpc>
                <a:spcPct val="90000"/>
              </a:lnSpc>
              <a:spcBef>
                <a:spcPct val="0"/>
              </a:spcBef>
              <a:spcAft>
                <a:spcPct val="35000"/>
              </a:spcAft>
              <a:buClrTx/>
              <a:buSzTx/>
              <a:buFontTx/>
              <a:buNone/>
              <a:tabLst/>
              <a:defRPr/>
            </a:pPr>
            <a:r>
              <a:rPr kumimoji="0" lang="en-US" sz="1875" b="0" i="0" u="none" strike="noStrike" kern="0" cap="none" spc="0" normalizeH="0" baseline="0" noProof="0" dirty="0">
                <a:ln>
                  <a:noFill/>
                </a:ln>
                <a:solidFill>
                  <a:prstClr val="white"/>
                </a:solidFill>
                <a:effectLst/>
                <a:uLnTx/>
                <a:uFillTx/>
                <a:latin typeface="Calibri"/>
                <a:ea typeface="+mn-ea"/>
                <a:cs typeface="+mn-cs"/>
              </a:rPr>
              <a:t>MI</a:t>
            </a:r>
          </a:p>
        </p:txBody>
      </p:sp>
    </p:spTree>
    <p:extLst>
      <p:ext uri="{BB962C8B-B14F-4D97-AF65-F5344CB8AC3E}">
        <p14:creationId xmlns:p14="http://schemas.microsoft.com/office/powerpoint/2010/main" val="25330278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6909" y="0"/>
            <a:ext cx="8002429" cy="6858000"/>
          </a:xfrm>
          <a:prstGeom prst="rect">
            <a:avLst/>
          </a:prstGeom>
        </p:spPr>
      </p:pic>
    </p:spTree>
    <p:extLst>
      <p:ext uri="{BB962C8B-B14F-4D97-AF65-F5344CB8AC3E}">
        <p14:creationId xmlns:p14="http://schemas.microsoft.com/office/powerpoint/2010/main" val="2363538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6909" y="0"/>
            <a:ext cx="8002429" cy="6858000"/>
          </a:xfrm>
          <a:prstGeom prst="rect">
            <a:avLst/>
          </a:prstGeom>
        </p:spPr>
      </p:pic>
      <p:sp>
        <p:nvSpPr>
          <p:cNvPr id="3" name="Freeform 8"/>
          <p:cNvSpPr/>
          <p:nvPr/>
        </p:nvSpPr>
        <p:spPr>
          <a:xfrm>
            <a:off x="5158741" y="5450173"/>
            <a:ext cx="4723447" cy="609600"/>
          </a:xfrm>
          <a:custGeom>
            <a:avLst/>
            <a:gdLst>
              <a:gd name="connsiteX0" fmla="*/ 0 w 3046809"/>
              <a:gd name="connsiteY0" fmla="*/ 68580 h 685800"/>
              <a:gd name="connsiteX1" fmla="*/ 20087 w 3046809"/>
              <a:gd name="connsiteY1" fmla="*/ 20087 h 685800"/>
              <a:gd name="connsiteX2" fmla="*/ 68580 w 3046809"/>
              <a:gd name="connsiteY2" fmla="*/ 0 h 685800"/>
              <a:gd name="connsiteX3" fmla="*/ 2978229 w 3046809"/>
              <a:gd name="connsiteY3" fmla="*/ 0 h 685800"/>
              <a:gd name="connsiteX4" fmla="*/ 3026722 w 3046809"/>
              <a:gd name="connsiteY4" fmla="*/ 20087 h 685800"/>
              <a:gd name="connsiteX5" fmla="*/ 3046809 w 3046809"/>
              <a:gd name="connsiteY5" fmla="*/ 68580 h 685800"/>
              <a:gd name="connsiteX6" fmla="*/ 3046809 w 3046809"/>
              <a:gd name="connsiteY6" fmla="*/ 617220 h 685800"/>
              <a:gd name="connsiteX7" fmla="*/ 3026722 w 3046809"/>
              <a:gd name="connsiteY7" fmla="*/ 665713 h 685800"/>
              <a:gd name="connsiteX8" fmla="*/ 2978229 w 3046809"/>
              <a:gd name="connsiteY8" fmla="*/ 685800 h 685800"/>
              <a:gd name="connsiteX9" fmla="*/ 68580 w 3046809"/>
              <a:gd name="connsiteY9" fmla="*/ 685800 h 685800"/>
              <a:gd name="connsiteX10" fmla="*/ 20087 w 3046809"/>
              <a:gd name="connsiteY10" fmla="*/ 665713 h 685800"/>
              <a:gd name="connsiteX11" fmla="*/ 0 w 3046809"/>
              <a:gd name="connsiteY11" fmla="*/ 617220 h 685800"/>
              <a:gd name="connsiteX12" fmla="*/ 0 w 3046809"/>
              <a:gd name="connsiteY12" fmla="*/ 6858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6809" h="685800">
                <a:moveTo>
                  <a:pt x="0" y="68580"/>
                </a:moveTo>
                <a:cubicBezTo>
                  <a:pt x="0" y="50391"/>
                  <a:pt x="7225" y="32948"/>
                  <a:pt x="20087" y="20087"/>
                </a:cubicBezTo>
                <a:cubicBezTo>
                  <a:pt x="32948" y="7226"/>
                  <a:pt x="50392" y="0"/>
                  <a:pt x="68580" y="0"/>
                </a:cubicBezTo>
                <a:lnTo>
                  <a:pt x="2978229" y="0"/>
                </a:lnTo>
                <a:cubicBezTo>
                  <a:pt x="2996418" y="0"/>
                  <a:pt x="3013861" y="7225"/>
                  <a:pt x="3026722" y="20087"/>
                </a:cubicBezTo>
                <a:cubicBezTo>
                  <a:pt x="3039583" y="32948"/>
                  <a:pt x="3046809" y="50392"/>
                  <a:pt x="3046809" y="68580"/>
                </a:cubicBezTo>
                <a:lnTo>
                  <a:pt x="3046809" y="617220"/>
                </a:lnTo>
                <a:cubicBezTo>
                  <a:pt x="3046809" y="635409"/>
                  <a:pt x="3039584" y="652852"/>
                  <a:pt x="3026722" y="665713"/>
                </a:cubicBezTo>
                <a:cubicBezTo>
                  <a:pt x="3013861" y="678574"/>
                  <a:pt x="2996417" y="685800"/>
                  <a:pt x="2978229" y="685800"/>
                </a:cubicBezTo>
                <a:lnTo>
                  <a:pt x="68580" y="685800"/>
                </a:lnTo>
                <a:cubicBezTo>
                  <a:pt x="50391" y="685800"/>
                  <a:pt x="32948" y="678575"/>
                  <a:pt x="20087" y="665713"/>
                </a:cubicBezTo>
                <a:cubicBezTo>
                  <a:pt x="7226" y="652852"/>
                  <a:pt x="0" y="635408"/>
                  <a:pt x="0" y="617220"/>
                </a:cubicBezTo>
                <a:lnTo>
                  <a:pt x="0" y="6858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15336" tIns="115336" rIns="115336" bIns="115336"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0" cap="none" spc="0" normalizeH="0" baseline="0" noProof="0" dirty="0">
                <a:ln>
                  <a:noFill/>
                </a:ln>
                <a:solidFill>
                  <a:prstClr val="white"/>
                </a:solidFill>
                <a:effectLst/>
                <a:uLnTx/>
                <a:uFillTx/>
                <a:latin typeface="Calibri"/>
                <a:ea typeface="+mn-ea"/>
                <a:cs typeface="+mn-cs"/>
              </a:rPr>
              <a:t>CBT</a:t>
            </a:r>
          </a:p>
        </p:txBody>
      </p:sp>
      <p:sp>
        <p:nvSpPr>
          <p:cNvPr id="4" name="Freeform 6"/>
          <p:cNvSpPr/>
          <p:nvPr/>
        </p:nvSpPr>
        <p:spPr>
          <a:xfrm>
            <a:off x="1926908" y="6248400"/>
            <a:ext cx="3266123" cy="609600"/>
          </a:xfrm>
          <a:custGeom>
            <a:avLst/>
            <a:gdLst>
              <a:gd name="connsiteX0" fmla="*/ 0 w 3046809"/>
              <a:gd name="connsiteY0" fmla="*/ 68580 h 685800"/>
              <a:gd name="connsiteX1" fmla="*/ 20087 w 3046809"/>
              <a:gd name="connsiteY1" fmla="*/ 20087 h 685800"/>
              <a:gd name="connsiteX2" fmla="*/ 68580 w 3046809"/>
              <a:gd name="connsiteY2" fmla="*/ 0 h 685800"/>
              <a:gd name="connsiteX3" fmla="*/ 2978229 w 3046809"/>
              <a:gd name="connsiteY3" fmla="*/ 0 h 685800"/>
              <a:gd name="connsiteX4" fmla="*/ 3026722 w 3046809"/>
              <a:gd name="connsiteY4" fmla="*/ 20087 h 685800"/>
              <a:gd name="connsiteX5" fmla="*/ 3046809 w 3046809"/>
              <a:gd name="connsiteY5" fmla="*/ 68580 h 685800"/>
              <a:gd name="connsiteX6" fmla="*/ 3046809 w 3046809"/>
              <a:gd name="connsiteY6" fmla="*/ 617220 h 685800"/>
              <a:gd name="connsiteX7" fmla="*/ 3026722 w 3046809"/>
              <a:gd name="connsiteY7" fmla="*/ 665713 h 685800"/>
              <a:gd name="connsiteX8" fmla="*/ 2978229 w 3046809"/>
              <a:gd name="connsiteY8" fmla="*/ 685800 h 685800"/>
              <a:gd name="connsiteX9" fmla="*/ 68580 w 3046809"/>
              <a:gd name="connsiteY9" fmla="*/ 685800 h 685800"/>
              <a:gd name="connsiteX10" fmla="*/ 20087 w 3046809"/>
              <a:gd name="connsiteY10" fmla="*/ 665713 h 685800"/>
              <a:gd name="connsiteX11" fmla="*/ 0 w 3046809"/>
              <a:gd name="connsiteY11" fmla="*/ 617220 h 685800"/>
              <a:gd name="connsiteX12" fmla="*/ 0 w 3046809"/>
              <a:gd name="connsiteY12" fmla="*/ 6858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6809" h="685800">
                <a:moveTo>
                  <a:pt x="0" y="68580"/>
                </a:moveTo>
                <a:cubicBezTo>
                  <a:pt x="0" y="50391"/>
                  <a:pt x="7225" y="32948"/>
                  <a:pt x="20087" y="20087"/>
                </a:cubicBezTo>
                <a:cubicBezTo>
                  <a:pt x="32948" y="7226"/>
                  <a:pt x="50392" y="0"/>
                  <a:pt x="68580" y="0"/>
                </a:cubicBezTo>
                <a:lnTo>
                  <a:pt x="2978229" y="0"/>
                </a:lnTo>
                <a:cubicBezTo>
                  <a:pt x="2996418" y="0"/>
                  <a:pt x="3013861" y="7225"/>
                  <a:pt x="3026722" y="20087"/>
                </a:cubicBezTo>
                <a:cubicBezTo>
                  <a:pt x="3039583" y="32948"/>
                  <a:pt x="3046809" y="50392"/>
                  <a:pt x="3046809" y="68580"/>
                </a:cubicBezTo>
                <a:lnTo>
                  <a:pt x="3046809" y="617220"/>
                </a:lnTo>
                <a:cubicBezTo>
                  <a:pt x="3046809" y="635409"/>
                  <a:pt x="3039584" y="652852"/>
                  <a:pt x="3026722" y="665713"/>
                </a:cubicBezTo>
                <a:cubicBezTo>
                  <a:pt x="3013861" y="678574"/>
                  <a:pt x="2996417" y="685800"/>
                  <a:pt x="2978229" y="685800"/>
                </a:cubicBezTo>
                <a:lnTo>
                  <a:pt x="68580" y="685800"/>
                </a:lnTo>
                <a:cubicBezTo>
                  <a:pt x="50391" y="685800"/>
                  <a:pt x="32948" y="678575"/>
                  <a:pt x="20087" y="665713"/>
                </a:cubicBezTo>
                <a:cubicBezTo>
                  <a:pt x="7226" y="652852"/>
                  <a:pt x="0" y="635408"/>
                  <a:pt x="0" y="617220"/>
                </a:cubicBezTo>
                <a:lnTo>
                  <a:pt x="0" y="6858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15336" tIns="115336" rIns="115336" bIns="115336"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0" cap="none" spc="0" normalizeH="0" baseline="0" noProof="0" dirty="0">
                <a:ln>
                  <a:noFill/>
                </a:ln>
                <a:solidFill>
                  <a:prstClr val="white"/>
                </a:solidFill>
                <a:effectLst/>
                <a:uLnTx/>
                <a:uFillTx/>
                <a:latin typeface="Calibri"/>
                <a:ea typeface="+mn-ea"/>
                <a:cs typeface="+mn-cs"/>
              </a:rPr>
              <a:t>MI</a:t>
            </a:r>
          </a:p>
        </p:txBody>
      </p:sp>
    </p:spTree>
    <p:extLst>
      <p:ext uri="{BB962C8B-B14F-4D97-AF65-F5344CB8AC3E}">
        <p14:creationId xmlns:p14="http://schemas.microsoft.com/office/powerpoint/2010/main" val="3683932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6909" y="857250"/>
            <a:ext cx="8002429" cy="5143500"/>
          </a:xfrm>
          <a:prstGeom prst="rect">
            <a:avLst/>
          </a:prstGeom>
        </p:spPr>
      </p:pic>
      <p:sp>
        <p:nvSpPr>
          <p:cNvPr id="3" name="Freeform 8"/>
          <p:cNvSpPr/>
          <p:nvPr/>
        </p:nvSpPr>
        <p:spPr>
          <a:xfrm>
            <a:off x="5158741" y="4944880"/>
            <a:ext cx="3147060" cy="457200"/>
          </a:xfrm>
          <a:custGeom>
            <a:avLst/>
            <a:gdLst>
              <a:gd name="connsiteX0" fmla="*/ 0 w 3046809"/>
              <a:gd name="connsiteY0" fmla="*/ 68580 h 685800"/>
              <a:gd name="connsiteX1" fmla="*/ 20087 w 3046809"/>
              <a:gd name="connsiteY1" fmla="*/ 20087 h 685800"/>
              <a:gd name="connsiteX2" fmla="*/ 68580 w 3046809"/>
              <a:gd name="connsiteY2" fmla="*/ 0 h 685800"/>
              <a:gd name="connsiteX3" fmla="*/ 2978229 w 3046809"/>
              <a:gd name="connsiteY3" fmla="*/ 0 h 685800"/>
              <a:gd name="connsiteX4" fmla="*/ 3026722 w 3046809"/>
              <a:gd name="connsiteY4" fmla="*/ 20087 h 685800"/>
              <a:gd name="connsiteX5" fmla="*/ 3046809 w 3046809"/>
              <a:gd name="connsiteY5" fmla="*/ 68580 h 685800"/>
              <a:gd name="connsiteX6" fmla="*/ 3046809 w 3046809"/>
              <a:gd name="connsiteY6" fmla="*/ 617220 h 685800"/>
              <a:gd name="connsiteX7" fmla="*/ 3026722 w 3046809"/>
              <a:gd name="connsiteY7" fmla="*/ 665713 h 685800"/>
              <a:gd name="connsiteX8" fmla="*/ 2978229 w 3046809"/>
              <a:gd name="connsiteY8" fmla="*/ 685800 h 685800"/>
              <a:gd name="connsiteX9" fmla="*/ 68580 w 3046809"/>
              <a:gd name="connsiteY9" fmla="*/ 685800 h 685800"/>
              <a:gd name="connsiteX10" fmla="*/ 20087 w 3046809"/>
              <a:gd name="connsiteY10" fmla="*/ 665713 h 685800"/>
              <a:gd name="connsiteX11" fmla="*/ 0 w 3046809"/>
              <a:gd name="connsiteY11" fmla="*/ 617220 h 685800"/>
              <a:gd name="connsiteX12" fmla="*/ 0 w 3046809"/>
              <a:gd name="connsiteY12" fmla="*/ 6858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6809" h="685800">
                <a:moveTo>
                  <a:pt x="0" y="68580"/>
                </a:moveTo>
                <a:cubicBezTo>
                  <a:pt x="0" y="50391"/>
                  <a:pt x="7225" y="32948"/>
                  <a:pt x="20087" y="20087"/>
                </a:cubicBezTo>
                <a:cubicBezTo>
                  <a:pt x="32948" y="7226"/>
                  <a:pt x="50392" y="0"/>
                  <a:pt x="68580" y="0"/>
                </a:cubicBezTo>
                <a:lnTo>
                  <a:pt x="2978229" y="0"/>
                </a:lnTo>
                <a:cubicBezTo>
                  <a:pt x="2996418" y="0"/>
                  <a:pt x="3013861" y="7225"/>
                  <a:pt x="3026722" y="20087"/>
                </a:cubicBezTo>
                <a:cubicBezTo>
                  <a:pt x="3039583" y="32948"/>
                  <a:pt x="3046809" y="50392"/>
                  <a:pt x="3046809" y="68580"/>
                </a:cubicBezTo>
                <a:lnTo>
                  <a:pt x="3046809" y="617220"/>
                </a:lnTo>
                <a:cubicBezTo>
                  <a:pt x="3046809" y="635409"/>
                  <a:pt x="3039584" y="652852"/>
                  <a:pt x="3026722" y="665713"/>
                </a:cubicBezTo>
                <a:cubicBezTo>
                  <a:pt x="3013861" y="678574"/>
                  <a:pt x="2996417" y="685800"/>
                  <a:pt x="2978229" y="685800"/>
                </a:cubicBezTo>
                <a:lnTo>
                  <a:pt x="68580" y="685800"/>
                </a:lnTo>
                <a:cubicBezTo>
                  <a:pt x="50391" y="685800"/>
                  <a:pt x="32948" y="678575"/>
                  <a:pt x="20087" y="665713"/>
                </a:cubicBezTo>
                <a:cubicBezTo>
                  <a:pt x="7226" y="652852"/>
                  <a:pt x="0" y="635408"/>
                  <a:pt x="0" y="617220"/>
                </a:cubicBezTo>
                <a:lnTo>
                  <a:pt x="0" y="6858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86502" tIns="86502" rIns="86502" bIns="86502" numCol="1" spcCol="1270" anchor="ctr" anchorCtr="0">
            <a:noAutofit/>
          </a:bodyPr>
          <a:lstStyle/>
          <a:p>
            <a:pPr marL="0" marR="0" lvl="0" indent="0" algn="ctr" defTabSz="833438" rtl="0" eaLnBrk="1" fontAlgn="auto" latinLnBrk="0" hangingPunct="1">
              <a:lnSpc>
                <a:spcPct val="90000"/>
              </a:lnSpc>
              <a:spcBef>
                <a:spcPct val="0"/>
              </a:spcBef>
              <a:spcAft>
                <a:spcPct val="35000"/>
              </a:spcAft>
              <a:buClrTx/>
              <a:buSzTx/>
              <a:buFontTx/>
              <a:buNone/>
              <a:tabLst/>
              <a:defRPr/>
            </a:pPr>
            <a:r>
              <a:rPr kumimoji="0" lang="en-US" sz="1875" b="0" i="0" u="none" strike="noStrike" kern="0" cap="none" spc="0" normalizeH="0" baseline="0" noProof="0" dirty="0">
                <a:ln>
                  <a:noFill/>
                </a:ln>
                <a:solidFill>
                  <a:prstClr val="white"/>
                </a:solidFill>
                <a:effectLst/>
                <a:uLnTx/>
                <a:uFillTx/>
                <a:latin typeface="Calibri"/>
                <a:ea typeface="+mn-ea"/>
                <a:cs typeface="+mn-cs"/>
              </a:rPr>
              <a:t>CBT</a:t>
            </a:r>
          </a:p>
        </p:txBody>
      </p:sp>
      <p:sp>
        <p:nvSpPr>
          <p:cNvPr id="4" name="Freeform 6"/>
          <p:cNvSpPr/>
          <p:nvPr/>
        </p:nvSpPr>
        <p:spPr>
          <a:xfrm>
            <a:off x="1926908" y="5543550"/>
            <a:ext cx="3266123" cy="457200"/>
          </a:xfrm>
          <a:custGeom>
            <a:avLst/>
            <a:gdLst>
              <a:gd name="connsiteX0" fmla="*/ 0 w 3046809"/>
              <a:gd name="connsiteY0" fmla="*/ 68580 h 685800"/>
              <a:gd name="connsiteX1" fmla="*/ 20087 w 3046809"/>
              <a:gd name="connsiteY1" fmla="*/ 20087 h 685800"/>
              <a:gd name="connsiteX2" fmla="*/ 68580 w 3046809"/>
              <a:gd name="connsiteY2" fmla="*/ 0 h 685800"/>
              <a:gd name="connsiteX3" fmla="*/ 2978229 w 3046809"/>
              <a:gd name="connsiteY3" fmla="*/ 0 h 685800"/>
              <a:gd name="connsiteX4" fmla="*/ 3026722 w 3046809"/>
              <a:gd name="connsiteY4" fmla="*/ 20087 h 685800"/>
              <a:gd name="connsiteX5" fmla="*/ 3046809 w 3046809"/>
              <a:gd name="connsiteY5" fmla="*/ 68580 h 685800"/>
              <a:gd name="connsiteX6" fmla="*/ 3046809 w 3046809"/>
              <a:gd name="connsiteY6" fmla="*/ 617220 h 685800"/>
              <a:gd name="connsiteX7" fmla="*/ 3026722 w 3046809"/>
              <a:gd name="connsiteY7" fmla="*/ 665713 h 685800"/>
              <a:gd name="connsiteX8" fmla="*/ 2978229 w 3046809"/>
              <a:gd name="connsiteY8" fmla="*/ 685800 h 685800"/>
              <a:gd name="connsiteX9" fmla="*/ 68580 w 3046809"/>
              <a:gd name="connsiteY9" fmla="*/ 685800 h 685800"/>
              <a:gd name="connsiteX10" fmla="*/ 20087 w 3046809"/>
              <a:gd name="connsiteY10" fmla="*/ 665713 h 685800"/>
              <a:gd name="connsiteX11" fmla="*/ 0 w 3046809"/>
              <a:gd name="connsiteY11" fmla="*/ 617220 h 685800"/>
              <a:gd name="connsiteX12" fmla="*/ 0 w 3046809"/>
              <a:gd name="connsiteY12" fmla="*/ 6858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6809" h="685800">
                <a:moveTo>
                  <a:pt x="0" y="68580"/>
                </a:moveTo>
                <a:cubicBezTo>
                  <a:pt x="0" y="50391"/>
                  <a:pt x="7225" y="32948"/>
                  <a:pt x="20087" y="20087"/>
                </a:cubicBezTo>
                <a:cubicBezTo>
                  <a:pt x="32948" y="7226"/>
                  <a:pt x="50392" y="0"/>
                  <a:pt x="68580" y="0"/>
                </a:cubicBezTo>
                <a:lnTo>
                  <a:pt x="2978229" y="0"/>
                </a:lnTo>
                <a:cubicBezTo>
                  <a:pt x="2996418" y="0"/>
                  <a:pt x="3013861" y="7225"/>
                  <a:pt x="3026722" y="20087"/>
                </a:cubicBezTo>
                <a:cubicBezTo>
                  <a:pt x="3039583" y="32948"/>
                  <a:pt x="3046809" y="50392"/>
                  <a:pt x="3046809" y="68580"/>
                </a:cubicBezTo>
                <a:lnTo>
                  <a:pt x="3046809" y="617220"/>
                </a:lnTo>
                <a:cubicBezTo>
                  <a:pt x="3046809" y="635409"/>
                  <a:pt x="3039584" y="652852"/>
                  <a:pt x="3026722" y="665713"/>
                </a:cubicBezTo>
                <a:cubicBezTo>
                  <a:pt x="3013861" y="678574"/>
                  <a:pt x="2996417" y="685800"/>
                  <a:pt x="2978229" y="685800"/>
                </a:cubicBezTo>
                <a:lnTo>
                  <a:pt x="68580" y="685800"/>
                </a:lnTo>
                <a:cubicBezTo>
                  <a:pt x="50391" y="685800"/>
                  <a:pt x="32948" y="678575"/>
                  <a:pt x="20087" y="665713"/>
                </a:cubicBezTo>
                <a:cubicBezTo>
                  <a:pt x="7226" y="652852"/>
                  <a:pt x="0" y="635408"/>
                  <a:pt x="0" y="617220"/>
                </a:cubicBezTo>
                <a:lnTo>
                  <a:pt x="0" y="6858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86502" tIns="86502" rIns="86502" bIns="86502" numCol="1" spcCol="1270" anchor="ctr" anchorCtr="0">
            <a:noAutofit/>
          </a:bodyPr>
          <a:lstStyle/>
          <a:p>
            <a:pPr marL="0" marR="0" lvl="0" indent="0" algn="ctr" defTabSz="833438" rtl="0" eaLnBrk="1" fontAlgn="auto" latinLnBrk="0" hangingPunct="1">
              <a:lnSpc>
                <a:spcPct val="90000"/>
              </a:lnSpc>
              <a:spcBef>
                <a:spcPct val="0"/>
              </a:spcBef>
              <a:spcAft>
                <a:spcPct val="35000"/>
              </a:spcAft>
              <a:buClrTx/>
              <a:buSzTx/>
              <a:buFontTx/>
              <a:buNone/>
              <a:tabLst/>
              <a:defRPr/>
            </a:pPr>
            <a:r>
              <a:rPr kumimoji="0" lang="en-US" sz="1875" b="0" i="0" u="none" strike="noStrike" kern="0" cap="none" spc="0" normalizeH="0" baseline="0" noProof="0" dirty="0">
                <a:ln>
                  <a:noFill/>
                </a:ln>
                <a:solidFill>
                  <a:prstClr val="white"/>
                </a:solidFill>
                <a:effectLst/>
                <a:uLnTx/>
                <a:uFillTx/>
                <a:latin typeface="Calibri"/>
                <a:ea typeface="+mn-ea"/>
                <a:cs typeface="+mn-cs"/>
              </a:rPr>
              <a:t>MI</a:t>
            </a:r>
          </a:p>
        </p:txBody>
      </p:sp>
      <p:sp>
        <p:nvSpPr>
          <p:cNvPr id="5" name="Freeform 8"/>
          <p:cNvSpPr/>
          <p:nvPr/>
        </p:nvSpPr>
        <p:spPr>
          <a:xfrm>
            <a:off x="6705601" y="5472815"/>
            <a:ext cx="3253307" cy="457200"/>
          </a:xfrm>
          <a:custGeom>
            <a:avLst/>
            <a:gdLst>
              <a:gd name="connsiteX0" fmla="*/ 0 w 3046809"/>
              <a:gd name="connsiteY0" fmla="*/ 68580 h 685800"/>
              <a:gd name="connsiteX1" fmla="*/ 20087 w 3046809"/>
              <a:gd name="connsiteY1" fmla="*/ 20087 h 685800"/>
              <a:gd name="connsiteX2" fmla="*/ 68580 w 3046809"/>
              <a:gd name="connsiteY2" fmla="*/ 0 h 685800"/>
              <a:gd name="connsiteX3" fmla="*/ 2978229 w 3046809"/>
              <a:gd name="connsiteY3" fmla="*/ 0 h 685800"/>
              <a:gd name="connsiteX4" fmla="*/ 3026722 w 3046809"/>
              <a:gd name="connsiteY4" fmla="*/ 20087 h 685800"/>
              <a:gd name="connsiteX5" fmla="*/ 3046809 w 3046809"/>
              <a:gd name="connsiteY5" fmla="*/ 68580 h 685800"/>
              <a:gd name="connsiteX6" fmla="*/ 3046809 w 3046809"/>
              <a:gd name="connsiteY6" fmla="*/ 617220 h 685800"/>
              <a:gd name="connsiteX7" fmla="*/ 3026722 w 3046809"/>
              <a:gd name="connsiteY7" fmla="*/ 665713 h 685800"/>
              <a:gd name="connsiteX8" fmla="*/ 2978229 w 3046809"/>
              <a:gd name="connsiteY8" fmla="*/ 685800 h 685800"/>
              <a:gd name="connsiteX9" fmla="*/ 68580 w 3046809"/>
              <a:gd name="connsiteY9" fmla="*/ 685800 h 685800"/>
              <a:gd name="connsiteX10" fmla="*/ 20087 w 3046809"/>
              <a:gd name="connsiteY10" fmla="*/ 665713 h 685800"/>
              <a:gd name="connsiteX11" fmla="*/ 0 w 3046809"/>
              <a:gd name="connsiteY11" fmla="*/ 617220 h 685800"/>
              <a:gd name="connsiteX12" fmla="*/ 0 w 3046809"/>
              <a:gd name="connsiteY12" fmla="*/ 6858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6809" h="685800">
                <a:moveTo>
                  <a:pt x="0" y="68580"/>
                </a:moveTo>
                <a:cubicBezTo>
                  <a:pt x="0" y="50391"/>
                  <a:pt x="7225" y="32948"/>
                  <a:pt x="20087" y="20087"/>
                </a:cubicBezTo>
                <a:cubicBezTo>
                  <a:pt x="32948" y="7226"/>
                  <a:pt x="50392" y="0"/>
                  <a:pt x="68580" y="0"/>
                </a:cubicBezTo>
                <a:lnTo>
                  <a:pt x="2978229" y="0"/>
                </a:lnTo>
                <a:cubicBezTo>
                  <a:pt x="2996418" y="0"/>
                  <a:pt x="3013861" y="7225"/>
                  <a:pt x="3026722" y="20087"/>
                </a:cubicBezTo>
                <a:cubicBezTo>
                  <a:pt x="3039583" y="32948"/>
                  <a:pt x="3046809" y="50392"/>
                  <a:pt x="3046809" y="68580"/>
                </a:cubicBezTo>
                <a:lnTo>
                  <a:pt x="3046809" y="617220"/>
                </a:lnTo>
                <a:cubicBezTo>
                  <a:pt x="3046809" y="635409"/>
                  <a:pt x="3039584" y="652852"/>
                  <a:pt x="3026722" y="665713"/>
                </a:cubicBezTo>
                <a:cubicBezTo>
                  <a:pt x="3013861" y="678574"/>
                  <a:pt x="2996417" y="685800"/>
                  <a:pt x="2978229" y="685800"/>
                </a:cubicBezTo>
                <a:lnTo>
                  <a:pt x="68580" y="685800"/>
                </a:lnTo>
                <a:cubicBezTo>
                  <a:pt x="50391" y="685800"/>
                  <a:pt x="32948" y="678575"/>
                  <a:pt x="20087" y="665713"/>
                </a:cubicBezTo>
                <a:cubicBezTo>
                  <a:pt x="7226" y="652852"/>
                  <a:pt x="0" y="635408"/>
                  <a:pt x="0" y="617220"/>
                </a:cubicBezTo>
                <a:lnTo>
                  <a:pt x="0" y="68580"/>
                </a:lnTo>
                <a:close/>
              </a:path>
            </a:pathLst>
          </a:custGeom>
          <a:solidFill>
            <a:schemeClr val="tx2"/>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86502" tIns="86502" rIns="86502" bIns="86502" numCol="1" spcCol="1270" anchor="ctr" anchorCtr="0">
            <a:noAutofit/>
          </a:bodyPr>
          <a:lstStyle/>
          <a:p>
            <a:pPr marL="0" marR="0" lvl="0" indent="0" algn="ctr" defTabSz="833438" rtl="0" eaLnBrk="1" fontAlgn="auto" latinLnBrk="0" hangingPunct="1">
              <a:lnSpc>
                <a:spcPct val="90000"/>
              </a:lnSpc>
              <a:spcBef>
                <a:spcPct val="0"/>
              </a:spcBef>
              <a:spcAft>
                <a:spcPct val="35000"/>
              </a:spcAft>
              <a:buClrTx/>
              <a:buSzTx/>
              <a:buFontTx/>
              <a:buNone/>
              <a:tabLst/>
              <a:defRPr/>
            </a:pPr>
            <a:r>
              <a:rPr kumimoji="0" lang="en-US" sz="1875" b="0" i="0" u="none" strike="noStrike" kern="0" cap="none" spc="0" normalizeH="0" baseline="0" noProof="0" dirty="0">
                <a:ln>
                  <a:noFill/>
                </a:ln>
                <a:solidFill>
                  <a:prstClr val="white"/>
                </a:solidFill>
                <a:effectLst/>
                <a:uLnTx/>
                <a:uFillTx/>
                <a:latin typeface="Calibri"/>
                <a:ea typeface="+mn-ea"/>
                <a:cs typeface="+mn-cs"/>
              </a:rPr>
              <a:t>TSF</a:t>
            </a:r>
          </a:p>
        </p:txBody>
      </p:sp>
    </p:spTree>
    <p:extLst>
      <p:ext uri="{BB962C8B-B14F-4D97-AF65-F5344CB8AC3E}">
        <p14:creationId xmlns:p14="http://schemas.microsoft.com/office/powerpoint/2010/main" val="2097441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776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D2C4E3-7F4B-4377-8A09-DC27964F5382}"/>
              </a:ext>
            </a:extLst>
          </p:cNvPr>
          <p:cNvSpPr>
            <a:spLocks noGrp="1"/>
          </p:cNvSpPr>
          <p:nvPr>
            <p:ph type="title"/>
          </p:nvPr>
        </p:nvSpPr>
        <p:spPr>
          <a:xfrm>
            <a:off x="2029677" y="914401"/>
            <a:ext cx="2743200" cy="2887579"/>
          </a:xfrm>
        </p:spPr>
        <p:txBody>
          <a:bodyPr vert="horz" lIns="91440" tIns="45720" rIns="91440" bIns="45720" rtlCol="0" anchor="b">
            <a:normAutofit/>
          </a:bodyPr>
          <a:lstStyle/>
          <a:p>
            <a:pPr algn="ctr"/>
            <a:r>
              <a:rPr lang="en-US" sz="3300">
                <a:solidFill>
                  <a:srgbClr val="FFFFFF"/>
                </a:solidFill>
              </a:rPr>
              <a:t>“Quitting smoking is easy, I’ve done it dozens of times” –Mark Twain</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345"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3">
            <a:extLst>
              <a:ext uri="{FF2B5EF4-FFF2-40B4-BE49-F238E27FC236}">
                <a16:creationId xmlns:a16="http://schemas.microsoft.com/office/drawing/2014/main" id="{7BD437A3-5443-4CF3-A947-6172C3D0E88A}"/>
              </a:ext>
            </a:extLst>
          </p:cNvPr>
          <p:cNvPicPr>
            <a:picLocks noGrp="1" noChangeAspect="1"/>
          </p:cNvPicPr>
          <p:nvPr>
            <p:ph idx="1"/>
          </p:nvPr>
        </p:nvPicPr>
        <p:blipFill>
          <a:blip r:embed="rId2"/>
          <a:stretch>
            <a:fillRect/>
          </a:stretch>
        </p:blipFill>
        <p:spPr>
          <a:xfrm>
            <a:off x="5898933" y="492573"/>
            <a:ext cx="3896027" cy="5880796"/>
          </a:xfrm>
          <a:prstGeom prst="rect">
            <a:avLst/>
          </a:prstGeom>
        </p:spPr>
      </p:pic>
    </p:spTree>
    <p:extLst>
      <p:ext uri="{BB962C8B-B14F-4D97-AF65-F5344CB8AC3E}">
        <p14:creationId xmlns:p14="http://schemas.microsoft.com/office/powerpoint/2010/main" val="3356117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a:xfrm>
            <a:off x="2438400" y="6087270"/>
            <a:ext cx="7481776" cy="457200"/>
          </a:xfrm>
        </p:spPr>
        <p:txBody>
          <a:bodyPr>
            <a:normAutofit fontScale="90000"/>
          </a:bodyPr>
          <a:lstStyle/>
          <a:p>
            <a:r>
              <a:rPr lang="en-US" sz="3200" dirty="0"/>
              <a:t>CBT Model</a:t>
            </a:r>
          </a:p>
        </p:txBody>
      </p:sp>
      <p:sp>
        <p:nvSpPr>
          <p:cNvPr id="3" name="Slide Number Placeholder 2"/>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9F530-FFB0-D141-884B-ACCB2B99C6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6" name="Group 5"/>
          <p:cNvGrpSpPr/>
          <p:nvPr/>
        </p:nvGrpSpPr>
        <p:grpSpPr>
          <a:xfrm>
            <a:off x="2362200" y="438961"/>
            <a:ext cx="7351590" cy="6004753"/>
            <a:chOff x="633312" y="152829"/>
            <a:chExt cx="7615439" cy="6004753"/>
          </a:xfrm>
        </p:grpSpPr>
        <p:sp>
          <p:nvSpPr>
            <p:cNvPr id="7" name="Freeform 6"/>
            <p:cNvSpPr/>
            <p:nvPr/>
          </p:nvSpPr>
          <p:spPr>
            <a:xfrm>
              <a:off x="2994373" y="152829"/>
              <a:ext cx="3072257" cy="1104234"/>
            </a:xfrm>
            <a:custGeom>
              <a:avLst/>
              <a:gdLst>
                <a:gd name="connsiteX0" fmla="*/ 0 w 2893316"/>
                <a:gd name="connsiteY0" fmla="*/ 184043 h 1104234"/>
                <a:gd name="connsiteX1" fmla="*/ 53905 w 2893316"/>
                <a:gd name="connsiteY1" fmla="*/ 53905 h 1104234"/>
                <a:gd name="connsiteX2" fmla="*/ 184043 w 2893316"/>
                <a:gd name="connsiteY2" fmla="*/ 0 h 1104234"/>
                <a:gd name="connsiteX3" fmla="*/ 2709273 w 2893316"/>
                <a:gd name="connsiteY3" fmla="*/ 0 h 1104234"/>
                <a:gd name="connsiteX4" fmla="*/ 2839411 w 2893316"/>
                <a:gd name="connsiteY4" fmla="*/ 53905 h 1104234"/>
                <a:gd name="connsiteX5" fmla="*/ 2893316 w 2893316"/>
                <a:gd name="connsiteY5" fmla="*/ 184043 h 1104234"/>
                <a:gd name="connsiteX6" fmla="*/ 2893316 w 2893316"/>
                <a:gd name="connsiteY6" fmla="*/ 920191 h 1104234"/>
                <a:gd name="connsiteX7" fmla="*/ 2839411 w 2893316"/>
                <a:gd name="connsiteY7" fmla="*/ 1050329 h 1104234"/>
                <a:gd name="connsiteX8" fmla="*/ 2709273 w 2893316"/>
                <a:gd name="connsiteY8" fmla="*/ 1104234 h 1104234"/>
                <a:gd name="connsiteX9" fmla="*/ 184043 w 2893316"/>
                <a:gd name="connsiteY9" fmla="*/ 1104234 h 1104234"/>
                <a:gd name="connsiteX10" fmla="*/ 53905 w 2893316"/>
                <a:gd name="connsiteY10" fmla="*/ 1050329 h 1104234"/>
                <a:gd name="connsiteX11" fmla="*/ 0 w 2893316"/>
                <a:gd name="connsiteY11" fmla="*/ 920191 h 1104234"/>
                <a:gd name="connsiteX12" fmla="*/ 0 w 2893316"/>
                <a:gd name="connsiteY12" fmla="*/ 184043 h 110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3316" h="1104234">
                  <a:moveTo>
                    <a:pt x="0" y="184043"/>
                  </a:moveTo>
                  <a:cubicBezTo>
                    <a:pt x="0" y="135232"/>
                    <a:pt x="19390" y="88420"/>
                    <a:pt x="53905" y="53905"/>
                  </a:cubicBezTo>
                  <a:cubicBezTo>
                    <a:pt x="88420" y="19390"/>
                    <a:pt x="135232" y="0"/>
                    <a:pt x="184043" y="0"/>
                  </a:cubicBezTo>
                  <a:lnTo>
                    <a:pt x="2709273" y="0"/>
                  </a:lnTo>
                  <a:cubicBezTo>
                    <a:pt x="2758084" y="0"/>
                    <a:pt x="2804896" y="19390"/>
                    <a:pt x="2839411" y="53905"/>
                  </a:cubicBezTo>
                  <a:cubicBezTo>
                    <a:pt x="2873926" y="88420"/>
                    <a:pt x="2893316" y="135232"/>
                    <a:pt x="2893316" y="184043"/>
                  </a:cubicBezTo>
                  <a:lnTo>
                    <a:pt x="2893316" y="920191"/>
                  </a:lnTo>
                  <a:cubicBezTo>
                    <a:pt x="2893316" y="969002"/>
                    <a:pt x="2873926" y="1015814"/>
                    <a:pt x="2839411" y="1050329"/>
                  </a:cubicBezTo>
                  <a:cubicBezTo>
                    <a:pt x="2804896" y="1084844"/>
                    <a:pt x="2758084" y="1104234"/>
                    <a:pt x="2709273" y="1104234"/>
                  </a:cubicBezTo>
                  <a:lnTo>
                    <a:pt x="184043" y="1104234"/>
                  </a:lnTo>
                  <a:cubicBezTo>
                    <a:pt x="135232" y="1104234"/>
                    <a:pt x="88420" y="1084844"/>
                    <a:pt x="53905" y="1050329"/>
                  </a:cubicBezTo>
                  <a:cubicBezTo>
                    <a:pt x="19390" y="1015814"/>
                    <a:pt x="0" y="969002"/>
                    <a:pt x="0" y="920191"/>
                  </a:cubicBezTo>
                  <a:lnTo>
                    <a:pt x="0" y="184043"/>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198684" tIns="198684" rIns="198684" bIns="198684" numCol="1" spcCol="1270" anchor="ctr" anchorCtr="0">
              <a:noAutofit/>
            </a:bodyPr>
            <a:lstStyle/>
            <a:p>
              <a:pPr marL="0" marR="0" lvl="0" indent="0" algn="ctr" defTabSz="1689100" rtl="0" eaLnBrk="1" fontAlgn="auto" latinLnBrk="0" hangingPunct="1">
                <a:lnSpc>
                  <a:spcPct val="90000"/>
                </a:lnSpc>
                <a:spcBef>
                  <a:spcPct val="0"/>
                </a:spcBef>
                <a:spcAft>
                  <a:spcPct val="3500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Calibri"/>
                  <a:ea typeface="+mn-ea"/>
                  <a:cs typeface="+mn-cs"/>
                </a:rPr>
                <a:t>Thoughts</a:t>
              </a:r>
            </a:p>
          </p:txBody>
        </p:sp>
        <p:sp>
          <p:nvSpPr>
            <p:cNvPr id="8" name="Freeform 7"/>
            <p:cNvSpPr/>
            <p:nvPr/>
          </p:nvSpPr>
          <p:spPr>
            <a:xfrm>
              <a:off x="1714713" y="704946"/>
              <a:ext cx="5452636" cy="5452636"/>
            </a:xfrm>
            <a:custGeom>
              <a:avLst/>
              <a:gdLst/>
              <a:ahLst/>
              <a:cxnLst/>
              <a:rect l="0" t="0" r="0" b="0"/>
              <a:pathLst>
                <a:path>
                  <a:moveTo>
                    <a:pt x="4201085" y="433313"/>
                  </a:moveTo>
                  <a:arcTo wR="2726318" hR="2726318" stAng="18164848" swAng="4431574"/>
                </a:path>
              </a:pathLst>
            </a:custGeom>
            <a:ln>
              <a:headEnd type="triangle" w="lg" len="med"/>
              <a:tailEnd type="triangle" w="lg" len="med"/>
            </a:ln>
          </p:spPr>
          <p:style>
            <a:lnRef idx="2">
              <a:schemeClr val="accent5"/>
            </a:lnRef>
            <a:fillRef idx="1">
              <a:schemeClr val="lt1"/>
            </a:fillRef>
            <a:effectRef idx="0">
              <a:schemeClr val="accent5"/>
            </a:effectRef>
            <a:fontRef idx="minor">
              <a:schemeClr val="dk1"/>
            </a:fontRef>
          </p:style>
        </p:sp>
        <p:sp>
          <p:nvSpPr>
            <p:cNvPr id="9" name="Freeform 8"/>
            <p:cNvSpPr/>
            <p:nvPr/>
          </p:nvSpPr>
          <p:spPr>
            <a:xfrm>
              <a:off x="5355435" y="4242306"/>
              <a:ext cx="2893316" cy="1104234"/>
            </a:xfrm>
            <a:custGeom>
              <a:avLst/>
              <a:gdLst>
                <a:gd name="connsiteX0" fmla="*/ 0 w 2893316"/>
                <a:gd name="connsiteY0" fmla="*/ 184043 h 1104234"/>
                <a:gd name="connsiteX1" fmla="*/ 53905 w 2893316"/>
                <a:gd name="connsiteY1" fmla="*/ 53905 h 1104234"/>
                <a:gd name="connsiteX2" fmla="*/ 184043 w 2893316"/>
                <a:gd name="connsiteY2" fmla="*/ 0 h 1104234"/>
                <a:gd name="connsiteX3" fmla="*/ 2709273 w 2893316"/>
                <a:gd name="connsiteY3" fmla="*/ 0 h 1104234"/>
                <a:gd name="connsiteX4" fmla="*/ 2839411 w 2893316"/>
                <a:gd name="connsiteY4" fmla="*/ 53905 h 1104234"/>
                <a:gd name="connsiteX5" fmla="*/ 2893316 w 2893316"/>
                <a:gd name="connsiteY5" fmla="*/ 184043 h 1104234"/>
                <a:gd name="connsiteX6" fmla="*/ 2893316 w 2893316"/>
                <a:gd name="connsiteY6" fmla="*/ 920191 h 1104234"/>
                <a:gd name="connsiteX7" fmla="*/ 2839411 w 2893316"/>
                <a:gd name="connsiteY7" fmla="*/ 1050329 h 1104234"/>
                <a:gd name="connsiteX8" fmla="*/ 2709273 w 2893316"/>
                <a:gd name="connsiteY8" fmla="*/ 1104234 h 1104234"/>
                <a:gd name="connsiteX9" fmla="*/ 184043 w 2893316"/>
                <a:gd name="connsiteY9" fmla="*/ 1104234 h 1104234"/>
                <a:gd name="connsiteX10" fmla="*/ 53905 w 2893316"/>
                <a:gd name="connsiteY10" fmla="*/ 1050329 h 1104234"/>
                <a:gd name="connsiteX11" fmla="*/ 0 w 2893316"/>
                <a:gd name="connsiteY11" fmla="*/ 920191 h 1104234"/>
                <a:gd name="connsiteX12" fmla="*/ 0 w 2893316"/>
                <a:gd name="connsiteY12" fmla="*/ 184043 h 110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3316" h="1104234">
                  <a:moveTo>
                    <a:pt x="0" y="184043"/>
                  </a:moveTo>
                  <a:cubicBezTo>
                    <a:pt x="0" y="135232"/>
                    <a:pt x="19390" y="88420"/>
                    <a:pt x="53905" y="53905"/>
                  </a:cubicBezTo>
                  <a:cubicBezTo>
                    <a:pt x="88420" y="19390"/>
                    <a:pt x="135232" y="0"/>
                    <a:pt x="184043" y="0"/>
                  </a:cubicBezTo>
                  <a:lnTo>
                    <a:pt x="2709273" y="0"/>
                  </a:lnTo>
                  <a:cubicBezTo>
                    <a:pt x="2758084" y="0"/>
                    <a:pt x="2804896" y="19390"/>
                    <a:pt x="2839411" y="53905"/>
                  </a:cubicBezTo>
                  <a:cubicBezTo>
                    <a:pt x="2873926" y="88420"/>
                    <a:pt x="2893316" y="135232"/>
                    <a:pt x="2893316" y="184043"/>
                  </a:cubicBezTo>
                  <a:lnTo>
                    <a:pt x="2893316" y="920191"/>
                  </a:lnTo>
                  <a:cubicBezTo>
                    <a:pt x="2893316" y="969002"/>
                    <a:pt x="2873926" y="1015814"/>
                    <a:pt x="2839411" y="1050329"/>
                  </a:cubicBezTo>
                  <a:cubicBezTo>
                    <a:pt x="2804896" y="1084844"/>
                    <a:pt x="2758084" y="1104234"/>
                    <a:pt x="2709273" y="1104234"/>
                  </a:cubicBezTo>
                  <a:lnTo>
                    <a:pt x="184043" y="1104234"/>
                  </a:lnTo>
                  <a:cubicBezTo>
                    <a:pt x="135232" y="1104234"/>
                    <a:pt x="88420" y="1084844"/>
                    <a:pt x="53905" y="1050329"/>
                  </a:cubicBezTo>
                  <a:cubicBezTo>
                    <a:pt x="19390" y="1015814"/>
                    <a:pt x="0" y="969002"/>
                    <a:pt x="0" y="920191"/>
                  </a:cubicBezTo>
                  <a:lnTo>
                    <a:pt x="0" y="184043"/>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198684" tIns="198684" rIns="198684" bIns="198684" numCol="1" spcCol="1270" anchor="ctr" anchorCtr="0">
              <a:noAutofit/>
            </a:bodyPr>
            <a:lstStyle/>
            <a:p>
              <a:pPr marL="0" marR="0" lvl="0" indent="0" algn="ctr" defTabSz="1689100" rtl="0" eaLnBrk="1" fontAlgn="auto" latinLnBrk="0" hangingPunct="1">
                <a:lnSpc>
                  <a:spcPct val="90000"/>
                </a:lnSpc>
                <a:spcBef>
                  <a:spcPct val="0"/>
                </a:spcBef>
                <a:spcAft>
                  <a:spcPct val="3500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Calibri"/>
                  <a:ea typeface="+mn-ea"/>
                  <a:cs typeface="+mn-cs"/>
                </a:rPr>
                <a:t>Feelings</a:t>
              </a:r>
            </a:p>
          </p:txBody>
        </p:sp>
        <p:sp>
          <p:nvSpPr>
            <p:cNvPr id="10" name="Freeform 9"/>
            <p:cNvSpPr/>
            <p:nvPr/>
          </p:nvSpPr>
          <p:spPr>
            <a:xfrm>
              <a:off x="1714713" y="704946"/>
              <a:ext cx="5452636" cy="5452636"/>
            </a:xfrm>
            <a:custGeom>
              <a:avLst/>
              <a:gdLst/>
              <a:ahLst/>
              <a:cxnLst/>
              <a:rect l="0" t="0" r="0" b="0"/>
              <a:pathLst>
                <a:path>
                  <a:moveTo>
                    <a:pt x="4639100" y="4669015"/>
                  </a:moveTo>
                  <a:arcTo wR="2726318" hR="2726318" stAng="2726673" swAng="5346654"/>
                </a:path>
              </a:pathLst>
            </a:custGeom>
            <a:ln>
              <a:headEnd type="triangle" w="lg" len="med"/>
              <a:tailEnd type="triangle" w="lg" len="med"/>
            </a:ln>
          </p:spPr>
          <p:style>
            <a:lnRef idx="2">
              <a:schemeClr val="accent5"/>
            </a:lnRef>
            <a:fillRef idx="1">
              <a:schemeClr val="lt1"/>
            </a:fillRef>
            <a:effectRef idx="0">
              <a:schemeClr val="accent5"/>
            </a:effectRef>
            <a:fontRef idx="minor">
              <a:schemeClr val="dk1"/>
            </a:fontRef>
          </p:style>
        </p:sp>
        <p:sp>
          <p:nvSpPr>
            <p:cNvPr id="11" name="Freeform 10"/>
            <p:cNvSpPr/>
            <p:nvPr/>
          </p:nvSpPr>
          <p:spPr>
            <a:xfrm>
              <a:off x="633312" y="4242306"/>
              <a:ext cx="3096519" cy="1104234"/>
            </a:xfrm>
            <a:custGeom>
              <a:avLst/>
              <a:gdLst>
                <a:gd name="connsiteX0" fmla="*/ 0 w 2893316"/>
                <a:gd name="connsiteY0" fmla="*/ 184043 h 1104234"/>
                <a:gd name="connsiteX1" fmla="*/ 53905 w 2893316"/>
                <a:gd name="connsiteY1" fmla="*/ 53905 h 1104234"/>
                <a:gd name="connsiteX2" fmla="*/ 184043 w 2893316"/>
                <a:gd name="connsiteY2" fmla="*/ 0 h 1104234"/>
                <a:gd name="connsiteX3" fmla="*/ 2709273 w 2893316"/>
                <a:gd name="connsiteY3" fmla="*/ 0 h 1104234"/>
                <a:gd name="connsiteX4" fmla="*/ 2839411 w 2893316"/>
                <a:gd name="connsiteY4" fmla="*/ 53905 h 1104234"/>
                <a:gd name="connsiteX5" fmla="*/ 2893316 w 2893316"/>
                <a:gd name="connsiteY5" fmla="*/ 184043 h 1104234"/>
                <a:gd name="connsiteX6" fmla="*/ 2893316 w 2893316"/>
                <a:gd name="connsiteY6" fmla="*/ 920191 h 1104234"/>
                <a:gd name="connsiteX7" fmla="*/ 2839411 w 2893316"/>
                <a:gd name="connsiteY7" fmla="*/ 1050329 h 1104234"/>
                <a:gd name="connsiteX8" fmla="*/ 2709273 w 2893316"/>
                <a:gd name="connsiteY8" fmla="*/ 1104234 h 1104234"/>
                <a:gd name="connsiteX9" fmla="*/ 184043 w 2893316"/>
                <a:gd name="connsiteY9" fmla="*/ 1104234 h 1104234"/>
                <a:gd name="connsiteX10" fmla="*/ 53905 w 2893316"/>
                <a:gd name="connsiteY10" fmla="*/ 1050329 h 1104234"/>
                <a:gd name="connsiteX11" fmla="*/ 0 w 2893316"/>
                <a:gd name="connsiteY11" fmla="*/ 920191 h 1104234"/>
                <a:gd name="connsiteX12" fmla="*/ 0 w 2893316"/>
                <a:gd name="connsiteY12" fmla="*/ 184043 h 110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3316" h="1104234">
                  <a:moveTo>
                    <a:pt x="0" y="184043"/>
                  </a:moveTo>
                  <a:cubicBezTo>
                    <a:pt x="0" y="135232"/>
                    <a:pt x="19390" y="88420"/>
                    <a:pt x="53905" y="53905"/>
                  </a:cubicBezTo>
                  <a:cubicBezTo>
                    <a:pt x="88420" y="19390"/>
                    <a:pt x="135232" y="0"/>
                    <a:pt x="184043" y="0"/>
                  </a:cubicBezTo>
                  <a:lnTo>
                    <a:pt x="2709273" y="0"/>
                  </a:lnTo>
                  <a:cubicBezTo>
                    <a:pt x="2758084" y="0"/>
                    <a:pt x="2804896" y="19390"/>
                    <a:pt x="2839411" y="53905"/>
                  </a:cubicBezTo>
                  <a:cubicBezTo>
                    <a:pt x="2873926" y="88420"/>
                    <a:pt x="2893316" y="135232"/>
                    <a:pt x="2893316" y="184043"/>
                  </a:cubicBezTo>
                  <a:lnTo>
                    <a:pt x="2893316" y="920191"/>
                  </a:lnTo>
                  <a:cubicBezTo>
                    <a:pt x="2893316" y="969002"/>
                    <a:pt x="2873926" y="1015814"/>
                    <a:pt x="2839411" y="1050329"/>
                  </a:cubicBezTo>
                  <a:cubicBezTo>
                    <a:pt x="2804896" y="1084844"/>
                    <a:pt x="2758084" y="1104234"/>
                    <a:pt x="2709273" y="1104234"/>
                  </a:cubicBezTo>
                  <a:lnTo>
                    <a:pt x="184043" y="1104234"/>
                  </a:lnTo>
                  <a:cubicBezTo>
                    <a:pt x="135232" y="1104234"/>
                    <a:pt x="88420" y="1084844"/>
                    <a:pt x="53905" y="1050329"/>
                  </a:cubicBezTo>
                  <a:cubicBezTo>
                    <a:pt x="19390" y="1015814"/>
                    <a:pt x="0" y="969002"/>
                    <a:pt x="0" y="920191"/>
                  </a:cubicBezTo>
                  <a:lnTo>
                    <a:pt x="0" y="184043"/>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198684" tIns="198684" rIns="198684" bIns="198684" numCol="1" spcCol="1270" anchor="ctr" anchorCtr="0">
              <a:noAutofit/>
            </a:bodyPr>
            <a:lstStyle/>
            <a:p>
              <a:pPr marL="0" marR="0" lvl="0" indent="0" algn="ctr" defTabSz="1689100" rtl="0" eaLnBrk="1" fontAlgn="auto" latinLnBrk="0" hangingPunct="1">
                <a:lnSpc>
                  <a:spcPct val="90000"/>
                </a:lnSpc>
                <a:spcBef>
                  <a:spcPct val="0"/>
                </a:spcBef>
                <a:spcAft>
                  <a:spcPct val="3500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Calibri"/>
                  <a:ea typeface="+mn-ea"/>
                  <a:cs typeface="+mn-cs"/>
                </a:rPr>
                <a:t>Behaviors</a:t>
              </a:r>
            </a:p>
          </p:txBody>
        </p:sp>
        <p:sp>
          <p:nvSpPr>
            <p:cNvPr id="12" name="Freeform 11"/>
            <p:cNvSpPr/>
            <p:nvPr/>
          </p:nvSpPr>
          <p:spPr>
            <a:xfrm>
              <a:off x="1714713" y="704946"/>
              <a:ext cx="5452636" cy="5452636"/>
            </a:xfrm>
            <a:custGeom>
              <a:avLst/>
              <a:gdLst/>
              <a:ahLst/>
              <a:cxnLst/>
              <a:rect l="0" t="0" r="0" b="0"/>
              <a:pathLst>
                <a:path>
                  <a:moveTo>
                    <a:pt x="113721" y="3505516"/>
                  </a:moveTo>
                  <a:arcTo wR="2726318" hR="2726318" stAng="9803578" swAng="4431574"/>
                </a:path>
              </a:pathLst>
            </a:custGeom>
            <a:ln>
              <a:headEnd type="triangle" w="lg" len="med"/>
              <a:tailEnd type="triangle" w="lg" len="med"/>
            </a:ln>
          </p:spPr>
          <p:style>
            <a:lnRef idx="2">
              <a:schemeClr val="accent5"/>
            </a:lnRef>
            <a:fillRef idx="1">
              <a:schemeClr val="lt1"/>
            </a:fillRef>
            <a:effectRef idx="0">
              <a:schemeClr val="accent5"/>
            </a:effectRef>
            <a:fontRef idx="minor">
              <a:schemeClr val="dk1"/>
            </a:fontRef>
          </p:style>
        </p:sp>
      </p:grpSp>
    </p:spTree>
    <p:extLst>
      <p:ext uri="{BB962C8B-B14F-4D97-AF65-F5344CB8AC3E}">
        <p14:creationId xmlns:p14="http://schemas.microsoft.com/office/powerpoint/2010/main" val="1106009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24151" y="802924"/>
            <a:ext cx="6973728" cy="566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76401" y="6436253"/>
            <a:ext cx="626325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Source: adapted from Moos, RH (2011) Processes the promote recovery from addictive disorders.</a:t>
            </a:r>
          </a:p>
        </p:txBody>
      </p:sp>
      <p:sp>
        <p:nvSpPr>
          <p:cNvPr id="4" name="Title 3"/>
          <p:cNvSpPr>
            <a:spLocks noGrp="1"/>
          </p:cNvSpPr>
          <p:nvPr>
            <p:ph type="title"/>
          </p:nvPr>
        </p:nvSpPr>
        <p:spPr>
          <a:xfrm>
            <a:off x="1882616" y="68899"/>
            <a:ext cx="8229600" cy="734027"/>
          </a:xfrm>
        </p:spPr>
        <p:txBody>
          <a:bodyPr>
            <a:normAutofit fontScale="90000"/>
          </a:bodyPr>
          <a:lstStyle/>
          <a:p>
            <a:r>
              <a:rPr lang="en-US" dirty="0"/>
              <a:t>Major psychosocial theories for SUD</a:t>
            </a:r>
          </a:p>
        </p:txBody>
      </p:sp>
    </p:spTree>
    <p:extLst>
      <p:ext uri="{BB962C8B-B14F-4D97-AF65-F5344CB8AC3E}">
        <p14:creationId xmlns:p14="http://schemas.microsoft.com/office/powerpoint/2010/main" val="11877648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525906"/>
            <a:ext cx="8229600" cy="4798695"/>
          </a:xfrm>
        </p:spPr>
        <p:txBody>
          <a:bodyPr>
            <a:normAutofit fontScale="85000" lnSpcReduction="10000"/>
          </a:bodyPr>
          <a:lstStyle/>
          <a:p>
            <a:pPr>
              <a:spcAft>
                <a:spcPts val="600"/>
              </a:spcAft>
              <a:buClr>
                <a:schemeClr val="accent2"/>
              </a:buClr>
            </a:pPr>
            <a:r>
              <a:rPr lang="en-US" dirty="0">
                <a:solidFill>
                  <a:schemeClr val="accent2"/>
                </a:solidFill>
              </a:rPr>
              <a:t>Based on </a:t>
            </a:r>
            <a:r>
              <a:rPr lang="en-US" b="1" dirty="0">
                <a:solidFill>
                  <a:schemeClr val="accent2"/>
                </a:solidFill>
              </a:rPr>
              <a:t>social-cognitive learning theory </a:t>
            </a:r>
            <a:endParaRPr lang="en-US" dirty="0"/>
          </a:p>
          <a:p>
            <a:pPr lvl="1">
              <a:spcAft>
                <a:spcPts val="600"/>
              </a:spcAft>
            </a:pPr>
            <a:r>
              <a:rPr lang="en-US" dirty="0"/>
              <a:t>Substance use functionally related to major life problems</a:t>
            </a:r>
          </a:p>
          <a:p>
            <a:pPr lvl="1">
              <a:spcAft>
                <a:spcPts val="1200"/>
              </a:spcAft>
            </a:pPr>
            <a:r>
              <a:rPr lang="en-US" dirty="0"/>
              <a:t>Coping deficits (e.g., life stress, substance-related cues) maintain use/relapse</a:t>
            </a:r>
          </a:p>
          <a:p>
            <a:pPr>
              <a:spcBef>
                <a:spcPts val="1200"/>
              </a:spcBef>
              <a:spcAft>
                <a:spcPts val="600"/>
              </a:spcAft>
              <a:buClr>
                <a:schemeClr val="accent2"/>
              </a:buClr>
            </a:pPr>
            <a:r>
              <a:rPr lang="en-US" b="1" dirty="0">
                <a:solidFill>
                  <a:schemeClr val="accent2"/>
                </a:solidFill>
              </a:rPr>
              <a:t>Coping skills training </a:t>
            </a:r>
            <a:r>
              <a:rPr lang="en-US" dirty="0">
                <a:solidFill>
                  <a:schemeClr val="accent2"/>
                </a:solidFill>
              </a:rPr>
              <a:t>addresses and overcomes skill deficits </a:t>
            </a:r>
            <a:endParaRPr lang="en-US" dirty="0"/>
          </a:p>
          <a:p>
            <a:pPr lvl="1">
              <a:spcAft>
                <a:spcPts val="600"/>
              </a:spcAft>
            </a:pPr>
            <a:r>
              <a:rPr lang="en-US" dirty="0"/>
              <a:t>Enhance identification and coping with high-risk situations/cues</a:t>
            </a:r>
          </a:p>
          <a:p>
            <a:pPr lvl="1">
              <a:spcAft>
                <a:spcPts val="600"/>
              </a:spcAft>
            </a:pPr>
            <a:r>
              <a:rPr lang="en-US" dirty="0"/>
              <a:t>Increase active adaptive behavioral-cognitive coping</a:t>
            </a:r>
          </a:p>
          <a:p>
            <a:pPr lvl="1">
              <a:spcAft>
                <a:spcPts val="600"/>
              </a:spcAft>
            </a:pPr>
            <a:r>
              <a:rPr lang="en-US" dirty="0"/>
              <a:t>Enhance sobriety-based social support</a:t>
            </a:r>
          </a:p>
        </p:txBody>
      </p:sp>
      <p:sp>
        <p:nvSpPr>
          <p:cNvPr id="3" name="Slide Number Placeholder 2"/>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9F530-FFB0-D141-884B-ACCB2B99C6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itle 3"/>
          <p:cNvSpPr>
            <a:spLocks noGrp="1"/>
          </p:cNvSpPr>
          <p:nvPr>
            <p:ph type="title"/>
          </p:nvPr>
        </p:nvSpPr>
        <p:spPr/>
        <p:txBody>
          <a:bodyPr/>
          <a:lstStyle/>
          <a:p>
            <a:r>
              <a:rPr lang="en-US" dirty="0"/>
              <a:t>What is CBT for SUD?</a:t>
            </a:r>
          </a:p>
        </p:txBody>
      </p:sp>
    </p:spTree>
    <p:extLst>
      <p:ext uri="{BB962C8B-B14F-4D97-AF65-F5344CB8AC3E}">
        <p14:creationId xmlns:p14="http://schemas.microsoft.com/office/powerpoint/2010/main" val="1938621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28600"/>
            <a:ext cx="8229600" cy="1143000"/>
          </a:xfrm>
        </p:spPr>
        <p:txBody>
          <a:bodyPr>
            <a:normAutofit fontScale="90000"/>
          </a:bodyPr>
          <a:lstStyle/>
          <a:p>
            <a:r>
              <a:rPr lang="en-US" dirty="0"/>
              <a:t>CBT addresses two major types of learning that contribute to SUD…</a:t>
            </a:r>
          </a:p>
        </p:txBody>
      </p:sp>
      <p:sp>
        <p:nvSpPr>
          <p:cNvPr id="6" name="Text Placeholder 5"/>
          <p:cNvSpPr>
            <a:spLocks noGrp="1"/>
          </p:cNvSpPr>
          <p:nvPr>
            <p:ph type="body" idx="1"/>
          </p:nvPr>
        </p:nvSpPr>
        <p:spPr>
          <a:xfrm>
            <a:off x="1981200" y="1697036"/>
            <a:ext cx="4040188" cy="762000"/>
          </a:xfrm>
        </p:spPr>
        <p:style>
          <a:lnRef idx="1">
            <a:schemeClr val="accent2"/>
          </a:lnRef>
          <a:fillRef idx="3">
            <a:schemeClr val="accent2"/>
          </a:fillRef>
          <a:effectRef idx="2">
            <a:schemeClr val="accent2"/>
          </a:effectRef>
          <a:fontRef idx="minor">
            <a:schemeClr val="lt1"/>
          </a:fontRef>
        </p:style>
        <p:txBody>
          <a:bodyPr>
            <a:normAutofit fontScale="92500" lnSpcReduction="10000"/>
          </a:bodyPr>
          <a:lstStyle/>
          <a:p>
            <a:pPr algn="ctr"/>
            <a:r>
              <a:rPr lang="en-US" b="1" dirty="0"/>
              <a:t>Learning by </a:t>
            </a:r>
            <a:r>
              <a:rPr lang="en-US" b="1" i="1" dirty="0"/>
              <a:t>Association</a:t>
            </a:r>
          </a:p>
          <a:p>
            <a:pPr algn="ctr"/>
            <a:r>
              <a:rPr lang="en-US" dirty="0"/>
              <a:t>‘Classical’ Conditioning</a:t>
            </a:r>
          </a:p>
        </p:txBody>
      </p:sp>
      <p:sp>
        <p:nvSpPr>
          <p:cNvPr id="7" name="Text Placeholder 6"/>
          <p:cNvSpPr>
            <a:spLocks noGrp="1"/>
          </p:cNvSpPr>
          <p:nvPr>
            <p:ph type="body" sz="half" idx="3"/>
          </p:nvPr>
        </p:nvSpPr>
        <p:spPr>
          <a:xfrm>
            <a:off x="6169030" y="1697036"/>
            <a:ext cx="4041775" cy="762000"/>
          </a:xfrm>
        </p:spPr>
        <p:style>
          <a:lnRef idx="1">
            <a:schemeClr val="accent2"/>
          </a:lnRef>
          <a:fillRef idx="3">
            <a:schemeClr val="accent2"/>
          </a:fillRef>
          <a:effectRef idx="2">
            <a:schemeClr val="accent2"/>
          </a:effectRef>
          <a:fontRef idx="minor">
            <a:schemeClr val="lt1"/>
          </a:fontRef>
        </p:style>
        <p:txBody>
          <a:bodyPr>
            <a:normAutofit fontScale="92500" lnSpcReduction="10000"/>
          </a:bodyPr>
          <a:lstStyle/>
          <a:p>
            <a:pPr algn="ctr"/>
            <a:r>
              <a:rPr lang="en-US" b="1" dirty="0"/>
              <a:t>Learning by </a:t>
            </a:r>
            <a:r>
              <a:rPr lang="en-US" b="1" i="1" dirty="0"/>
              <a:t>Consequence</a:t>
            </a:r>
          </a:p>
          <a:p>
            <a:pPr algn="ctr"/>
            <a:r>
              <a:rPr lang="en-US" dirty="0"/>
              <a:t>‘Operant’ Conditioning</a:t>
            </a:r>
          </a:p>
        </p:txBody>
      </p:sp>
      <p:sp>
        <p:nvSpPr>
          <p:cNvPr id="2" name="Content Placeholder 1"/>
          <p:cNvSpPr>
            <a:spLocks noGrp="1"/>
          </p:cNvSpPr>
          <p:nvPr>
            <p:ph sz="quarter" idx="2"/>
          </p:nvPr>
        </p:nvSpPr>
        <p:spPr>
          <a:xfrm>
            <a:off x="1981200" y="2459038"/>
            <a:ext cx="4040188" cy="3941763"/>
          </a:xfrm>
        </p:spPr>
        <p:txBody>
          <a:bodyPr vert="horz" lIns="91440" tIns="91440" rIns="91440" bIns="45720" rtlCol="0">
            <a:normAutofit/>
          </a:bodyPr>
          <a:lstStyle/>
          <a:p>
            <a:r>
              <a:rPr lang="en-US" sz="2000" dirty="0"/>
              <a:t>Neutral stimuli become </a:t>
            </a:r>
            <a:r>
              <a:rPr lang="en-US" sz="2000" b="1" dirty="0"/>
              <a:t>triggers for </a:t>
            </a:r>
            <a:r>
              <a:rPr lang="en-US" sz="2000" dirty="0"/>
              <a:t>substance use</a:t>
            </a:r>
            <a:r>
              <a:rPr lang="en-US" sz="2000" b="1" dirty="0"/>
              <a:t>/</a:t>
            </a:r>
            <a:r>
              <a:rPr lang="en-US" sz="2000" dirty="0"/>
              <a:t>cravings, through repeated associations between stimuli and drug (conditioning).</a:t>
            </a:r>
            <a:br>
              <a:rPr lang="en-US" sz="2000" dirty="0"/>
            </a:br>
            <a:endParaRPr lang="en-US" sz="2000" dirty="0"/>
          </a:p>
          <a:p>
            <a:r>
              <a:rPr lang="en-US" sz="2000" b="1" dirty="0"/>
              <a:t>External</a:t>
            </a:r>
            <a:r>
              <a:rPr lang="en-US" sz="2000" dirty="0"/>
              <a:t> </a:t>
            </a:r>
            <a:r>
              <a:rPr lang="en-US" sz="2000" b="1" dirty="0"/>
              <a:t>triggers: </a:t>
            </a:r>
            <a:r>
              <a:rPr lang="en-US" sz="2000" dirty="0"/>
              <a:t>People, places, time of day, day of week, things… </a:t>
            </a:r>
            <a:br>
              <a:rPr lang="en-US" sz="2000" dirty="0"/>
            </a:br>
            <a:endParaRPr lang="en-US" sz="2000" dirty="0"/>
          </a:p>
          <a:p>
            <a:r>
              <a:rPr lang="en-US" sz="2000" b="1" dirty="0"/>
              <a:t>Internal</a:t>
            </a:r>
            <a:r>
              <a:rPr lang="en-US" sz="2000" dirty="0"/>
              <a:t> </a:t>
            </a:r>
            <a:r>
              <a:rPr lang="en-US" sz="2000" b="1" dirty="0"/>
              <a:t>triggers:</a:t>
            </a:r>
            <a:r>
              <a:rPr lang="en-US" sz="2000" dirty="0"/>
              <a:t> thoughts, emotions, pain/physiological changes</a:t>
            </a:r>
          </a:p>
        </p:txBody>
      </p:sp>
      <p:sp>
        <p:nvSpPr>
          <p:cNvPr id="8" name="Content Placeholder 7"/>
          <p:cNvSpPr>
            <a:spLocks noGrp="1"/>
          </p:cNvSpPr>
          <p:nvPr>
            <p:ph sz="quarter" idx="4"/>
          </p:nvPr>
        </p:nvSpPr>
        <p:spPr>
          <a:xfrm>
            <a:off x="6169029" y="2459038"/>
            <a:ext cx="4041775" cy="3941763"/>
          </a:xfrm>
        </p:spPr>
        <p:txBody>
          <a:bodyPr vert="horz" lIns="91440" tIns="91440" rIns="91440" bIns="45720" rtlCol="0">
            <a:noAutofit/>
          </a:bodyPr>
          <a:lstStyle/>
          <a:p>
            <a:r>
              <a:rPr lang="en-US" sz="2000" dirty="0"/>
              <a:t>Substance use is shaped by the consequences of use.</a:t>
            </a:r>
            <a:br>
              <a:rPr lang="en-US" sz="2000" dirty="0"/>
            </a:br>
            <a:endParaRPr lang="en-US" sz="2000" dirty="0"/>
          </a:p>
          <a:p>
            <a:r>
              <a:rPr lang="en-US" sz="2000" b="1" dirty="0"/>
              <a:t>Positive Reinforcement: </a:t>
            </a:r>
            <a:r>
              <a:rPr lang="en-US" sz="2000" dirty="0"/>
              <a:t>if after using a substance a person feels more comfortable in social situations or happier etc.</a:t>
            </a:r>
            <a:br>
              <a:rPr lang="en-US" sz="2000" dirty="0"/>
            </a:br>
            <a:endParaRPr lang="en-US" sz="2000" dirty="0"/>
          </a:p>
          <a:p>
            <a:r>
              <a:rPr lang="en-US" sz="2000" b="1" dirty="0"/>
              <a:t>Negative Reinforcement: </a:t>
            </a:r>
            <a:r>
              <a:rPr lang="en-US" sz="2000" dirty="0"/>
              <a:t>if substance use reduces anxiety, tension, stress, or depression; future use to reduce or terminate the unpleasant experience</a:t>
            </a:r>
          </a:p>
        </p:txBody>
      </p:sp>
    </p:spTree>
    <p:extLst>
      <p:ext uri="{BB962C8B-B14F-4D97-AF65-F5344CB8AC3E}">
        <p14:creationId xmlns:p14="http://schemas.microsoft.com/office/powerpoint/2010/main" val="2272360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957" b="1901"/>
          <a:stretch/>
        </p:blipFill>
        <p:spPr>
          <a:xfrm>
            <a:off x="2514600" y="181908"/>
            <a:ext cx="7315200" cy="6599893"/>
          </a:xfrm>
          <a:prstGeom prst="rect">
            <a:avLst/>
          </a:prstGeom>
        </p:spPr>
      </p:pic>
    </p:spTree>
    <p:extLst>
      <p:ext uri="{BB962C8B-B14F-4D97-AF65-F5344CB8AC3E}">
        <p14:creationId xmlns:p14="http://schemas.microsoft.com/office/powerpoint/2010/main" val="27333721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p:txBody>
          <a:bodyPr>
            <a:normAutofit fontScale="92500" lnSpcReduction="20000"/>
          </a:bodyPr>
          <a:lstStyle/>
          <a:p>
            <a:pPr>
              <a:spcBef>
                <a:spcPts val="1200"/>
              </a:spcBef>
              <a:buNone/>
            </a:pPr>
            <a:r>
              <a:rPr lang="en-US" b="1" i="1" dirty="0">
                <a:solidFill>
                  <a:schemeClr val="tx2"/>
                </a:solidFill>
              </a:rPr>
              <a:t>Main Assumption: </a:t>
            </a:r>
            <a:br>
              <a:rPr lang="en-US" b="1" i="1" dirty="0">
                <a:solidFill>
                  <a:schemeClr val="tx2"/>
                </a:solidFill>
              </a:rPr>
            </a:br>
            <a:r>
              <a:rPr lang="en-US" i="1" dirty="0">
                <a:solidFill>
                  <a:schemeClr val="tx2"/>
                </a:solidFill>
              </a:rPr>
              <a:t>Substance problems arise/continue due to deficits in sober </a:t>
            </a:r>
            <a:r>
              <a:rPr lang="en-US" i="1" u="sng" dirty="0">
                <a:solidFill>
                  <a:schemeClr val="tx2"/>
                </a:solidFill>
              </a:rPr>
              <a:t>coping skills</a:t>
            </a:r>
            <a:r>
              <a:rPr lang="en-US" i="1" dirty="0">
                <a:solidFill>
                  <a:schemeClr val="tx2"/>
                </a:solidFill>
              </a:rPr>
              <a:t>.</a:t>
            </a:r>
          </a:p>
          <a:p>
            <a:pPr marL="111125" indent="-1588">
              <a:spcBef>
                <a:spcPts val="1200"/>
              </a:spcBef>
              <a:buNone/>
            </a:pPr>
            <a:r>
              <a:rPr lang="en-US" dirty="0"/>
              <a:t>Patient is motivated to stop/reduce substance use-needs to acquire skills to do so.</a:t>
            </a:r>
          </a:p>
          <a:p>
            <a:pPr marL="624078" indent="-514350">
              <a:spcBef>
                <a:spcPts val="1200"/>
              </a:spcBef>
              <a:buFont typeface="+mj-lt"/>
              <a:buAutoNum type="arabicPeriod"/>
            </a:pPr>
            <a:r>
              <a:rPr lang="en-US" sz="2400" dirty="0"/>
              <a:t>Failure to engage in active coping when encountering precipitants to substance use contributes to relapse.</a:t>
            </a:r>
          </a:p>
          <a:p>
            <a:pPr marL="624078" indent="-514350">
              <a:spcBef>
                <a:spcPts val="1200"/>
              </a:spcBef>
              <a:buFont typeface="+mj-lt"/>
              <a:buAutoNum type="arabicPeriod"/>
            </a:pPr>
            <a:r>
              <a:rPr lang="en-US" sz="2400" dirty="0"/>
              <a:t>CBT is differentially effective in </a:t>
            </a:r>
            <a:r>
              <a:rPr lang="en-US" sz="2400" b="1" dirty="0"/>
              <a:t>increasing active coping efforts </a:t>
            </a:r>
            <a:r>
              <a:rPr lang="en-US" sz="2400" dirty="0"/>
              <a:t>when compared to alternative interventions</a:t>
            </a:r>
          </a:p>
          <a:p>
            <a:pPr marL="624078" indent="-514350">
              <a:spcBef>
                <a:spcPts val="1200"/>
              </a:spcBef>
              <a:buFont typeface="+mj-lt"/>
              <a:buAutoNum type="arabicPeriod"/>
            </a:pPr>
            <a:r>
              <a:rPr lang="en-US" sz="2400" dirty="0"/>
              <a:t>Because problems with coping are attributable to skills deficits, </a:t>
            </a:r>
            <a:r>
              <a:rPr lang="en-US" sz="2400" b="1" dirty="0"/>
              <a:t>performance-based skill training techniques</a:t>
            </a:r>
            <a:r>
              <a:rPr lang="en-US" sz="2400" dirty="0"/>
              <a:t> are necessary to remediate deficits</a:t>
            </a:r>
            <a:r>
              <a:rPr lang="en-US" dirty="0"/>
              <a:t> </a:t>
            </a:r>
          </a:p>
        </p:txBody>
      </p:sp>
      <p:sp>
        <p:nvSpPr>
          <p:cNvPr id="4" name="Title 3"/>
          <p:cNvSpPr>
            <a:spLocks noGrp="1"/>
          </p:cNvSpPr>
          <p:nvPr>
            <p:ph type="title"/>
          </p:nvPr>
        </p:nvSpPr>
        <p:spPr/>
        <p:txBody>
          <a:bodyPr/>
          <a:lstStyle/>
          <a:p>
            <a:r>
              <a:rPr lang="en-US" dirty="0"/>
              <a:t>Assumptions of CBT</a:t>
            </a:r>
          </a:p>
        </p:txBody>
      </p:sp>
    </p:spTree>
    <p:extLst>
      <p:ext uri="{BB962C8B-B14F-4D97-AF65-F5344CB8AC3E}">
        <p14:creationId xmlns:p14="http://schemas.microsoft.com/office/powerpoint/2010/main" val="2552785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6909" y="857250"/>
            <a:ext cx="8002429" cy="5143500"/>
          </a:xfrm>
          <a:prstGeom prst="rect">
            <a:avLst/>
          </a:prstGeom>
        </p:spPr>
      </p:pic>
      <p:sp>
        <p:nvSpPr>
          <p:cNvPr id="3" name="Freeform 8"/>
          <p:cNvSpPr/>
          <p:nvPr/>
        </p:nvSpPr>
        <p:spPr>
          <a:xfrm>
            <a:off x="5158741" y="4944880"/>
            <a:ext cx="3147060" cy="457200"/>
          </a:xfrm>
          <a:custGeom>
            <a:avLst/>
            <a:gdLst>
              <a:gd name="connsiteX0" fmla="*/ 0 w 3046809"/>
              <a:gd name="connsiteY0" fmla="*/ 68580 h 685800"/>
              <a:gd name="connsiteX1" fmla="*/ 20087 w 3046809"/>
              <a:gd name="connsiteY1" fmla="*/ 20087 h 685800"/>
              <a:gd name="connsiteX2" fmla="*/ 68580 w 3046809"/>
              <a:gd name="connsiteY2" fmla="*/ 0 h 685800"/>
              <a:gd name="connsiteX3" fmla="*/ 2978229 w 3046809"/>
              <a:gd name="connsiteY3" fmla="*/ 0 h 685800"/>
              <a:gd name="connsiteX4" fmla="*/ 3026722 w 3046809"/>
              <a:gd name="connsiteY4" fmla="*/ 20087 h 685800"/>
              <a:gd name="connsiteX5" fmla="*/ 3046809 w 3046809"/>
              <a:gd name="connsiteY5" fmla="*/ 68580 h 685800"/>
              <a:gd name="connsiteX6" fmla="*/ 3046809 w 3046809"/>
              <a:gd name="connsiteY6" fmla="*/ 617220 h 685800"/>
              <a:gd name="connsiteX7" fmla="*/ 3026722 w 3046809"/>
              <a:gd name="connsiteY7" fmla="*/ 665713 h 685800"/>
              <a:gd name="connsiteX8" fmla="*/ 2978229 w 3046809"/>
              <a:gd name="connsiteY8" fmla="*/ 685800 h 685800"/>
              <a:gd name="connsiteX9" fmla="*/ 68580 w 3046809"/>
              <a:gd name="connsiteY9" fmla="*/ 685800 h 685800"/>
              <a:gd name="connsiteX10" fmla="*/ 20087 w 3046809"/>
              <a:gd name="connsiteY10" fmla="*/ 665713 h 685800"/>
              <a:gd name="connsiteX11" fmla="*/ 0 w 3046809"/>
              <a:gd name="connsiteY11" fmla="*/ 617220 h 685800"/>
              <a:gd name="connsiteX12" fmla="*/ 0 w 3046809"/>
              <a:gd name="connsiteY12" fmla="*/ 6858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6809" h="685800">
                <a:moveTo>
                  <a:pt x="0" y="68580"/>
                </a:moveTo>
                <a:cubicBezTo>
                  <a:pt x="0" y="50391"/>
                  <a:pt x="7225" y="32948"/>
                  <a:pt x="20087" y="20087"/>
                </a:cubicBezTo>
                <a:cubicBezTo>
                  <a:pt x="32948" y="7226"/>
                  <a:pt x="50392" y="0"/>
                  <a:pt x="68580" y="0"/>
                </a:cubicBezTo>
                <a:lnTo>
                  <a:pt x="2978229" y="0"/>
                </a:lnTo>
                <a:cubicBezTo>
                  <a:pt x="2996418" y="0"/>
                  <a:pt x="3013861" y="7225"/>
                  <a:pt x="3026722" y="20087"/>
                </a:cubicBezTo>
                <a:cubicBezTo>
                  <a:pt x="3039583" y="32948"/>
                  <a:pt x="3046809" y="50392"/>
                  <a:pt x="3046809" y="68580"/>
                </a:cubicBezTo>
                <a:lnTo>
                  <a:pt x="3046809" y="617220"/>
                </a:lnTo>
                <a:cubicBezTo>
                  <a:pt x="3046809" y="635409"/>
                  <a:pt x="3039584" y="652852"/>
                  <a:pt x="3026722" y="665713"/>
                </a:cubicBezTo>
                <a:cubicBezTo>
                  <a:pt x="3013861" y="678574"/>
                  <a:pt x="2996417" y="685800"/>
                  <a:pt x="2978229" y="685800"/>
                </a:cubicBezTo>
                <a:lnTo>
                  <a:pt x="68580" y="685800"/>
                </a:lnTo>
                <a:cubicBezTo>
                  <a:pt x="50391" y="685800"/>
                  <a:pt x="32948" y="678575"/>
                  <a:pt x="20087" y="665713"/>
                </a:cubicBezTo>
                <a:cubicBezTo>
                  <a:pt x="7226" y="652852"/>
                  <a:pt x="0" y="635408"/>
                  <a:pt x="0" y="617220"/>
                </a:cubicBezTo>
                <a:lnTo>
                  <a:pt x="0" y="6858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86502" tIns="86502" rIns="86502" bIns="86502" numCol="1" spcCol="1270" anchor="ctr" anchorCtr="0">
            <a:noAutofit/>
          </a:bodyPr>
          <a:lstStyle/>
          <a:p>
            <a:pPr marL="0" marR="0" lvl="0" indent="0" algn="ctr" defTabSz="833438" rtl="0" eaLnBrk="1" fontAlgn="auto" latinLnBrk="0" hangingPunct="1">
              <a:lnSpc>
                <a:spcPct val="90000"/>
              </a:lnSpc>
              <a:spcBef>
                <a:spcPct val="0"/>
              </a:spcBef>
              <a:spcAft>
                <a:spcPct val="35000"/>
              </a:spcAft>
              <a:buClrTx/>
              <a:buSzTx/>
              <a:buFontTx/>
              <a:buNone/>
              <a:tabLst/>
              <a:defRPr/>
            </a:pPr>
            <a:r>
              <a:rPr kumimoji="0" lang="en-US" sz="1875" b="0" i="0" u="none" strike="noStrike" kern="0" cap="none" spc="0" normalizeH="0" baseline="0" noProof="0" dirty="0">
                <a:ln>
                  <a:noFill/>
                </a:ln>
                <a:solidFill>
                  <a:prstClr val="white"/>
                </a:solidFill>
                <a:effectLst/>
                <a:uLnTx/>
                <a:uFillTx/>
                <a:latin typeface="Calibri"/>
                <a:ea typeface="+mn-ea"/>
                <a:cs typeface="+mn-cs"/>
              </a:rPr>
              <a:t>CBT</a:t>
            </a:r>
          </a:p>
        </p:txBody>
      </p:sp>
      <p:sp>
        <p:nvSpPr>
          <p:cNvPr id="4" name="Freeform 6"/>
          <p:cNvSpPr/>
          <p:nvPr/>
        </p:nvSpPr>
        <p:spPr>
          <a:xfrm>
            <a:off x="1926908" y="5543550"/>
            <a:ext cx="3266123" cy="457200"/>
          </a:xfrm>
          <a:custGeom>
            <a:avLst/>
            <a:gdLst>
              <a:gd name="connsiteX0" fmla="*/ 0 w 3046809"/>
              <a:gd name="connsiteY0" fmla="*/ 68580 h 685800"/>
              <a:gd name="connsiteX1" fmla="*/ 20087 w 3046809"/>
              <a:gd name="connsiteY1" fmla="*/ 20087 h 685800"/>
              <a:gd name="connsiteX2" fmla="*/ 68580 w 3046809"/>
              <a:gd name="connsiteY2" fmla="*/ 0 h 685800"/>
              <a:gd name="connsiteX3" fmla="*/ 2978229 w 3046809"/>
              <a:gd name="connsiteY3" fmla="*/ 0 h 685800"/>
              <a:gd name="connsiteX4" fmla="*/ 3026722 w 3046809"/>
              <a:gd name="connsiteY4" fmla="*/ 20087 h 685800"/>
              <a:gd name="connsiteX5" fmla="*/ 3046809 w 3046809"/>
              <a:gd name="connsiteY5" fmla="*/ 68580 h 685800"/>
              <a:gd name="connsiteX6" fmla="*/ 3046809 w 3046809"/>
              <a:gd name="connsiteY6" fmla="*/ 617220 h 685800"/>
              <a:gd name="connsiteX7" fmla="*/ 3026722 w 3046809"/>
              <a:gd name="connsiteY7" fmla="*/ 665713 h 685800"/>
              <a:gd name="connsiteX8" fmla="*/ 2978229 w 3046809"/>
              <a:gd name="connsiteY8" fmla="*/ 685800 h 685800"/>
              <a:gd name="connsiteX9" fmla="*/ 68580 w 3046809"/>
              <a:gd name="connsiteY9" fmla="*/ 685800 h 685800"/>
              <a:gd name="connsiteX10" fmla="*/ 20087 w 3046809"/>
              <a:gd name="connsiteY10" fmla="*/ 665713 h 685800"/>
              <a:gd name="connsiteX11" fmla="*/ 0 w 3046809"/>
              <a:gd name="connsiteY11" fmla="*/ 617220 h 685800"/>
              <a:gd name="connsiteX12" fmla="*/ 0 w 3046809"/>
              <a:gd name="connsiteY12" fmla="*/ 6858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6809" h="685800">
                <a:moveTo>
                  <a:pt x="0" y="68580"/>
                </a:moveTo>
                <a:cubicBezTo>
                  <a:pt x="0" y="50391"/>
                  <a:pt x="7225" y="32948"/>
                  <a:pt x="20087" y="20087"/>
                </a:cubicBezTo>
                <a:cubicBezTo>
                  <a:pt x="32948" y="7226"/>
                  <a:pt x="50392" y="0"/>
                  <a:pt x="68580" y="0"/>
                </a:cubicBezTo>
                <a:lnTo>
                  <a:pt x="2978229" y="0"/>
                </a:lnTo>
                <a:cubicBezTo>
                  <a:pt x="2996418" y="0"/>
                  <a:pt x="3013861" y="7225"/>
                  <a:pt x="3026722" y="20087"/>
                </a:cubicBezTo>
                <a:cubicBezTo>
                  <a:pt x="3039583" y="32948"/>
                  <a:pt x="3046809" y="50392"/>
                  <a:pt x="3046809" y="68580"/>
                </a:cubicBezTo>
                <a:lnTo>
                  <a:pt x="3046809" y="617220"/>
                </a:lnTo>
                <a:cubicBezTo>
                  <a:pt x="3046809" y="635409"/>
                  <a:pt x="3039584" y="652852"/>
                  <a:pt x="3026722" y="665713"/>
                </a:cubicBezTo>
                <a:cubicBezTo>
                  <a:pt x="3013861" y="678574"/>
                  <a:pt x="2996417" y="685800"/>
                  <a:pt x="2978229" y="685800"/>
                </a:cubicBezTo>
                <a:lnTo>
                  <a:pt x="68580" y="685800"/>
                </a:lnTo>
                <a:cubicBezTo>
                  <a:pt x="50391" y="685800"/>
                  <a:pt x="32948" y="678575"/>
                  <a:pt x="20087" y="665713"/>
                </a:cubicBezTo>
                <a:cubicBezTo>
                  <a:pt x="7226" y="652852"/>
                  <a:pt x="0" y="635408"/>
                  <a:pt x="0" y="617220"/>
                </a:cubicBezTo>
                <a:lnTo>
                  <a:pt x="0" y="6858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86502" tIns="86502" rIns="86502" bIns="86502" numCol="1" spcCol="1270" anchor="ctr" anchorCtr="0">
            <a:noAutofit/>
          </a:bodyPr>
          <a:lstStyle/>
          <a:p>
            <a:pPr marL="0" marR="0" lvl="0" indent="0" algn="ctr" defTabSz="833438" rtl="0" eaLnBrk="1" fontAlgn="auto" latinLnBrk="0" hangingPunct="1">
              <a:lnSpc>
                <a:spcPct val="90000"/>
              </a:lnSpc>
              <a:spcBef>
                <a:spcPct val="0"/>
              </a:spcBef>
              <a:spcAft>
                <a:spcPct val="35000"/>
              </a:spcAft>
              <a:buClrTx/>
              <a:buSzTx/>
              <a:buFontTx/>
              <a:buNone/>
              <a:tabLst/>
              <a:defRPr/>
            </a:pPr>
            <a:r>
              <a:rPr kumimoji="0" lang="en-US" sz="1875" b="0" i="0" u="none" strike="noStrike" kern="0" cap="none" spc="0" normalizeH="0" baseline="0" noProof="0" dirty="0">
                <a:ln>
                  <a:noFill/>
                </a:ln>
                <a:solidFill>
                  <a:prstClr val="white"/>
                </a:solidFill>
                <a:effectLst/>
                <a:uLnTx/>
                <a:uFillTx/>
                <a:latin typeface="Calibri"/>
                <a:ea typeface="+mn-ea"/>
                <a:cs typeface="+mn-cs"/>
              </a:rPr>
              <a:t>MI</a:t>
            </a:r>
          </a:p>
        </p:txBody>
      </p:sp>
      <p:sp>
        <p:nvSpPr>
          <p:cNvPr id="5" name="Freeform 8"/>
          <p:cNvSpPr/>
          <p:nvPr/>
        </p:nvSpPr>
        <p:spPr>
          <a:xfrm>
            <a:off x="6705601" y="5472815"/>
            <a:ext cx="3253307" cy="457200"/>
          </a:xfrm>
          <a:custGeom>
            <a:avLst/>
            <a:gdLst>
              <a:gd name="connsiteX0" fmla="*/ 0 w 3046809"/>
              <a:gd name="connsiteY0" fmla="*/ 68580 h 685800"/>
              <a:gd name="connsiteX1" fmla="*/ 20087 w 3046809"/>
              <a:gd name="connsiteY1" fmla="*/ 20087 h 685800"/>
              <a:gd name="connsiteX2" fmla="*/ 68580 w 3046809"/>
              <a:gd name="connsiteY2" fmla="*/ 0 h 685800"/>
              <a:gd name="connsiteX3" fmla="*/ 2978229 w 3046809"/>
              <a:gd name="connsiteY3" fmla="*/ 0 h 685800"/>
              <a:gd name="connsiteX4" fmla="*/ 3026722 w 3046809"/>
              <a:gd name="connsiteY4" fmla="*/ 20087 h 685800"/>
              <a:gd name="connsiteX5" fmla="*/ 3046809 w 3046809"/>
              <a:gd name="connsiteY5" fmla="*/ 68580 h 685800"/>
              <a:gd name="connsiteX6" fmla="*/ 3046809 w 3046809"/>
              <a:gd name="connsiteY6" fmla="*/ 617220 h 685800"/>
              <a:gd name="connsiteX7" fmla="*/ 3026722 w 3046809"/>
              <a:gd name="connsiteY7" fmla="*/ 665713 h 685800"/>
              <a:gd name="connsiteX8" fmla="*/ 2978229 w 3046809"/>
              <a:gd name="connsiteY8" fmla="*/ 685800 h 685800"/>
              <a:gd name="connsiteX9" fmla="*/ 68580 w 3046809"/>
              <a:gd name="connsiteY9" fmla="*/ 685800 h 685800"/>
              <a:gd name="connsiteX10" fmla="*/ 20087 w 3046809"/>
              <a:gd name="connsiteY10" fmla="*/ 665713 h 685800"/>
              <a:gd name="connsiteX11" fmla="*/ 0 w 3046809"/>
              <a:gd name="connsiteY11" fmla="*/ 617220 h 685800"/>
              <a:gd name="connsiteX12" fmla="*/ 0 w 3046809"/>
              <a:gd name="connsiteY12" fmla="*/ 6858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6809" h="685800">
                <a:moveTo>
                  <a:pt x="0" y="68580"/>
                </a:moveTo>
                <a:cubicBezTo>
                  <a:pt x="0" y="50391"/>
                  <a:pt x="7225" y="32948"/>
                  <a:pt x="20087" y="20087"/>
                </a:cubicBezTo>
                <a:cubicBezTo>
                  <a:pt x="32948" y="7226"/>
                  <a:pt x="50392" y="0"/>
                  <a:pt x="68580" y="0"/>
                </a:cubicBezTo>
                <a:lnTo>
                  <a:pt x="2978229" y="0"/>
                </a:lnTo>
                <a:cubicBezTo>
                  <a:pt x="2996418" y="0"/>
                  <a:pt x="3013861" y="7225"/>
                  <a:pt x="3026722" y="20087"/>
                </a:cubicBezTo>
                <a:cubicBezTo>
                  <a:pt x="3039583" y="32948"/>
                  <a:pt x="3046809" y="50392"/>
                  <a:pt x="3046809" y="68580"/>
                </a:cubicBezTo>
                <a:lnTo>
                  <a:pt x="3046809" y="617220"/>
                </a:lnTo>
                <a:cubicBezTo>
                  <a:pt x="3046809" y="635409"/>
                  <a:pt x="3039584" y="652852"/>
                  <a:pt x="3026722" y="665713"/>
                </a:cubicBezTo>
                <a:cubicBezTo>
                  <a:pt x="3013861" y="678574"/>
                  <a:pt x="2996417" y="685800"/>
                  <a:pt x="2978229" y="685800"/>
                </a:cubicBezTo>
                <a:lnTo>
                  <a:pt x="68580" y="685800"/>
                </a:lnTo>
                <a:cubicBezTo>
                  <a:pt x="50391" y="685800"/>
                  <a:pt x="32948" y="678575"/>
                  <a:pt x="20087" y="665713"/>
                </a:cubicBezTo>
                <a:cubicBezTo>
                  <a:pt x="7226" y="652852"/>
                  <a:pt x="0" y="635408"/>
                  <a:pt x="0" y="617220"/>
                </a:cubicBezTo>
                <a:lnTo>
                  <a:pt x="0" y="68580"/>
                </a:lnTo>
                <a:close/>
              </a:path>
            </a:pathLst>
          </a:custGeom>
          <a:solidFill>
            <a:schemeClr val="tx2"/>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86502" tIns="86502" rIns="86502" bIns="86502" numCol="1" spcCol="1270" anchor="ctr" anchorCtr="0">
            <a:noAutofit/>
          </a:bodyPr>
          <a:lstStyle/>
          <a:p>
            <a:pPr marL="0" marR="0" lvl="0" indent="0" algn="ctr" defTabSz="833438" rtl="0" eaLnBrk="1" fontAlgn="auto" latinLnBrk="0" hangingPunct="1">
              <a:lnSpc>
                <a:spcPct val="90000"/>
              </a:lnSpc>
              <a:spcBef>
                <a:spcPct val="0"/>
              </a:spcBef>
              <a:spcAft>
                <a:spcPct val="35000"/>
              </a:spcAft>
              <a:buClrTx/>
              <a:buSzTx/>
              <a:buFontTx/>
              <a:buNone/>
              <a:tabLst/>
              <a:defRPr/>
            </a:pPr>
            <a:r>
              <a:rPr kumimoji="0" lang="en-US" sz="1875" b="0" i="0" u="none" strike="noStrike" kern="0" cap="none" spc="0" normalizeH="0" baseline="0" noProof="0" dirty="0">
                <a:ln>
                  <a:noFill/>
                </a:ln>
                <a:solidFill>
                  <a:prstClr val="white"/>
                </a:solidFill>
                <a:effectLst/>
                <a:uLnTx/>
                <a:uFillTx/>
                <a:latin typeface="Calibri"/>
                <a:ea typeface="+mn-ea"/>
                <a:cs typeface="+mn-cs"/>
              </a:rPr>
              <a:t>TSF</a:t>
            </a:r>
          </a:p>
        </p:txBody>
      </p:sp>
    </p:spTree>
    <p:extLst>
      <p:ext uri="{BB962C8B-B14F-4D97-AF65-F5344CB8AC3E}">
        <p14:creationId xmlns:p14="http://schemas.microsoft.com/office/powerpoint/2010/main" val="883900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81200" y="148113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p:nvPr>
        </p:nvSpPr>
        <p:spPr/>
        <p:txBody>
          <a:bodyPr>
            <a:normAutofit/>
          </a:bodyPr>
          <a:lstStyle/>
          <a:p>
            <a:r>
              <a:rPr lang="en-US" dirty="0"/>
              <a:t>Cognitive Behavioral Therapy (CBT)</a:t>
            </a:r>
          </a:p>
        </p:txBody>
      </p:sp>
    </p:spTree>
    <p:extLst>
      <p:ext uri="{BB962C8B-B14F-4D97-AF65-F5344CB8AC3E}">
        <p14:creationId xmlns:p14="http://schemas.microsoft.com/office/powerpoint/2010/main" val="15037258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a:t>Establish good therapeutic relationship</a:t>
            </a:r>
          </a:p>
          <a:p>
            <a:r>
              <a:rPr lang="en-US" sz="2800" dirty="0"/>
              <a:t>Educate patients: model, disorder, therapy</a:t>
            </a:r>
          </a:p>
          <a:p>
            <a:r>
              <a:rPr lang="en-US" sz="2800" dirty="0"/>
              <a:t>Assess illness objectively, set goals</a:t>
            </a:r>
          </a:p>
          <a:p>
            <a:r>
              <a:rPr lang="en-US" sz="2800" dirty="0"/>
              <a:t>Use evidence to guide treatment decisions (collaborative empiricism)</a:t>
            </a:r>
          </a:p>
          <a:p>
            <a:r>
              <a:rPr lang="en-US" sz="2800" dirty="0"/>
              <a:t>Structure treatment sessions with agenda</a:t>
            </a:r>
          </a:p>
          <a:p>
            <a:r>
              <a:rPr lang="en-US" sz="2800" dirty="0"/>
              <a:t>Limit treatment length</a:t>
            </a:r>
          </a:p>
          <a:p>
            <a:r>
              <a:rPr lang="en-US" sz="2800" dirty="0"/>
              <a:t>Issue and review homework to generalize learning</a:t>
            </a:r>
          </a:p>
        </p:txBody>
      </p:sp>
      <p:sp>
        <p:nvSpPr>
          <p:cNvPr id="3" name="Slide Number Placeholder 2"/>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9F530-FFB0-D141-884B-ACCB2B99C6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itle 3"/>
          <p:cNvSpPr>
            <a:spLocks noGrp="1"/>
          </p:cNvSpPr>
          <p:nvPr>
            <p:ph type="title"/>
          </p:nvPr>
        </p:nvSpPr>
        <p:spPr/>
        <p:txBody>
          <a:bodyPr/>
          <a:lstStyle/>
          <a:p>
            <a:r>
              <a:rPr lang="en-US" dirty="0"/>
              <a:t>Common Components of CBT</a:t>
            </a:r>
          </a:p>
        </p:txBody>
      </p:sp>
    </p:spTree>
    <p:extLst>
      <p:ext uri="{BB962C8B-B14F-4D97-AF65-F5344CB8AC3E}">
        <p14:creationId xmlns:p14="http://schemas.microsoft.com/office/powerpoint/2010/main" val="157207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70000" lnSpcReduction="20000"/>
          </a:bodyPr>
          <a:lstStyle/>
          <a:p>
            <a:pPr marL="624078" indent="-514350">
              <a:buSzPct val="100000"/>
              <a:buFont typeface="+mj-lt"/>
              <a:buAutoNum type="arabicPeriod"/>
            </a:pPr>
            <a:r>
              <a:rPr lang="en-US" dirty="0"/>
              <a:t>Provide social-cognitive learning framework</a:t>
            </a:r>
          </a:p>
          <a:p>
            <a:pPr marL="914400" lvl="1" indent="-290513">
              <a:buSzPct val="100000"/>
            </a:pPr>
            <a:r>
              <a:rPr lang="en-US" b="1" dirty="0"/>
              <a:t>Substance use becomes predominant coping response to stress</a:t>
            </a:r>
            <a:br>
              <a:rPr lang="en-US" b="1" dirty="0"/>
            </a:br>
            <a:endParaRPr lang="en-US" dirty="0"/>
          </a:p>
          <a:p>
            <a:pPr marL="624078" indent="-514350">
              <a:buSzPct val="100000"/>
              <a:buFont typeface="+mj-lt"/>
              <a:buAutoNum type="arabicPeriod"/>
            </a:pPr>
            <a:r>
              <a:rPr lang="en-US" dirty="0"/>
              <a:t>Identify triggers (“functional analysis”)</a:t>
            </a:r>
          </a:p>
          <a:p>
            <a:pPr marL="914400" lvl="1" indent="-290513"/>
            <a:r>
              <a:rPr lang="en-US" dirty="0"/>
              <a:t>e.g., environmental, cognitive, affective</a:t>
            </a:r>
            <a:br>
              <a:rPr lang="en-US" dirty="0"/>
            </a:br>
            <a:endParaRPr lang="en-US" dirty="0"/>
          </a:p>
          <a:p>
            <a:pPr marL="624078" indent="-514350">
              <a:buSzPct val="100000"/>
              <a:buFont typeface="+mj-lt"/>
              <a:buAutoNum type="arabicPeriod"/>
            </a:pPr>
            <a:r>
              <a:rPr lang="en-US" dirty="0"/>
              <a:t>Teach Skills</a:t>
            </a:r>
          </a:p>
          <a:p>
            <a:pPr marL="914400" lvl="1" indent="-290513"/>
            <a:r>
              <a:rPr lang="en-US" dirty="0"/>
              <a:t>e.g., problem solving, environmental restructuring, social-interpersonal skills, </a:t>
            </a:r>
            <a:br>
              <a:rPr lang="en-US" dirty="0"/>
            </a:br>
            <a:r>
              <a:rPr lang="en-US" dirty="0"/>
              <a:t>cognitive restructuring, coping with craving/urges, relaxation</a:t>
            </a:r>
            <a:br>
              <a:rPr lang="en-US" dirty="0"/>
            </a:br>
            <a:endParaRPr lang="en-US" dirty="0"/>
          </a:p>
          <a:p>
            <a:pPr marL="624078" indent="-514350">
              <a:buSzPct val="100000"/>
              <a:buFont typeface="+mj-lt"/>
              <a:buAutoNum type="arabicPeriod"/>
            </a:pPr>
            <a:r>
              <a:rPr lang="en-US" dirty="0"/>
              <a:t>Consequence control – developing support systems</a:t>
            </a:r>
          </a:p>
          <a:p>
            <a:pPr marL="914400" lvl="1" indent="-290513"/>
            <a:r>
              <a:rPr lang="en-US" dirty="0"/>
              <a:t>Change positive expectancies about effects of use, access alternative reinforcers</a:t>
            </a:r>
          </a:p>
          <a:p>
            <a:pPr marL="914400" lvl="1" indent="-290513"/>
            <a:r>
              <a:rPr lang="en-US" dirty="0"/>
              <a:t>Develop social systems to support and reinforce abstinence</a:t>
            </a:r>
            <a:br>
              <a:rPr lang="en-US" dirty="0"/>
            </a:br>
            <a:endParaRPr lang="en-US" dirty="0"/>
          </a:p>
          <a:p>
            <a:pPr marL="624078" indent="-514350">
              <a:buSzPct val="100000"/>
              <a:buFont typeface="+mj-lt"/>
              <a:buAutoNum type="arabicPeriod"/>
            </a:pPr>
            <a:r>
              <a:rPr lang="en-US" dirty="0"/>
              <a:t>Reduce relapse risk (Abstinence Violation Effect)</a:t>
            </a:r>
          </a:p>
        </p:txBody>
      </p:sp>
      <p:sp>
        <p:nvSpPr>
          <p:cNvPr id="5" name="Title 4"/>
          <p:cNvSpPr>
            <a:spLocks noGrp="1"/>
          </p:cNvSpPr>
          <p:nvPr>
            <p:ph type="title"/>
          </p:nvPr>
        </p:nvSpPr>
        <p:spPr/>
        <p:txBody>
          <a:bodyPr/>
          <a:lstStyle/>
          <a:p>
            <a:r>
              <a:rPr lang="en-US" dirty="0"/>
              <a:t>Major Goals of CBT</a:t>
            </a:r>
          </a:p>
        </p:txBody>
      </p:sp>
    </p:spTree>
    <p:extLst>
      <p:ext uri="{BB962C8B-B14F-4D97-AF65-F5344CB8AC3E}">
        <p14:creationId xmlns:p14="http://schemas.microsoft.com/office/powerpoint/2010/main" val="894033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376488" y="915011"/>
            <a:ext cx="7439024" cy="5617763"/>
            <a:chOff x="711201" y="76200"/>
            <a:chExt cx="11293231" cy="6396272"/>
          </a:xfrm>
        </p:grpSpPr>
        <p:grpSp>
          <p:nvGrpSpPr>
            <p:cNvPr id="2" name="Group 42"/>
            <p:cNvGrpSpPr/>
            <p:nvPr/>
          </p:nvGrpSpPr>
          <p:grpSpPr>
            <a:xfrm>
              <a:off x="711201" y="76200"/>
              <a:ext cx="11293231" cy="3340811"/>
              <a:chOff x="533400" y="541739"/>
              <a:chExt cx="8469923" cy="3340810"/>
            </a:xfrm>
          </p:grpSpPr>
          <p:grpSp>
            <p:nvGrpSpPr>
              <p:cNvPr id="3" name="Group 40"/>
              <p:cNvGrpSpPr/>
              <p:nvPr/>
            </p:nvGrpSpPr>
            <p:grpSpPr>
              <a:xfrm>
                <a:off x="3022795" y="963988"/>
                <a:ext cx="3206262" cy="2496312"/>
                <a:chOff x="3038622" y="966935"/>
                <a:chExt cx="3206262" cy="2496312"/>
              </a:xfrm>
            </p:grpSpPr>
            <p:sp>
              <p:nvSpPr>
                <p:cNvPr id="21" name="Right Arrow 20"/>
                <p:cNvSpPr/>
                <p:nvPr/>
              </p:nvSpPr>
              <p:spPr>
                <a:xfrm>
                  <a:off x="3044484" y="2123651"/>
                  <a:ext cx="3200400" cy="182880"/>
                </a:xfrm>
                <a:prstGeom prst="rightArrow">
                  <a:avLst>
                    <a:gd name="adj1" fmla="val 44669"/>
                    <a:gd name="adj2" fmla="val 50000"/>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0344" tIns="514116" rIns="467888" bIns="514116" numCol="1" spcCol="1270" rtlCol="0" anchor="ctr" anchorCtr="0">
                  <a:noAutofit/>
                </a:bodyPr>
                <a:lstStyle/>
                <a:p>
                  <a:pPr marL="0" marR="0" lvl="0" indent="0" algn="ctr" defTabSz="1540895" rtl="0" eaLnBrk="1" fontAlgn="auto" latinLnBrk="0" hangingPunct="1">
                    <a:lnSpc>
                      <a:spcPct val="90000"/>
                    </a:lnSpc>
                    <a:spcBef>
                      <a:spcPct val="0"/>
                    </a:spcBef>
                    <a:spcAft>
                      <a:spcPct val="35000"/>
                    </a:spcAft>
                    <a:buClrTx/>
                    <a:buSzTx/>
                    <a:buFontTx/>
                    <a:buNone/>
                    <a:tabLst/>
                    <a:defRPr/>
                  </a:pPr>
                  <a:endParaRPr kumimoji="0" lang="en-US" sz="3467"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 name="Group 39"/>
                <p:cNvGrpSpPr/>
                <p:nvPr/>
              </p:nvGrpSpPr>
              <p:grpSpPr>
                <a:xfrm>
                  <a:off x="3038622" y="966935"/>
                  <a:ext cx="612648" cy="2496312"/>
                  <a:chOff x="3038622" y="966935"/>
                  <a:chExt cx="612648" cy="2496312"/>
                </a:xfrm>
              </p:grpSpPr>
              <p:sp>
                <p:nvSpPr>
                  <p:cNvPr id="38" name="Rectangle 37"/>
                  <p:cNvSpPr/>
                  <p:nvPr/>
                </p:nvSpPr>
                <p:spPr>
                  <a:xfrm rot="5400000">
                    <a:off x="3280938" y="3151029"/>
                    <a:ext cx="64008" cy="548640"/>
                  </a:xfrm>
                  <a:prstGeom prst="rect">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0344" tIns="514116" rIns="467888" bIns="514116" numCol="1" spcCol="1270" rtlCol="0" anchor="ctr" anchorCtr="0">
                    <a:noAutofit/>
                  </a:bodyPr>
                  <a:lstStyle/>
                  <a:p>
                    <a:pPr marL="0" marR="0" lvl="0" indent="0" algn="ctr" defTabSz="1540895" rtl="0" eaLnBrk="1" fontAlgn="auto" latinLnBrk="0" hangingPunct="1">
                      <a:lnSpc>
                        <a:spcPct val="90000"/>
                      </a:lnSpc>
                      <a:spcBef>
                        <a:spcPct val="0"/>
                      </a:spcBef>
                      <a:spcAft>
                        <a:spcPct val="35000"/>
                      </a:spcAft>
                      <a:buClrTx/>
                      <a:buSzTx/>
                      <a:buFontTx/>
                      <a:buNone/>
                      <a:tabLst/>
                      <a:defRPr/>
                    </a:pPr>
                    <a:endParaRPr kumimoji="0" lang="en-US" sz="3467"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Rectangle 38"/>
                  <p:cNvSpPr/>
                  <p:nvPr/>
                </p:nvSpPr>
                <p:spPr>
                  <a:xfrm rot="5400000">
                    <a:off x="3280938" y="724619"/>
                    <a:ext cx="64008" cy="548640"/>
                  </a:xfrm>
                  <a:prstGeom prst="rect">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0344" tIns="514116" rIns="467888" bIns="514116" numCol="1" spcCol="1270" rtlCol="0" anchor="ctr" anchorCtr="0">
                    <a:noAutofit/>
                  </a:bodyPr>
                  <a:lstStyle/>
                  <a:p>
                    <a:pPr marL="0" marR="0" lvl="0" indent="0" algn="ctr" defTabSz="1540895" rtl="0" eaLnBrk="1" fontAlgn="auto" latinLnBrk="0" hangingPunct="1">
                      <a:lnSpc>
                        <a:spcPct val="90000"/>
                      </a:lnSpc>
                      <a:spcBef>
                        <a:spcPct val="0"/>
                      </a:spcBef>
                      <a:spcAft>
                        <a:spcPct val="35000"/>
                      </a:spcAft>
                      <a:buClrTx/>
                      <a:buSzTx/>
                      <a:buFontTx/>
                      <a:buNone/>
                      <a:tabLst/>
                      <a:defRPr/>
                    </a:pPr>
                    <a:endParaRPr kumimoji="0" lang="en-US" sz="3467"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Rectangle 36"/>
                  <p:cNvSpPr/>
                  <p:nvPr/>
                </p:nvSpPr>
                <p:spPr>
                  <a:xfrm>
                    <a:off x="3587262" y="966935"/>
                    <a:ext cx="64008" cy="2496312"/>
                  </a:xfrm>
                  <a:prstGeom prst="rect">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0344" tIns="514116" rIns="467888" bIns="514116" numCol="1" spcCol="1270" rtlCol="0" anchor="ctr" anchorCtr="0">
                    <a:noAutofit/>
                  </a:bodyPr>
                  <a:lstStyle/>
                  <a:p>
                    <a:pPr marL="0" marR="0" lvl="0" indent="0" algn="ctr" defTabSz="1540895" rtl="0" eaLnBrk="1" fontAlgn="auto" latinLnBrk="0" hangingPunct="1">
                      <a:lnSpc>
                        <a:spcPct val="90000"/>
                      </a:lnSpc>
                      <a:spcBef>
                        <a:spcPct val="0"/>
                      </a:spcBef>
                      <a:spcAft>
                        <a:spcPct val="35000"/>
                      </a:spcAft>
                      <a:buClrTx/>
                      <a:buSzTx/>
                      <a:buFontTx/>
                      <a:buNone/>
                      <a:tabLst/>
                      <a:defRPr/>
                    </a:pPr>
                    <a:endParaRPr kumimoji="0" lang="en-US" sz="3467" b="0" i="0" u="none" strike="noStrike" kern="1200" cap="none" spc="0" normalizeH="0" baseline="0" noProof="0" dirty="0">
                      <a:ln>
                        <a:noFill/>
                      </a:ln>
                      <a:solidFill>
                        <a:prstClr val="white"/>
                      </a:solidFill>
                      <a:effectLst/>
                      <a:uLnTx/>
                      <a:uFillTx/>
                      <a:latin typeface="Calibri"/>
                      <a:ea typeface="+mn-ea"/>
                      <a:cs typeface="+mn-cs"/>
                    </a:endParaRPr>
                  </a:p>
                </p:txBody>
              </p:sp>
            </p:grpSp>
          </p:grpSp>
          <p:sp>
            <p:nvSpPr>
              <p:cNvPr id="8" name="Freeform 7"/>
              <p:cNvSpPr/>
              <p:nvPr/>
            </p:nvSpPr>
            <p:spPr>
              <a:xfrm>
                <a:off x="6260123" y="1754944"/>
                <a:ext cx="2743200" cy="914400"/>
              </a:xfrm>
              <a:custGeom>
                <a:avLst/>
                <a:gdLst>
                  <a:gd name="connsiteX0" fmla="*/ 0 w 2405992"/>
                  <a:gd name="connsiteY0" fmla="*/ 0 h 1202996"/>
                  <a:gd name="connsiteX1" fmla="*/ 2405992 w 2405992"/>
                  <a:gd name="connsiteY1" fmla="*/ 0 h 1202996"/>
                  <a:gd name="connsiteX2" fmla="*/ 2405992 w 2405992"/>
                  <a:gd name="connsiteY2" fmla="*/ 1202996 h 1202996"/>
                  <a:gd name="connsiteX3" fmla="*/ 0 w 2405992"/>
                  <a:gd name="connsiteY3" fmla="*/ 1202996 h 1202996"/>
                  <a:gd name="connsiteX4" fmla="*/ 0 w 2405992"/>
                  <a:gd name="connsiteY4" fmla="*/ 0 h 120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992" h="1202996">
                    <a:moveTo>
                      <a:pt x="0" y="0"/>
                    </a:moveTo>
                    <a:lnTo>
                      <a:pt x="2405992" y="0"/>
                    </a:lnTo>
                    <a:lnTo>
                      <a:pt x="2405992" y="1202996"/>
                    </a:lnTo>
                    <a:lnTo>
                      <a:pt x="0" y="1202996"/>
                    </a:lnTo>
                    <a:lnTo>
                      <a:pt x="0" y="0"/>
                    </a:lnTo>
                    <a:close/>
                  </a:path>
                </a:pathLst>
              </a:custGeom>
              <a:ln/>
            </p:spPr>
            <p:style>
              <a:lnRef idx="1">
                <a:schemeClr val="accent6"/>
              </a:lnRef>
              <a:fillRef idx="3">
                <a:schemeClr val="accent6"/>
              </a:fillRef>
              <a:effectRef idx="2">
                <a:schemeClr val="accent6"/>
              </a:effectRef>
              <a:fontRef idx="minor">
                <a:schemeClr val="lt1"/>
              </a:fontRef>
            </p:style>
            <p:txBody>
              <a:bodyPr spcFirstLastPara="0" vert="horz" wrap="square" lIns="27093" tIns="27093" rIns="27093" bIns="27093" numCol="1" spcCol="1270" anchor="ctr" anchorCtr="0">
                <a:noAutofit/>
              </a:bodyPr>
              <a:lstStyle/>
              <a:p>
                <a:pPr marL="0" marR="0" lvl="0" indent="0" algn="ctr" defTabSz="1896486" rtl="0" eaLnBrk="1" fontAlgn="auto" latinLnBrk="0" hangingPunct="1">
                  <a:lnSpc>
                    <a:spcPct val="90000"/>
                  </a:lnSpc>
                  <a:spcBef>
                    <a:spcPct val="0"/>
                  </a:spcBef>
                  <a:spcAft>
                    <a:spcPct val="3500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a:ea typeface="+mn-ea"/>
                    <a:cs typeface="+mn-cs"/>
                  </a:rPr>
                  <a:t>RELAPSE</a:t>
                </a:r>
              </a:p>
            </p:txBody>
          </p:sp>
          <p:grpSp>
            <p:nvGrpSpPr>
              <p:cNvPr id="5" name="Group 41"/>
              <p:cNvGrpSpPr/>
              <p:nvPr/>
            </p:nvGrpSpPr>
            <p:grpSpPr>
              <a:xfrm>
                <a:off x="533400" y="541739"/>
                <a:ext cx="2514600" cy="3340810"/>
                <a:chOff x="607257" y="541739"/>
                <a:chExt cx="2514600" cy="3340810"/>
              </a:xfrm>
            </p:grpSpPr>
            <p:sp>
              <p:nvSpPr>
                <p:cNvPr id="9" name="Freeform 8"/>
                <p:cNvSpPr/>
                <p:nvPr/>
              </p:nvSpPr>
              <p:spPr>
                <a:xfrm>
                  <a:off x="607257" y="541739"/>
                  <a:ext cx="2514600" cy="914400"/>
                </a:xfrm>
                <a:custGeom>
                  <a:avLst/>
                  <a:gdLst>
                    <a:gd name="connsiteX0" fmla="*/ 0 w 2405992"/>
                    <a:gd name="connsiteY0" fmla="*/ 0 h 1202996"/>
                    <a:gd name="connsiteX1" fmla="*/ 2405992 w 2405992"/>
                    <a:gd name="connsiteY1" fmla="*/ 0 h 1202996"/>
                    <a:gd name="connsiteX2" fmla="*/ 2405992 w 2405992"/>
                    <a:gd name="connsiteY2" fmla="*/ 1202996 h 1202996"/>
                    <a:gd name="connsiteX3" fmla="*/ 0 w 2405992"/>
                    <a:gd name="connsiteY3" fmla="*/ 1202996 h 1202996"/>
                    <a:gd name="connsiteX4" fmla="*/ 0 w 2405992"/>
                    <a:gd name="connsiteY4" fmla="*/ 0 h 120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992" h="1202996">
                      <a:moveTo>
                        <a:pt x="0" y="0"/>
                      </a:moveTo>
                      <a:lnTo>
                        <a:pt x="2405992" y="0"/>
                      </a:lnTo>
                      <a:lnTo>
                        <a:pt x="2405992" y="1202996"/>
                      </a:lnTo>
                      <a:lnTo>
                        <a:pt x="0" y="1202996"/>
                      </a:lnTo>
                      <a:lnTo>
                        <a:pt x="0" y="0"/>
                      </a:lnTo>
                      <a:close/>
                    </a:path>
                  </a:pathLst>
                </a:custGeom>
                <a:ln/>
              </p:spPr>
              <p:style>
                <a:lnRef idx="1">
                  <a:schemeClr val="accent4"/>
                </a:lnRef>
                <a:fillRef idx="2">
                  <a:schemeClr val="accent4"/>
                </a:fillRef>
                <a:effectRef idx="1">
                  <a:schemeClr val="accent4"/>
                </a:effectRef>
                <a:fontRef idx="minor">
                  <a:schemeClr val="dk1"/>
                </a:fontRef>
              </p:style>
              <p:txBody>
                <a:bodyPr spcFirstLastPara="0" vert="horz" wrap="square" lIns="27093" tIns="27093" rIns="27093" bIns="27093" numCol="1" spcCol="1270" anchor="ctr" anchorCtr="0">
                  <a:noAutofit/>
                </a:bodyPr>
                <a:lstStyle/>
                <a:p>
                  <a:pPr marL="0" marR="0" lvl="0" indent="0" algn="ctr" defTabSz="1896486"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Cue Induced</a:t>
                  </a:r>
                </a:p>
              </p:txBody>
            </p:sp>
            <p:sp>
              <p:nvSpPr>
                <p:cNvPr id="10" name="Freeform 9"/>
                <p:cNvSpPr/>
                <p:nvPr/>
              </p:nvSpPr>
              <p:spPr>
                <a:xfrm>
                  <a:off x="607257" y="1754944"/>
                  <a:ext cx="2514600" cy="914400"/>
                </a:xfrm>
                <a:custGeom>
                  <a:avLst/>
                  <a:gdLst>
                    <a:gd name="connsiteX0" fmla="*/ 0 w 2405992"/>
                    <a:gd name="connsiteY0" fmla="*/ 0 h 1202996"/>
                    <a:gd name="connsiteX1" fmla="*/ 2405992 w 2405992"/>
                    <a:gd name="connsiteY1" fmla="*/ 0 h 1202996"/>
                    <a:gd name="connsiteX2" fmla="*/ 2405992 w 2405992"/>
                    <a:gd name="connsiteY2" fmla="*/ 1202996 h 1202996"/>
                    <a:gd name="connsiteX3" fmla="*/ 0 w 2405992"/>
                    <a:gd name="connsiteY3" fmla="*/ 1202996 h 1202996"/>
                    <a:gd name="connsiteX4" fmla="*/ 0 w 2405992"/>
                    <a:gd name="connsiteY4" fmla="*/ 0 h 120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992" h="1202996">
                      <a:moveTo>
                        <a:pt x="0" y="0"/>
                      </a:moveTo>
                      <a:lnTo>
                        <a:pt x="2405992" y="0"/>
                      </a:lnTo>
                      <a:lnTo>
                        <a:pt x="2405992" y="1202996"/>
                      </a:lnTo>
                      <a:lnTo>
                        <a:pt x="0" y="1202996"/>
                      </a:lnTo>
                      <a:lnTo>
                        <a:pt x="0" y="0"/>
                      </a:lnTo>
                      <a:close/>
                    </a:path>
                  </a:pathLst>
                </a:custGeom>
                <a:ln/>
              </p:spPr>
              <p:style>
                <a:lnRef idx="1">
                  <a:schemeClr val="accent4"/>
                </a:lnRef>
                <a:fillRef idx="2">
                  <a:schemeClr val="accent4"/>
                </a:fillRef>
                <a:effectRef idx="1">
                  <a:schemeClr val="accent4"/>
                </a:effectRef>
                <a:fontRef idx="minor">
                  <a:schemeClr val="dk1"/>
                </a:fontRef>
              </p:style>
              <p:txBody>
                <a:bodyPr spcFirstLastPara="0" vert="horz" wrap="square" lIns="27093" tIns="27093" rIns="27093" bIns="27093" numCol="1" spcCol="1270" anchor="ctr" anchorCtr="0">
                  <a:noAutofit/>
                </a:bodyPr>
                <a:lstStyle/>
                <a:p>
                  <a:pPr marL="0" marR="0" lvl="0" indent="0" algn="ctr" defTabSz="1896486"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Stress Induced</a:t>
                  </a:r>
                </a:p>
              </p:txBody>
            </p:sp>
            <p:sp>
              <p:nvSpPr>
                <p:cNvPr id="11" name="Freeform 10"/>
                <p:cNvSpPr/>
                <p:nvPr/>
              </p:nvSpPr>
              <p:spPr>
                <a:xfrm>
                  <a:off x="607257" y="2968149"/>
                  <a:ext cx="2514600" cy="914400"/>
                </a:xfrm>
                <a:custGeom>
                  <a:avLst/>
                  <a:gdLst>
                    <a:gd name="connsiteX0" fmla="*/ 0 w 2405992"/>
                    <a:gd name="connsiteY0" fmla="*/ 0 h 1202996"/>
                    <a:gd name="connsiteX1" fmla="*/ 2405992 w 2405992"/>
                    <a:gd name="connsiteY1" fmla="*/ 0 h 1202996"/>
                    <a:gd name="connsiteX2" fmla="*/ 2405992 w 2405992"/>
                    <a:gd name="connsiteY2" fmla="*/ 1202996 h 1202996"/>
                    <a:gd name="connsiteX3" fmla="*/ 0 w 2405992"/>
                    <a:gd name="connsiteY3" fmla="*/ 1202996 h 1202996"/>
                    <a:gd name="connsiteX4" fmla="*/ 0 w 2405992"/>
                    <a:gd name="connsiteY4" fmla="*/ 0 h 120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992" h="1202996">
                      <a:moveTo>
                        <a:pt x="0" y="0"/>
                      </a:moveTo>
                      <a:lnTo>
                        <a:pt x="2405992" y="0"/>
                      </a:lnTo>
                      <a:lnTo>
                        <a:pt x="2405992" y="1202996"/>
                      </a:lnTo>
                      <a:lnTo>
                        <a:pt x="0" y="1202996"/>
                      </a:lnTo>
                      <a:lnTo>
                        <a:pt x="0" y="0"/>
                      </a:lnTo>
                      <a:close/>
                    </a:path>
                  </a:pathLst>
                </a:custGeom>
                <a:ln/>
              </p:spPr>
              <p:style>
                <a:lnRef idx="1">
                  <a:schemeClr val="accent4"/>
                </a:lnRef>
                <a:fillRef idx="2">
                  <a:schemeClr val="accent4"/>
                </a:fillRef>
                <a:effectRef idx="1">
                  <a:schemeClr val="accent4"/>
                </a:effectRef>
                <a:fontRef idx="minor">
                  <a:schemeClr val="dk1"/>
                </a:fontRef>
              </p:style>
              <p:txBody>
                <a:bodyPr spcFirstLastPara="0" vert="horz" wrap="square" lIns="27093" tIns="27093" rIns="27093" bIns="27093" numCol="1" spcCol="1270" anchor="ctr" anchorCtr="0">
                  <a:noAutofit/>
                </a:bodyPr>
                <a:lstStyle/>
                <a:p>
                  <a:pPr marL="0" marR="0" lvl="0" indent="0" algn="ctr" defTabSz="1896486"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Substance Induced</a:t>
                  </a:r>
                </a:p>
              </p:txBody>
            </p:sp>
          </p:grpSp>
        </p:grpSp>
        <p:sp>
          <p:nvSpPr>
            <p:cNvPr id="46" name="Right Arrow 45"/>
            <p:cNvSpPr/>
            <p:nvPr/>
          </p:nvSpPr>
          <p:spPr>
            <a:xfrm rot="16200000">
              <a:off x="6197600" y="2189481"/>
              <a:ext cx="1016000" cy="243840"/>
            </a:xfrm>
            <a:prstGeom prst="rightArrow">
              <a:avLst>
                <a:gd name="adj1" fmla="val 50000"/>
                <a:gd name="adj2" fmla="val 75735"/>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0344" tIns="514116" rIns="467888" bIns="514116" numCol="1" spcCol="1270" rtlCol="0" anchor="ctr" anchorCtr="0">
              <a:noAutofit/>
            </a:bodyPr>
            <a:lstStyle/>
            <a:p>
              <a:pPr marL="0" marR="0" lvl="0" indent="0" algn="ctr" defTabSz="1540895" rtl="0" eaLnBrk="1" fontAlgn="auto" latinLnBrk="0" hangingPunct="1">
                <a:lnSpc>
                  <a:spcPct val="90000"/>
                </a:lnSpc>
                <a:spcBef>
                  <a:spcPct val="0"/>
                </a:spcBef>
                <a:spcAft>
                  <a:spcPct val="35000"/>
                </a:spcAft>
                <a:buClrTx/>
                <a:buSzTx/>
                <a:buFontTx/>
                <a:buNone/>
                <a:tabLst/>
                <a:defRPr/>
              </a:pPr>
              <a:endParaRPr kumimoji="0" lang="en-US" sz="3467"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 name="Group 17"/>
            <p:cNvGrpSpPr/>
            <p:nvPr/>
          </p:nvGrpSpPr>
          <p:grpSpPr>
            <a:xfrm>
              <a:off x="5283200" y="2606248"/>
              <a:ext cx="2844800" cy="2844800"/>
              <a:chOff x="4023529" y="3070479"/>
              <a:chExt cx="2933432" cy="3911242"/>
            </a:xfrm>
          </p:grpSpPr>
          <p:sp>
            <p:nvSpPr>
              <p:cNvPr id="15" name="Freeform 14"/>
              <p:cNvSpPr/>
              <p:nvPr/>
            </p:nvSpPr>
            <p:spPr>
              <a:xfrm>
                <a:off x="4023529" y="3070479"/>
                <a:ext cx="2933432" cy="3911242"/>
              </a:xfrm>
              <a:custGeom>
                <a:avLst/>
                <a:gdLst>
                  <a:gd name="connsiteX0" fmla="*/ 0 w 3843215"/>
                  <a:gd name="connsiteY0" fmla="*/ 1921608 h 3843215"/>
                  <a:gd name="connsiteX1" fmla="*/ 562828 w 3843215"/>
                  <a:gd name="connsiteY1" fmla="*/ 562826 h 3843215"/>
                  <a:gd name="connsiteX2" fmla="*/ 1921611 w 3843215"/>
                  <a:gd name="connsiteY2" fmla="*/ 2 h 3843215"/>
                  <a:gd name="connsiteX3" fmla="*/ 3280393 w 3843215"/>
                  <a:gd name="connsiteY3" fmla="*/ 562830 h 3843215"/>
                  <a:gd name="connsiteX4" fmla="*/ 3843217 w 3843215"/>
                  <a:gd name="connsiteY4" fmla="*/ 1921613 h 3843215"/>
                  <a:gd name="connsiteX5" fmla="*/ 3280391 w 3843215"/>
                  <a:gd name="connsiteY5" fmla="*/ 3280395 h 3843215"/>
                  <a:gd name="connsiteX6" fmla="*/ 1921608 w 3843215"/>
                  <a:gd name="connsiteY6" fmla="*/ 3843221 h 3843215"/>
                  <a:gd name="connsiteX7" fmla="*/ 562826 w 3843215"/>
                  <a:gd name="connsiteY7" fmla="*/ 3280394 h 3843215"/>
                  <a:gd name="connsiteX8" fmla="*/ 1 w 3843215"/>
                  <a:gd name="connsiteY8" fmla="*/ 1921611 h 3843215"/>
                  <a:gd name="connsiteX9" fmla="*/ 0 w 3843215"/>
                  <a:gd name="connsiteY9" fmla="*/ 1921608 h 384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3215" h="3843215">
                    <a:moveTo>
                      <a:pt x="0" y="1921608"/>
                    </a:moveTo>
                    <a:cubicBezTo>
                      <a:pt x="1" y="1411966"/>
                      <a:pt x="202456" y="923197"/>
                      <a:pt x="562828" y="562826"/>
                    </a:cubicBezTo>
                    <a:cubicBezTo>
                      <a:pt x="923200" y="202455"/>
                      <a:pt x="1411969" y="1"/>
                      <a:pt x="1921611" y="2"/>
                    </a:cubicBezTo>
                    <a:cubicBezTo>
                      <a:pt x="2431253" y="3"/>
                      <a:pt x="2920022" y="202458"/>
                      <a:pt x="3280393" y="562830"/>
                    </a:cubicBezTo>
                    <a:cubicBezTo>
                      <a:pt x="3640764" y="923202"/>
                      <a:pt x="3843218" y="1411971"/>
                      <a:pt x="3843217" y="1921613"/>
                    </a:cubicBezTo>
                    <a:cubicBezTo>
                      <a:pt x="3843217" y="2431255"/>
                      <a:pt x="3640762" y="2920024"/>
                      <a:pt x="3280391" y="3280395"/>
                    </a:cubicBezTo>
                    <a:cubicBezTo>
                      <a:pt x="2920019" y="3640766"/>
                      <a:pt x="2431251" y="3843221"/>
                      <a:pt x="1921608" y="3843221"/>
                    </a:cubicBezTo>
                    <a:cubicBezTo>
                      <a:pt x="1411966" y="3843221"/>
                      <a:pt x="923197" y="3640766"/>
                      <a:pt x="562826" y="3280394"/>
                    </a:cubicBezTo>
                    <a:cubicBezTo>
                      <a:pt x="202455" y="2920022"/>
                      <a:pt x="1" y="2431253"/>
                      <a:pt x="1" y="1921611"/>
                    </a:cubicBezTo>
                    <a:cubicBezTo>
                      <a:pt x="1" y="1921610"/>
                      <a:pt x="0" y="1921609"/>
                      <a:pt x="0" y="1921608"/>
                    </a:cubicBezTo>
                    <a:close/>
                  </a:path>
                </a:pathLst>
              </a:custGeom>
            </p:spPr>
            <p:style>
              <a:lnRef idx="1">
                <a:schemeClr val="accent2"/>
              </a:lnRef>
              <a:fillRef idx="3">
                <a:schemeClr val="accent2"/>
              </a:fillRef>
              <a:effectRef idx="2">
                <a:schemeClr val="accent2"/>
              </a:effectRef>
              <a:fontRef idx="minor">
                <a:schemeClr val="lt1"/>
              </a:fontRef>
            </p:style>
            <p:txBody>
              <a:bodyPr spcFirstLastPara="0" vert="horz" wrap="square" lIns="304800" tIns="97536" rIns="304800" bIns="60960" numCol="1" spcCol="1270" anchor="t" anchorCtr="0">
                <a:noAutofit/>
              </a:bodyPr>
              <a:lstStyle/>
              <a:p>
                <a:pPr marL="0" marR="0" lvl="0" indent="0" algn="ctr" defTabSz="1007508"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Social</a:t>
                </a:r>
              </a:p>
            </p:txBody>
          </p:sp>
          <p:sp>
            <p:nvSpPr>
              <p:cNvPr id="16" name="Freeform 15"/>
              <p:cNvSpPr/>
              <p:nvPr/>
            </p:nvSpPr>
            <p:spPr>
              <a:xfrm>
                <a:off x="4390208" y="3559383"/>
                <a:ext cx="2200074" cy="2933433"/>
              </a:xfrm>
              <a:custGeom>
                <a:avLst/>
                <a:gdLst>
                  <a:gd name="connsiteX0" fmla="*/ 0 w 2882411"/>
                  <a:gd name="connsiteY0" fmla="*/ 1441206 h 2882411"/>
                  <a:gd name="connsiteX1" fmla="*/ 422121 w 2882411"/>
                  <a:gd name="connsiteY1" fmla="*/ 422120 h 2882411"/>
                  <a:gd name="connsiteX2" fmla="*/ 1441209 w 2882411"/>
                  <a:gd name="connsiteY2" fmla="*/ 2 h 2882411"/>
                  <a:gd name="connsiteX3" fmla="*/ 2460295 w 2882411"/>
                  <a:gd name="connsiteY3" fmla="*/ 422123 h 2882411"/>
                  <a:gd name="connsiteX4" fmla="*/ 2882413 w 2882411"/>
                  <a:gd name="connsiteY4" fmla="*/ 1441211 h 2882411"/>
                  <a:gd name="connsiteX5" fmla="*/ 2460293 w 2882411"/>
                  <a:gd name="connsiteY5" fmla="*/ 2460298 h 2882411"/>
                  <a:gd name="connsiteX6" fmla="*/ 1441206 w 2882411"/>
                  <a:gd name="connsiteY6" fmla="*/ 2882417 h 2882411"/>
                  <a:gd name="connsiteX7" fmla="*/ 422119 w 2882411"/>
                  <a:gd name="connsiteY7" fmla="*/ 2460297 h 2882411"/>
                  <a:gd name="connsiteX8" fmla="*/ 0 w 2882411"/>
                  <a:gd name="connsiteY8" fmla="*/ 1441210 h 2882411"/>
                  <a:gd name="connsiteX9" fmla="*/ 0 w 2882411"/>
                  <a:gd name="connsiteY9" fmla="*/ 1441206 h 288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2411" h="2882411">
                    <a:moveTo>
                      <a:pt x="0" y="1441206"/>
                    </a:moveTo>
                    <a:cubicBezTo>
                      <a:pt x="0" y="1058974"/>
                      <a:pt x="151842" y="692398"/>
                      <a:pt x="422121" y="422120"/>
                    </a:cubicBezTo>
                    <a:cubicBezTo>
                      <a:pt x="692400" y="151842"/>
                      <a:pt x="1058977" y="1"/>
                      <a:pt x="1441209" y="2"/>
                    </a:cubicBezTo>
                    <a:cubicBezTo>
                      <a:pt x="1823441" y="2"/>
                      <a:pt x="2190017" y="151844"/>
                      <a:pt x="2460295" y="422123"/>
                    </a:cubicBezTo>
                    <a:cubicBezTo>
                      <a:pt x="2730573" y="692402"/>
                      <a:pt x="2882414" y="1058979"/>
                      <a:pt x="2882413" y="1441211"/>
                    </a:cubicBezTo>
                    <a:cubicBezTo>
                      <a:pt x="2882413" y="1823443"/>
                      <a:pt x="2730572" y="2190019"/>
                      <a:pt x="2460293" y="2460298"/>
                    </a:cubicBezTo>
                    <a:cubicBezTo>
                      <a:pt x="2190014" y="2730577"/>
                      <a:pt x="1823438" y="2882417"/>
                      <a:pt x="1441206" y="2882417"/>
                    </a:cubicBezTo>
                    <a:cubicBezTo>
                      <a:pt x="1058974" y="2882417"/>
                      <a:pt x="692398" y="2730576"/>
                      <a:pt x="422119" y="2460297"/>
                    </a:cubicBezTo>
                    <a:cubicBezTo>
                      <a:pt x="151841" y="2190018"/>
                      <a:pt x="0" y="1823441"/>
                      <a:pt x="0" y="1441210"/>
                    </a:cubicBezTo>
                    <a:lnTo>
                      <a:pt x="0" y="1441206"/>
                    </a:lnTo>
                    <a:close/>
                  </a:path>
                </a:pathLst>
              </a:custGeom>
            </p:spPr>
            <p:style>
              <a:lnRef idx="1">
                <a:schemeClr val="accent3"/>
              </a:lnRef>
              <a:fillRef idx="3">
                <a:schemeClr val="accent3"/>
              </a:fillRef>
              <a:effectRef idx="2">
                <a:schemeClr val="accent3"/>
              </a:effectRef>
              <a:fontRef idx="minor">
                <a:schemeClr val="lt1"/>
              </a:fontRef>
            </p:style>
            <p:txBody>
              <a:bodyPr spcFirstLastPara="0" vert="horz" wrap="square" lIns="304800" tIns="97536" rIns="304800" bIns="121920" numCol="1" spcCol="1270" anchor="t" anchorCtr="0">
                <a:noAutofit/>
              </a:bodyPr>
              <a:lstStyle/>
              <a:p>
                <a:pPr marL="0" marR="0" lvl="0" indent="0" algn="ctr" defTabSz="1007508"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Psych</a:t>
                </a:r>
              </a:p>
            </p:txBody>
          </p:sp>
          <p:sp>
            <p:nvSpPr>
              <p:cNvPr id="17" name="Freeform 16"/>
              <p:cNvSpPr/>
              <p:nvPr/>
            </p:nvSpPr>
            <p:spPr>
              <a:xfrm>
                <a:off x="4756887" y="4048287"/>
                <a:ext cx="1466717" cy="1955622"/>
              </a:xfrm>
              <a:custGeom>
                <a:avLst/>
                <a:gdLst>
                  <a:gd name="connsiteX0" fmla="*/ 0 w 1921607"/>
                  <a:gd name="connsiteY0" fmla="*/ 960804 h 1921607"/>
                  <a:gd name="connsiteX1" fmla="*/ 281414 w 1921607"/>
                  <a:gd name="connsiteY1" fmla="*/ 281413 h 1921607"/>
                  <a:gd name="connsiteX2" fmla="*/ 960806 w 1921607"/>
                  <a:gd name="connsiteY2" fmla="*/ 1 h 1921607"/>
                  <a:gd name="connsiteX3" fmla="*/ 1640197 w 1921607"/>
                  <a:gd name="connsiteY3" fmla="*/ 281415 h 1921607"/>
                  <a:gd name="connsiteX4" fmla="*/ 1921609 w 1921607"/>
                  <a:gd name="connsiteY4" fmla="*/ 960807 h 1921607"/>
                  <a:gd name="connsiteX5" fmla="*/ 1640196 w 1921607"/>
                  <a:gd name="connsiteY5" fmla="*/ 1640198 h 1921607"/>
                  <a:gd name="connsiteX6" fmla="*/ 960805 w 1921607"/>
                  <a:gd name="connsiteY6" fmla="*/ 1921611 h 1921607"/>
                  <a:gd name="connsiteX7" fmla="*/ 281414 w 1921607"/>
                  <a:gd name="connsiteY7" fmla="*/ 1640197 h 1921607"/>
                  <a:gd name="connsiteX8" fmla="*/ 2 w 1921607"/>
                  <a:gd name="connsiteY8" fmla="*/ 960805 h 1921607"/>
                  <a:gd name="connsiteX9" fmla="*/ 0 w 1921607"/>
                  <a:gd name="connsiteY9" fmla="*/ 960804 h 192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1607" h="1921607">
                    <a:moveTo>
                      <a:pt x="0" y="960804"/>
                    </a:moveTo>
                    <a:cubicBezTo>
                      <a:pt x="0" y="705983"/>
                      <a:pt x="101228" y="461599"/>
                      <a:pt x="281414" y="281413"/>
                    </a:cubicBezTo>
                    <a:cubicBezTo>
                      <a:pt x="461600" y="101227"/>
                      <a:pt x="705985" y="1"/>
                      <a:pt x="960806" y="1"/>
                    </a:cubicBezTo>
                    <a:cubicBezTo>
                      <a:pt x="1215627" y="1"/>
                      <a:pt x="1460011" y="101229"/>
                      <a:pt x="1640197" y="281415"/>
                    </a:cubicBezTo>
                    <a:cubicBezTo>
                      <a:pt x="1820383" y="461601"/>
                      <a:pt x="1921609" y="705986"/>
                      <a:pt x="1921609" y="960807"/>
                    </a:cubicBezTo>
                    <a:cubicBezTo>
                      <a:pt x="1921609" y="1215628"/>
                      <a:pt x="1820382" y="1460013"/>
                      <a:pt x="1640196" y="1640198"/>
                    </a:cubicBezTo>
                    <a:cubicBezTo>
                      <a:pt x="1460010" y="1820384"/>
                      <a:pt x="1215626" y="1921611"/>
                      <a:pt x="960805" y="1921611"/>
                    </a:cubicBezTo>
                    <a:cubicBezTo>
                      <a:pt x="705984" y="1921611"/>
                      <a:pt x="461600" y="1820383"/>
                      <a:pt x="281414" y="1640197"/>
                    </a:cubicBezTo>
                    <a:cubicBezTo>
                      <a:pt x="101228" y="1460011"/>
                      <a:pt x="1" y="1215627"/>
                      <a:pt x="2" y="960805"/>
                    </a:cubicBezTo>
                    <a:cubicBezTo>
                      <a:pt x="1" y="960805"/>
                      <a:pt x="1" y="960804"/>
                      <a:pt x="0" y="960804"/>
                    </a:cubicBezTo>
                    <a:close/>
                  </a:path>
                </a:pathLst>
              </a:custGeom>
            </p:spPr>
            <p:style>
              <a:lnRef idx="1">
                <a:schemeClr val="accent4"/>
              </a:lnRef>
              <a:fillRef idx="3">
                <a:schemeClr val="accent4"/>
              </a:fillRef>
              <a:effectRef idx="2">
                <a:schemeClr val="accent4"/>
              </a:effectRef>
              <a:fontRef idx="minor">
                <a:schemeClr val="lt1"/>
              </a:fontRef>
            </p:style>
            <p:txBody>
              <a:bodyPr spcFirstLastPara="0" vert="horz" wrap="square" lIns="121920" tIns="121920" rIns="121920" bIns="121920" numCol="1" spcCol="1270" anchor="ctr" anchorCtr="0">
                <a:noAutofit/>
              </a:bodyPr>
              <a:lstStyle/>
              <a:p>
                <a:pPr marL="0" marR="0" lvl="0" indent="0" algn="ctr" defTabSz="1007508"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Calibri"/>
                    <a:ea typeface="+mn-ea"/>
                    <a:cs typeface="+mn-cs"/>
                  </a:rPr>
                  <a:t>Neuro</a:t>
                </a:r>
                <a:r>
                  <a:rPr kumimoji="0" lang="en-US" sz="1400" b="0" i="0" u="none" strike="noStrike" kern="1200" cap="none" spc="0" normalizeH="0" baseline="0" noProof="0" dirty="0">
                    <a:ln>
                      <a:noFill/>
                    </a:ln>
                    <a:solidFill>
                      <a:prstClr val="white"/>
                    </a:solidFill>
                    <a:effectLst/>
                    <a:uLnTx/>
                    <a:uFillTx/>
                    <a:latin typeface="Calibri"/>
                    <a:ea typeface="+mn-ea"/>
                    <a:cs typeface="+mn-cs"/>
                  </a:rPr>
                  <a:t>-biology</a:t>
                </a:r>
              </a:p>
            </p:txBody>
          </p:sp>
        </p:grpSp>
        <p:sp>
          <p:nvSpPr>
            <p:cNvPr id="35" name="Right Arrow 34"/>
            <p:cNvSpPr/>
            <p:nvPr/>
          </p:nvSpPr>
          <p:spPr>
            <a:xfrm rot="16200000">
              <a:off x="6479227" y="5574095"/>
              <a:ext cx="452748" cy="243841"/>
            </a:xfrm>
            <a:prstGeom prst="rightArrow">
              <a:avLst>
                <a:gd name="adj1" fmla="val 50000"/>
                <a:gd name="adj2" fmla="val 68383"/>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0344" tIns="514116" rIns="467888" bIns="514116" numCol="1" spcCol="1270" rtlCol="0" anchor="ctr" anchorCtr="0">
              <a:noAutofit/>
            </a:bodyPr>
            <a:lstStyle/>
            <a:p>
              <a:pPr marL="0" marR="0" lvl="0" indent="0" algn="ctr" defTabSz="1540895" rtl="0" eaLnBrk="1" fontAlgn="auto" latinLnBrk="0" hangingPunct="1">
                <a:lnSpc>
                  <a:spcPct val="90000"/>
                </a:lnSpc>
                <a:spcBef>
                  <a:spcPct val="0"/>
                </a:spcBef>
                <a:spcAft>
                  <a:spcPct val="35000"/>
                </a:spcAft>
                <a:buClrTx/>
                <a:buSzTx/>
                <a:buFontTx/>
                <a:buNone/>
                <a:tabLst/>
                <a:defRPr/>
              </a:pPr>
              <a:endParaRPr kumimoji="0" lang="en-US" sz="3467"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Rectangle 47"/>
            <p:cNvSpPr/>
            <p:nvPr/>
          </p:nvSpPr>
          <p:spPr>
            <a:xfrm rot="5400000">
              <a:off x="8834815" y="4815387"/>
              <a:ext cx="84907" cy="2717736"/>
            </a:xfrm>
            <a:prstGeom prst="rect">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0344" tIns="514116" rIns="467888" bIns="514116" numCol="1" spcCol="1270" rtlCol="0" anchor="ctr" anchorCtr="0">
              <a:noAutofit/>
            </a:bodyPr>
            <a:lstStyle/>
            <a:p>
              <a:pPr marL="0" marR="0" lvl="0" indent="0" algn="ctr" defTabSz="1540895" rtl="0" eaLnBrk="1" fontAlgn="auto" latinLnBrk="0" hangingPunct="1">
                <a:lnSpc>
                  <a:spcPct val="90000"/>
                </a:lnSpc>
                <a:spcBef>
                  <a:spcPct val="0"/>
                </a:spcBef>
                <a:spcAft>
                  <a:spcPct val="35000"/>
                </a:spcAft>
                <a:buClrTx/>
                <a:buSzTx/>
                <a:buFontTx/>
                <a:buNone/>
                <a:tabLst/>
                <a:defRPr/>
              </a:pPr>
              <a:endParaRPr kumimoji="0" lang="en-US" sz="3467"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Right Arrow 48"/>
            <p:cNvSpPr/>
            <p:nvPr/>
          </p:nvSpPr>
          <p:spPr>
            <a:xfrm rot="16200000">
              <a:off x="8174387" y="4098084"/>
              <a:ext cx="4003124" cy="243841"/>
            </a:xfrm>
            <a:prstGeom prst="rightArrow">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0344" tIns="514116" rIns="467888" bIns="514116" numCol="1" spcCol="1270" rtlCol="0" anchor="ctr" anchorCtr="0">
              <a:noAutofit/>
            </a:bodyPr>
            <a:lstStyle/>
            <a:p>
              <a:pPr marL="0" marR="0" lvl="0" indent="0" algn="ctr" defTabSz="1540895" rtl="0" eaLnBrk="1" fontAlgn="auto" latinLnBrk="0" hangingPunct="1">
                <a:lnSpc>
                  <a:spcPct val="90000"/>
                </a:lnSpc>
                <a:spcBef>
                  <a:spcPct val="0"/>
                </a:spcBef>
                <a:spcAft>
                  <a:spcPct val="35000"/>
                </a:spcAft>
                <a:buClrTx/>
                <a:buSzTx/>
                <a:buFontTx/>
                <a:buNone/>
                <a:tabLst/>
                <a:defRPr/>
              </a:pPr>
              <a:endParaRPr kumimoji="0" lang="en-US" sz="3467"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Freeform 19"/>
            <p:cNvSpPr/>
            <p:nvPr/>
          </p:nvSpPr>
          <p:spPr>
            <a:xfrm>
              <a:off x="5486400" y="5876041"/>
              <a:ext cx="2438400" cy="596431"/>
            </a:xfrm>
            <a:custGeom>
              <a:avLst/>
              <a:gdLst>
                <a:gd name="connsiteX0" fmla="*/ 0 w 2405992"/>
                <a:gd name="connsiteY0" fmla="*/ 0 h 1202996"/>
                <a:gd name="connsiteX1" fmla="*/ 2405992 w 2405992"/>
                <a:gd name="connsiteY1" fmla="*/ 0 h 1202996"/>
                <a:gd name="connsiteX2" fmla="*/ 2405992 w 2405992"/>
                <a:gd name="connsiteY2" fmla="*/ 1202996 h 1202996"/>
                <a:gd name="connsiteX3" fmla="*/ 0 w 2405992"/>
                <a:gd name="connsiteY3" fmla="*/ 1202996 h 1202996"/>
                <a:gd name="connsiteX4" fmla="*/ 0 w 2405992"/>
                <a:gd name="connsiteY4" fmla="*/ 0 h 120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992" h="1202996">
                  <a:moveTo>
                    <a:pt x="0" y="0"/>
                  </a:moveTo>
                  <a:lnTo>
                    <a:pt x="2405992" y="0"/>
                  </a:lnTo>
                  <a:lnTo>
                    <a:pt x="2405992" y="1202996"/>
                  </a:lnTo>
                  <a:lnTo>
                    <a:pt x="0" y="1202996"/>
                  </a:lnTo>
                  <a:lnTo>
                    <a:pt x="0" y="0"/>
                  </a:lnTo>
                  <a:close/>
                </a:path>
              </a:pathLst>
            </a:custGeom>
            <a:ln/>
          </p:spPr>
          <p:style>
            <a:lnRef idx="1">
              <a:schemeClr val="accent1"/>
            </a:lnRef>
            <a:fillRef idx="3">
              <a:schemeClr val="accent1"/>
            </a:fillRef>
            <a:effectRef idx="2">
              <a:schemeClr val="accent1"/>
            </a:effectRef>
            <a:fontRef idx="minor">
              <a:schemeClr val="lt1"/>
            </a:fontRef>
          </p:style>
          <p:txBody>
            <a:bodyPr spcFirstLastPara="0" vert="horz" wrap="square" lIns="27093" tIns="27093" rIns="27093" bIns="27093" numCol="1" spcCol="1270" anchor="ctr" anchorCtr="0">
              <a:noAutofit/>
            </a:bodyPr>
            <a:lstStyle/>
            <a:p>
              <a:pPr marL="0" marR="0" lvl="0" indent="0" algn="ctr" defTabSz="1896486" rtl="0" eaLnBrk="1" fontAlgn="auto" latinLnBrk="0" hangingPunct="1">
                <a:lnSpc>
                  <a:spcPct val="90000"/>
                </a:lnSpc>
                <a:spcBef>
                  <a:spcPct val="0"/>
                </a:spcBef>
                <a:spcAft>
                  <a:spcPct val="35000"/>
                </a:spcAft>
                <a:buClrTx/>
                <a:buSzTx/>
                <a:buFontTx/>
                <a:buNone/>
                <a:tabLst/>
                <a:defRPr/>
              </a:pPr>
              <a:r>
                <a:rPr kumimoji="0" lang="en-US" sz="2667" b="0" i="0" u="none" strike="noStrike" kern="1200" cap="none" spc="0" normalizeH="0" baseline="0" noProof="0" dirty="0">
                  <a:ln>
                    <a:noFill/>
                  </a:ln>
                  <a:solidFill>
                    <a:prstClr val="white"/>
                  </a:solidFill>
                  <a:effectLst/>
                  <a:uLnTx/>
                  <a:uFillTx/>
                  <a:latin typeface="Calibri"/>
                  <a:ea typeface="+mn-ea"/>
                  <a:cs typeface="+mn-cs"/>
                </a:rPr>
                <a:t>CBT</a:t>
              </a:r>
            </a:p>
          </p:txBody>
        </p:sp>
      </p:grpSp>
      <p:sp>
        <p:nvSpPr>
          <p:cNvPr id="12" name="Title 11"/>
          <p:cNvSpPr>
            <a:spLocks noGrp="1"/>
          </p:cNvSpPr>
          <p:nvPr>
            <p:ph type="title"/>
          </p:nvPr>
        </p:nvSpPr>
        <p:spPr/>
        <p:txBody>
          <a:bodyPr anchor="t">
            <a:noAutofit/>
          </a:bodyPr>
          <a:lstStyle/>
          <a:p>
            <a:r>
              <a:rPr lang="en-US" altLang="en-US" sz="3200" kern="0" dirty="0"/>
              <a:t>Common Precursors to Relapse and How CBT might help</a:t>
            </a:r>
            <a:endParaRPr lang="en-US" sz="3200" dirty="0"/>
          </a:p>
        </p:txBody>
      </p:sp>
      <p:sp>
        <p:nvSpPr>
          <p:cNvPr id="27" name="TextBox 4"/>
          <p:cNvSpPr txBox="1">
            <a:spLocks noChangeArrowheads="1"/>
          </p:cNvSpPr>
          <p:nvPr/>
        </p:nvSpPr>
        <p:spPr bwMode="auto">
          <a:xfrm>
            <a:off x="3928135" y="6593894"/>
            <a:ext cx="619934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2800">
                <a:solidFill>
                  <a:schemeClr val="tx2"/>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a:solidFill>
                  <a:schemeClr val="tx1"/>
                </a:solidFill>
                <a:latin typeface="Calibri" panose="020F0502020204030204" pitchFamily="34" charset="0"/>
              </a:defRPr>
            </a:lvl2pPr>
            <a:lvl3pPr marL="1143000" indent="-228600" eaLnBrk="0" hangingPunct="0">
              <a:spcBef>
                <a:spcPct val="20000"/>
              </a:spcBef>
              <a:buFont typeface="Calibri" panose="020F0502020204030204" pitchFamily="34" charset="0"/>
              <a:buChar char="+"/>
              <a:defRPr>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auto" latinLnBrk="0" hangingPunct="0">
              <a:lnSpc>
                <a:spcPct val="100000"/>
              </a:lnSpc>
              <a:spcBef>
                <a:spcPct val="0"/>
              </a:spcBef>
              <a:spcAft>
                <a:spcPts val="0"/>
              </a:spcAft>
              <a:buClrTx/>
              <a:buSzTx/>
              <a:buFont typeface="Arial" panose="020B0604020202020204" pitchFamily="34" charset="0"/>
              <a:buNone/>
              <a:tabLst/>
              <a:defRPr/>
            </a:pPr>
            <a:r>
              <a:rPr kumimoji="0" lang="en-US" altLang="en-US" sz="900" b="0" i="0" u="none" strike="noStrike" kern="0" cap="none" spc="0" normalizeH="0" baseline="0" noProof="0" dirty="0">
                <a:ln>
                  <a:noFill/>
                </a:ln>
                <a:solidFill>
                  <a:prstClr val="black"/>
                </a:solidFill>
                <a:effectLst/>
                <a:uLnTx/>
                <a:uFillTx/>
                <a:latin typeface="Calibri"/>
                <a:ea typeface="+mn-ea"/>
                <a:cs typeface="+mn-cs"/>
              </a:rPr>
              <a:t>Kelly JF, Yeterian, JD, (2013). In </a:t>
            </a:r>
            <a:r>
              <a:rPr kumimoji="0" lang="en-US" altLang="en-US" sz="900" b="0" i="0" u="none" strike="noStrike" kern="0" cap="none" spc="0" normalizeH="0" baseline="0" noProof="0" dirty="0" err="1">
                <a:ln>
                  <a:noFill/>
                </a:ln>
                <a:solidFill>
                  <a:prstClr val="black"/>
                </a:solidFill>
                <a:effectLst/>
                <a:uLnTx/>
                <a:uFillTx/>
                <a:latin typeface="Calibri"/>
                <a:ea typeface="+mn-ea"/>
                <a:cs typeface="+mn-cs"/>
              </a:rPr>
              <a:t>McCrady</a:t>
            </a:r>
            <a:r>
              <a:rPr kumimoji="0" lang="en-US" altLang="en-US" sz="900" b="0" i="0" u="none" strike="noStrike" kern="0" cap="none" spc="0" normalizeH="0" baseline="0" noProof="0" dirty="0">
                <a:ln>
                  <a:noFill/>
                </a:ln>
                <a:solidFill>
                  <a:prstClr val="black"/>
                </a:solidFill>
                <a:effectLst/>
                <a:uLnTx/>
                <a:uFillTx/>
                <a:latin typeface="Calibri"/>
                <a:ea typeface="+mn-ea"/>
                <a:cs typeface="+mn-cs"/>
              </a:rPr>
              <a:t> and Epstein. Comprehensive Textbook on Substance Abuse. </a:t>
            </a:r>
            <a:endParaRPr kumimoji="0" lang="en-US" altLang="en-US" sz="900" b="0" i="1"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49146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nvPr>
        </p:nvGraphicFramePr>
        <p:xfrm>
          <a:off x="1638300" y="2617153"/>
          <a:ext cx="8915400" cy="1650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p:txBody>
          <a:bodyPr>
            <a:noAutofit/>
          </a:bodyPr>
          <a:lstStyle/>
          <a:p>
            <a:r>
              <a:rPr lang="en-US" sz="3200" dirty="0"/>
              <a:t>Model for CBT Treatment  (behavior chain): Functional analysis of substance use behavior</a:t>
            </a:r>
          </a:p>
        </p:txBody>
      </p:sp>
    </p:spTree>
    <p:extLst>
      <p:ext uri="{BB962C8B-B14F-4D97-AF65-F5344CB8AC3E}">
        <p14:creationId xmlns:p14="http://schemas.microsoft.com/office/powerpoint/2010/main" val="3461437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Behavior Chain Modifying Worksheet</a:t>
            </a:r>
            <a:br>
              <a:rPr lang="en-US" dirty="0"/>
            </a:br>
            <a:r>
              <a:rPr lang="en-US" b="0" i="1" dirty="0"/>
              <a:t>Example</a:t>
            </a:r>
            <a:endParaRPr lang="en-US" dirty="0"/>
          </a:p>
        </p:txBody>
      </p:sp>
      <p:grpSp>
        <p:nvGrpSpPr>
          <p:cNvPr id="7" name="Group 6"/>
          <p:cNvGrpSpPr/>
          <p:nvPr/>
        </p:nvGrpSpPr>
        <p:grpSpPr>
          <a:xfrm>
            <a:off x="1524000" y="1677759"/>
            <a:ext cx="9144000" cy="4525962"/>
            <a:chOff x="130176" y="1677759"/>
            <a:chExt cx="11887200" cy="4525962"/>
          </a:xfrm>
        </p:grpSpPr>
        <p:sp>
          <p:nvSpPr>
            <p:cNvPr id="9" name="Rounded Rectangle 8"/>
            <p:cNvSpPr/>
            <p:nvPr/>
          </p:nvSpPr>
          <p:spPr>
            <a:xfrm>
              <a:off x="278766" y="3495744"/>
              <a:ext cx="1604772" cy="1737360"/>
            </a:xfrm>
            <a:prstGeom prst="roundRect">
              <a:avLst/>
            </a:prstGeom>
            <a:solidFill>
              <a:schemeClr val="accent6">
                <a:lumMod val="40000"/>
                <a:lumOff val="60000"/>
                <a:alpha val="15000"/>
              </a:schemeClr>
            </a:solidFill>
            <a:ln w="3175" cap="rnd" cmpd="sng">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spcFirstLastPara="0" vert="horz" wrap="square" lIns="45720" tIns="91440" rIns="45720" bIns="91440" numCol="1" spcCol="127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95000"/>
                      <a:lumOff val="5000"/>
                    </a:prstClr>
                  </a:solidFill>
                  <a:effectLst/>
                  <a:uLnTx/>
                  <a:uFillTx/>
                  <a:latin typeface="Calibri"/>
                  <a:ea typeface="+mn-ea"/>
                  <a:cs typeface="+mn-cs"/>
                </a:rPr>
                <a:t>11:45 PM and in bed and not asleep</a:t>
              </a:r>
            </a:p>
          </p:txBody>
        </p:sp>
        <p:sp>
          <p:nvSpPr>
            <p:cNvPr id="10" name="Rounded Rectangle 9"/>
            <p:cNvSpPr/>
            <p:nvPr/>
          </p:nvSpPr>
          <p:spPr>
            <a:xfrm>
              <a:off x="2270235" y="3495744"/>
              <a:ext cx="1604772" cy="1737360"/>
            </a:xfrm>
            <a:prstGeom prst="roundRect">
              <a:avLst/>
            </a:prstGeom>
            <a:solidFill>
              <a:schemeClr val="accent6">
                <a:lumMod val="40000"/>
                <a:lumOff val="60000"/>
                <a:alpha val="15000"/>
              </a:schemeClr>
            </a:solidFill>
            <a:ln w="3175" cap="rnd" cmpd="sng">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spcFirstLastPara="0" vert="horz" wrap="square" lIns="45720" tIns="91440" rIns="45720" bIns="91440" numCol="1" spcCol="127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95000"/>
                      <a:lumOff val="5000"/>
                    </a:prstClr>
                  </a:solidFill>
                  <a:effectLst/>
                  <a:uLnTx/>
                  <a:uFillTx/>
                  <a:latin typeface="Calibri"/>
                  <a:ea typeface="+mn-ea"/>
                  <a:cs typeface="+mn-cs"/>
                </a:rPr>
                <a:t>“I need alcohol to get to sleep"</a:t>
              </a:r>
            </a:p>
          </p:txBody>
        </p:sp>
        <p:sp>
          <p:nvSpPr>
            <p:cNvPr id="11" name="Rounded Rectangle 10"/>
            <p:cNvSpPr/>
            <p:nvPr/>
          </p:nvSpPr>
          <p:spPr>
            <a:xfrm>
              <a:off x="4261703" y="3495744"/>
              <a:ext cx="1604772" cy="1737360"/>
            </a:xfrm>
            <a:prstGeom prst="roundRect">
              <a:avLst/>
            </a:prstGeom>
            <a:solidFill>
              <a:schemeClr val="accent6">
                <a:lumMod val="40000"/>
                <a:lumOff val="60000"/>
                <a:alpha val="15000"/>
              </a:schemeClr>
            </a:solidFill>
            <a:ln w="3175" cap="rnd" cmpd="sng">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spcFirstLastPara="0" vert="horz" wrap="square" lIns="45720" tIns="91440" rIns="45720" bIns="91440"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black">
                      <a:lumMod val="95000"/>
                      <a:lumOff val="5000"/>
                    </a:prstClr>
                  </a:solidFill>
                  <a:effectLst/>
                  <a:uLnTx/>
                  <a:uFillTx/>
                  <a:latin typeface="Calibri"/>
                  <a:ea typeface="+mn-ea"/>
                  <a:cs typeface="+mn-cs"/>
                </a:rPr>
                <a:t>Anxiety</a:t>
              </a:r>
            </a:p>
          </p:txBody>
        </p:sp>
        <p:sp>
          <p:nvSpPr>
            <p:cNvPr id="12" name="Rounded Rectangle 11"/>
            <p:cNvSpPr/>
            <p:nvPr/>
          </p:nvSpPr>
          <p:spPr>
            <a:xfrm>
              <a:off x="6253173" y="3495744"/>
              <a:ext cx="1604772" cy="1737360"/>
            </a:xfrm>
            <a:prstGeom prst="roundRect">
              <a:avLst/>
            </a:prstGeom>
            <a:solidFill>
              <a:schemeClr val="accent6">
                <a:lumMod val="40000"/>
                <a:lumOff val="60000"/>
                <a:alpha val="15000"/>
              </a:schemeClr>
            </a:solidFill>
            <a:ln w="3175" cap="rnd" cmpd="sng">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spcFirstLastPara="0" vert="horz" wrap="square" lIns="45720" tIns="91440" rIns="45720" bIns="91440"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black">
                      <a:lumMod val="95000"/>
                      <a:lumOff val="5000"/>
                    </a:prstClr>
                  </a:solidFill>
                  <a:effectLst/>
                  <a:uLnTx/>
                  <a:uFillTx/>
                  <a:latin typeface="Calibri"/>
                  <a:ea typeface="+mn-ea"/>
                  <a:cs typeface="+mn-cs"/>
                </a:rPr>
                <a:t>Drink alcohol</a:t>
              </a:r>
            </a:p>
          </p:txBody>
        </p:sp>
        <p:sp>
          <p:nvSpPr>
            <p:cNvPr id="13" name="Rounded Rectangle 12"/>
            <p:cNvSpPr/>
            <p:nvPr/>
          </p:nvSpPr>
          <p:spPr>
            <a:xfrm>
              <a:off x="8244641" y="3495745"/>
              <a:ext cx="1604772" cy="1737360"/>
            </a:xfrm>
            <a:prstGeom prst="roundRect">
              <a:avLst/>
            </a:prstGeom>
            <a:solidFill>
              <a:schemeClr val="accent6">
                <a:lumMod val="40000"/>
                <a:lumOff val="60000"/>
                <a:alpha val="15000"/>
              </a:schemeClr>
            </a:solidFill>
            <a:ln w="3175" cap="rnd" cmpd="sng">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spcFirstLastPara="0" vert="horz" wrap="square" lIns="45720" tIns="91440" rIns="45720" bIns="91440"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black">
                      <a:lumMod val="95000"/>
                      <a:lumOff val="5000"/>
                    </a:prstClr>
                  </a:solidFill>
                  <a:effectLst/>
                  <a:uLnTx/>
                  <a:uFillTx/>
                  <a:latin typeface="Calibri"/>
                  <a:ea typeface="+mn-ea"/>
                  <a:cs typeface="+mn-cs"/>
                </a:rPr>
                <a:t>Drowsy</a:t>
              </a:r>
            </a:p>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black">
                      <a:lumMod val="95000"/>
                      <a:lumOff val="5000"/>
                    </a:prstClr>
                  </a:solidFill>
                  <a:effectLst/>
                  <a:uLnTx/>
                  <a:uFillTx/>
                  <a:latin typeface="Calibri"/>
                  <a:ea typeface="+mn-ea"/>
                  <a:cs typeface="+mn-cs"/>
                </a:rPr>
                <a:t>Sleep</a:t>
              </a:r>
            </a:p>
          </p:txBody>
        </p:sp>
        <p:sp>
          <p:nvSpPr>
            <p:cNvPr id="14" name="Rounded Rectangle 13"/>
            <p:cNvSpPr/>
            <p:nvPr/>
          </p:nvSpPr>
          <p:spPr>
            <a:xfrm>
              <a:off x="10236110" y="3495744"/>
              <a:ext cx="1604772" cy="1737360"/>
            </a:xfrm>
            <a:prstGeom prst="roundRect">
              <a:avLst/>
            </a:prstGeom>
            <a:solidFill>
              <a:schemeClr val="accent6">
                <a:lumMod val="40000"/>
                <a:lumOff val="60000"/>
                <a:alpha val="15000"/>
              </a:schemeClr>
            </a:solidFill>
            <a:ln w="3175" cap="rnd" cmpd="sng">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spcFirstLastPara="0" vert="horz" wrap="square" lIns="45720" tIns="91440" rIns="45720" bIns="91440"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black">
                      <a:lumMod val="95000"/>
                      <a:lumOff val="5000"/>
                    </a:prstClr>
                  </a:solidFill>
                  <a:effectLst/>
                  <a:uLnTx/>
                  <a:uFillTx/>
                  <a:latin typeface="Calibri"/>
                  <a:ea typeface="+mn-ea"/>
                  <a:cs typeface="+mn-cs"/>
                </a:rPr>
                <a:t>Wake up early;</a:t>
              </a:r>
            </a:p>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black">
                      <a:lumMod val="95000"/>
                      <a:lumOff val="5000"/>
                    </a:prstClr>
                  </a:solidFill>
                  <a:effectLst/>
                  <a:uLnTx/>
                  <a:uFillTx/>
                  <a:latin typeface="Calibri"/>
                  <a:ea typeface="+mn-ea"/>
                  <a:cs typeface="+mn-cs"/>
                </a:rPr>
                <a:t>jittery; worried</a:t>
              </a:r>
            </a:p>
          </p:txBody>
        </p:sp>
        <p:sp>
          <p:nvSpPr>
            <p:cNvPr id="8" name="Rectangle 7"/>
            <p:cNvSpPr/>
            <p:nvPr/>
          </p:nvSpPr>
          <p:spPr>
            <a:xfrm>
              <a:off x="130176" y="1677759"/>
              <a:ext cx="11887200" cy="4525962"/>
            </a:xfrm>
            <a:prstGeom prst="rect">
              <a:avLst/>
            </a:prstGeom>
            <a:noFill/>
            <a:ln>
              <a:noFill/>
            </a:ln>
          </p:spPr>
        </p:sp>
      </p:grpSp>
      <p:graphicFrame>
        <p:nvGraphicFramePr>
          <p:cNvPr id="18" name="Content Placeholder 4"/>
          <p:cNvGraphicFramePr>
            <a:graphicFrameLocks noGrp="1"/>
          </p:cNvGraphicFramePr>
          <p:nvPr>
            <p:ph sz="half" idx="1"/>
          </p:nvPr>
        </p:nvGraphicFramePr>
        <p:xfrm>
          <a:off x="1638300" y="1677760"/>
          <a:ext cx="8915400" cy="1650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89776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81200" y="148113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p:nvPr>
        </p:nvSpPr>
        <p:spPr/>
        <p:txBody>
          <a:bodyPr>
            <a:normAutofit/>
          </a:bodyPr>
          <a:lstStyle/>
          <a:p>
            <a:r>
              <a:rPr lang="en-US" dirty="0"/>
              <a:t>Cognitive Behavioral Therapy (CBT)</a:t>
            </a:r>
          </a:p>
        </p:txBody>
      </p:sp>
    </p:spTree>
    <p:extLst>
      <p:ext uri="{BB962C8B-B14F-4D97-AF65-F5344CB8AC3E}">
        <p14:creationId xmlns:p14="http://schemas.microsoft.com/office/powerpoint/2010/main" val="5126217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1"/>
          </p:nvPr>
        </p:nvSpPr>
        <p:spPr>
          <a:xfrm>
            <a:off x="1981200" y="1417639"/>
            <a:ext cx="2667000" cy="4525963"/>
          </a:xfrm>
        </p:spPr>
        <p:txBody>
          <a:bodyPr>
            <a:noAutofit/>
          </a:bodyPr>
          <a:lstStyle/>
          <a:p>
            <a:r>
              <a:rPr lang="en-US" sz="2000" dirty="0"/>
              <a:t>Meta-analysis of 53 controlled trials (1982-2006) of CBT for adults with alcohol- or drug-use disorders.</a:t>
            </a:r>
            <a:br>
              <a:rPr lang="en-US" sz="2000" dirty="0"/>
            </a:br>
            <a:endParaRPr lang="en-US" sz="2000" dirty="0"/>
          </a:p>
          <a:p>
            <a:pPr lvl="0"/>
            <a:r>
              <a:rPr lang="en-US" sz="2000" dirty="0"/>
              <a:t>Findings demonstrate utility of CBT across a large and diverse sample of studies and under rigorous conditions for establishing efficacy. </a:t>
            </a:r>
          </a:p>
        </p:txBody>
      </p:sp>
      <p:graphicFrame>
        <p:nvGraphicFramePr>
          <p:cNvPr id="12" name="Content Placeholder 6"/>
          <p:cNvGraphicFramePr>
            <a:graphicFrameLocks noGrp="1"/>
          </p:cNvGraphicFramePr>
          <p:nvPr>
            <p:ph sz="half" idx="2"/>
          </p:nvPr>
        </p:nvGraphicFramePr>
        <p:xfrm>
          <a:off x="4648200" y="1265238"/>
          <a:ext cx="5562600" cy="5046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1981200" y="274637"/>
            <a:ext cx="8229600" cy="1143000"/>
          </a:xfrm>
        </p:spPr>
        <p:txBody>
          <a:bodyPr>
            <a:normAutofit fontScale="90000"/>
          </a:bodyPr>
          <a:lstStyle/>
          <a:p>
            <a:r>
              <a:rPr lang="en-US" dirty="0"/>
              <a:t>How effective is CBT as an intervention for SUD?</a:t>
            </a:r>
          </a:p>
        </p:txBody>
      </p:sp>
      <p:sp>
        <p:nvSpPr>
          <p:cNvPr id="5" name="TextBox 4"/>
          <p:cNvSpPr txBox="1"/>
          <p:nvPr/>
        </p:nvSpPr>
        <p:spPr>
          <a:xfrm>
            <a:off x="1524000" y="6627168"/>
            <a:ext cx="9144000" cy="230832"/>
          </a:xfrm>
          <a:prstGeom prst="rect">
            <a:avLst/>
          </a:prstGeom>
          <a:ln>
            <a:noFill/>
          </a:ln>
        </p:spPr>
        <p:style>
          <a:lnRef idx="1">
            <a:schemeClr val="accent2"/>
          </a:lnRef>
          <a:fillRef idx="3">
            <a:schemeClr val="accent2"/>
          </a:fillRef>
          <a:effectRef idx="2">
            <a:schemeClr val="accent2"/>
          </a:effectRef>
          <a:fontRef idx="minor">
            <a:schemeClr val="lt1"/>
          </a:fontRef>
        </p:style>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Magill M, &amp; Ray, LA. (2009). Cognitive-behavioral treatment with adult alcohol and illicit drug users: a meta-analysis of randomized controlled trials. </a:t>
            </a:r>
            <a:r>
              <a:rPr kumimoji="0" lang="en-US" sz="900" b="0" i="1" u="none" strike="noStrike" kern="1200" cap="none" spc="0" normalizeH="0" baseline="0" noProof="0" dirty="0">
                <a:ln>
                  <a:noFill/>
                </a:ln>
                <a:solidFill>
                  <a:prstClr val="white"/>
                </a:solidFill>
                <a:effectLst/>
                <a:uLnTx/>
                <a:uFillTx/>
                <a:latin typeface="Calibri"/>
                <a:ea typeface="+mn-ea"/>
                <a:cs typeface="+mn-cs"/>
              </a:rPr>
              <a:t>J Stud Alcohol Drugs, 70</a:t>
            </a:r>
            <a:r>
              <a:rPr kumimoji="0" lang="en-US" sz="900" b="0" i="0" u="none" strike="noStrike" kern="1200" cap="none" spc="0" normalizeH="0" baseline="0" noProof="0" dirty="0">
                <a:ln>
                  <a:noFill/>
                </a:ln>
                <a:solidFill>
                  <a:prstClr val="white"/>
                </a:solidFill>
                <a:effectLst/>
                <a:uLnTx/>
                <a:uFillTx/>
                <a:latin typeface="Calibri"/>
                <a:ea typeface="+mn-ea"/>
                <a:cs typeface="+mn-cs"/>
              </a:rPr>
              <a:t>(4): 516-27</a:t>
            </a:r>
          </a:p>
        </p:txBody>
      </p:sp>
    </p:spTree>
    <p:extLst>
      <p:ext uri="{BB962C8B-B14F-4D97-AF65-F5344CB8AC3E}">
        <p14:creationId xmlns:p14="http://schemas.microsoft.com/office/powerpoint/2010/main" val="9915588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81200" y="148113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p:nvPr>
        </p:nvSpPr>
        <p:spPr/>
        <p:txBody>
          <a:bodyPr>
            <a:normAutofit/>
          </a:bodyPr>
          <a:lstStyle/>
          <a:p>
            <a:r>
              <a:rPr lang="en-US" dirty="0"/>
              <a:t>Cognitive Behavioral Therapy (CBT)</a:t>
            </a:r>
          </a:p>
        </p:txBody>
      </p:sp>
    </p:spTree>
    <p:extLst>
      <p:ext uri="{BB962C8B-B14F-4D97-AF65-F5344CB8AC3E}">
        <p14:creationId xmlns:p14="http://schemas.microsoft.com/office/powerpoint/2010/main" val="14662218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5"/>
          <p:cNvGraphicFramePr>
            <a:graphicFrameLocks noGrp="1"/>
          </p:cNvGraphicFramePr>
          <p:nvPr>
            <p:ph sz="half" idx="1"/>
          </p:nvPr>
        </p:nvGraphicFramePr>
        <p:xfrm>
          <a:off x="1981200" y="1481138"/>
          <a:ext cx="4038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Content Placeholder 14"/>
          <p:cNvSpPr>
            <a:spLocks noGrp="1"/>
          </p:cNvSpPr>
          <p:nvPr>
            <p:ph sz="half" idx="2"/>
          </p:nvPr>
        </p:nvSpPr>
        <p:spPr>
          <a:xfrm>
            <a:off x="6172200" y="1481331"/>
            <a:ext cx="4114800" cy="4572000"/>
          </a:xfrm>
        </p:spPr>
        <p:txBody>
          <a:bodyPr>
            <a:normAutofit fontScale="92500" lnSpcReduction="20000"/>
          </a:bodyPr>
          <a:lstStyle/>
          <a:p>
            <a:pPr marL="109728" lvl="1" indent="0">
              <a:spcBef>
                <a:spcPts val="400"/>
              </a:spcBef>
              <a:spcAft>
                <a:spcPts val="1200"/>
              </a:spcAft>
              <a:buSzPct val="68000"/>
              <a:buNone/>
            </a:pPr>
            <a:r>
              <a:rPr lang="en-US" sz="2000" b="1" i="1" dirty="0"/>
              <a:t>Hypothesis: </a:t>
            </a:r>
            <a:r>
              <a:rPr lang="en-US" sz="2000" i="1" dirty="0"/>
              <a:t>CBT for SUD works through increasing cognitive and behavioral coping skills</a:t>
            </a:r>
            <a:endParaRPr lang="en-US" sz="2000" dirty="0"/>
          </a:p>
          <a:p>
            <a:pPr marL="109728" indent="0">
              <a:spcAft>
                <a:spcPts val="1200"/>
              </a:spcAft>
              <a:buNone/>
            </a:pPr>
            <a:r>
              <a:rPr lang="en-US" sz="2000" dirty="0"/>
              <a:t>Review of 10 studies involving random assignment of participants to treatment condition (CBT and at least one comparison condition)</a:t>
            </a:r>
          </a:p>
          <a:p>
            <a:pPr marL="109728" indent="0">
              <a:buNone/>
            </a:pPr>
            <a:r>
              <a:rPr lang="en-US" sz="2000" b="1" dirty="0">
                <a:solidFill>
                  <a:schemeClr val="accent2"/>
                </a:solidFill>
              </a:rPr>
              <a:t>Four necessary conditions to establish support for coping skills mediation:</a:t>
            </a:r>
          </a:p>
          <a:p>
            <a:pPr marL="342900" lvl="1" indent="-342900">
              <a:buFont typeface="+mj-lt"/>
              <a:buAutoNum type="arabicPeriod"/>
            </a:pPr>
            <a:r>
              <a:rPr lang="en-US" sz="1600" dirty="0"/>
              <a:t>CBT reduces substance use more than comparison</a:t>
            </a:r>
          </a:p>
          <a:p>
            <a:pPr marL="342900" lvl="1" indent="-342900">
              <a:buFont typeface="+mj-lt"/>
              <a:buAutoNum type="arabicPeriod"/>
            </a:pPr>
            <a:r>
              <a:rPr lang="en-US" sz="1600" dirty="0"/>
              <a:t>CBT increases coping skill mediator more than comparison</a:t>
            </a:r>
          </a:p>
          <a:p>
            <a:pPr marL="342900" lvl="1" indent="-342900">
              <a:buFont typeface="+mj-lt"/>
              <a:buAutoNum type="arabicPeriod"/>
            </a:pPr>
            <a:r>
              <a:rPr lang="en-US" sz="1600" dirty="0"/>
              <a:t>Substance outcome co-varies with coping skills mediator</a:t>
            </a:r>
          </a:p>
          <a:p>
            <a:pPr marL="342900" lvl="1" indent="-342900">
              <a:buFont typeface="+mj-lt"/>
              <a:buAutoNum type="arabicPeriod"/>
            </a:pPr>
            <a:r>
              <a:rPr lang="en-US" sz="1600" dirty="0"/>
              <a:t>Entering mediator as a covariate reduces the treatment effect</a:t>
            </a:r>
          </a:p>
        </p:txBody>
      </p:sp>
      <p:sp>
        <p:nvSpPr>
          <p:cNvPr id="4" name="Title 3"/>
          <p:cNvSpPr>
            <a:spLocks noGrp="1"/>
          </p:cNvSpPr>
          <p:nvPr>
            <p:ph type="title"/>
          </p:nvPr>
        </p:nvSpPr>
        <p:spPr/>
        <p:txBody>
          <a:bodyPr anchor="t">
            <a:noAutofit/>
          </a:bodyPr>
          <a:lstStyle/>
          <a:p>
            <a:r>
              <a:rPr lang="en-US" sz="3600" dirty="0"/>
              <a:t>Examining evidence of CBT’s hypothesized mechanisms of action</a:t>
            </a:r>
          </a:p>
        </p:txBody>
      </p:sp>
      <p:sp>
        <p:nvSpPr>
          <p:cNvPr id="5" name="TextBox 4"/>
          <p:cNvSpPr txBox="1"/>
          <p:nvPr/>
        </p:nvSpPr>
        <p:spPr>
          <a:xfrm>
            <a:off x="1524000" y="6488668"/>
            <a:ext cx="9144000" cy="369332"/>
          </a:xfrm>
          <a:prstGeom prst="rect">
            <a:avLst/>
          </a:prstGeom>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marL="234950" marR="0" lvl="0" indent="-23495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Morgenstern, J. and </a:t>
            </a:r>
            <a:r>
              <a:rPr kumimoji="0" lang="en-US" sz="900" b="0" i="0" u="none" strike="noStrike" kern="1200" cap="none" spc="0" normalizeH="0" baseline="0" noProof="0" dirty="0" err="1">
                <a:ln>
                  <a:noFill/>
                </a:ln>
                <a:solidFill>
                  <a:prstClr val="white"/>
                </a:solidFill>
                <a:effectLst/>
                <a:uLnTx/>
                <a:uFillTx/>
                <a:latin typeface="Calibri"/>
                <a:ea typeface="+mn-ea"/>
                <a:cs typeface="+mn-cs"/>
              </a:rPr>
              <a:t>Longabaugh</a:t>
            </a:r>
            <a:r>
              <a:rPr kumimoji="0" lang="en-US" sz="900" b="0" i="0" u="none" strike="noStrike" kern="1200" cap="none" spc="0" normalizeH="0" baseline="0" noProof="0" dirty="0">
                <a:ln>
                  <a:noFill/>
                </a:ln>
                <a:solidFill>
                  <a:prstClr val="white"/>
                </a:solidFill>
                <a:effectLst/>
                <a:uLnTx/>
                <a:uFillTx/>
                <a:latin typeface="Calibri"/>
                <a:ea typeface="+mn-ea"/>
                <a:cs typeface="+mn-cs"/>
              </a:rPr>
              <a:t>, R. (2000). Cognitive–behavioral treatment for alcohol dependence: A review of evidence for its hypothesized mechanisms of action. </a:t>
            </a:r>
            <a:r>
              <a:rPr kumimoji="0" lang="en-US" sz="900" b="0" i="1" u="none" strike="noStrike" kern="1200" cap="none" spc="0" normalizeH="0" baseline="0" noProof="0" dirty="0">
                <a:ln>
                  <a:noFill/>
                </a:ln>
                <a:solidFill>
                  <a:prstClr val="white"/>
                </a:solidFill>
                <a:effectLst/>
                <a:uLnTx/>
                <a:uFillTx/>
                <a:latin typeface="Calibri"/>
                <a:ea typeface="+mn-ea"/>
                <a:cs typeface="+mn-cs"/>
              </a:rPr>
              <a:t>Addiction</a:t>
            </a:r>
            <a:r>
              <a:rPr kumimoji="0" lang="en-US" sz="900" b="0" i="0" u="none" strike="noStrike" kern="1200" cap="none" spc="0" normalizeH="0" baseline="0" noProof="0" dirty="0">
                <a:ln>
                  <a:noFill/>
                </a:ln>
                <a:solidFill>
                  <a:prstClr val="white"/>
                </a:solidFill>
                <a:effectLst/>
                <a:uLnTx/>
                <a:uFillTx/>
                <a:latin typeface="Calibri"/>
                <a:ea typeface="+mn-ea"/>
                <a:cs typeface="+mn-cs"/>
              </a:rPr>
              <a:t>, 95: 1475–1490. doi:10.1046/j.1360-0443.2000.951014753.x </a:t>
            </a:r>
          </a:p>
        </p:txBody>
      </p:sp>
    </p:spTree>
    <p:extLst>
      <p:ext uri="{BB962C8B-B14F-4D97-AF65-F5344CB8AC3E}">
        <p14:creationId xmlns:p14="http://schemas.microsoft.com/office/powerpoint/2010/main" val="1121806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ctrTitle"/>
          </p:nvPr>
        </p:nvSpPr>
        <p:spPr/>
        <p:txBody>
          <a:bodyPr>
            <a:noAutofit/>
          </a:bodyPr>
          <a:lstStyle/>
          <a:p>
            <a:r>
              <a:rPr lang="en-US" dirty="0"/>
              <a:t>Motivational Interviewing</a:t>
            </a:r>
          </a:p>
        </p:txBody>
      </p:sp>
      <p:sp>
        <p:nvSpPr>
          <p:cNvPr id="24" name="Content Placeholder 23"/>
          <p:cNvSpPr>
            <a:spLocks noGrp="1"/>
          </p:cNvSpPr>
          <p:nvPr>
            <p:ph type="subTitle" idx="1"/>
          </p:nvPr>
        </p:nvSpPr>
        <p:spPr/>
        <p:txBody>
          <a:bodyPr>
            <a:normAutofit/>
          </a:bodyPr>
          <a:lstStyle/>
          <a:p>
            <a:r>
              <a:rPr lang="en-US" dirty="0"/>
              <a:t>John F. Kelly, Ph.D.</a:t>
            </a:r>
          </a:p>
        </p:txBody>
      </p:sp>
      <p:sp>
        <p:nvSpPr>
          <p:cNvPr id="2" name="Slide Number Placeholder 1"/>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9F530-FFB0-D141-884B-ACCB2B99C6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5F4E32CA-1C06-4E7E-AC32-15C547A6C465}"/>
              </a:ext>
            </a:extLst>
          </p:cNvPr>
          <p:cNvGrpSpPr/>
          <p:nvPr/>
        </p:nvGrpSpPr>
        <p:grpSpPr>
          <a:xfrm>
            <a:off x="6858000" y="5486400"/>
            <a:ext cx="3685856" cy="1219524"/>
            <a:chOff x="5334000" y="5486400"/>
            <a:chExt cx="3685856" cy="1219524"/>
          </a:xfrm>
        </p:grpSpPr>
        <p:grpSp>
          <p:nvGrpSpPr>
            <p:cNvPr id="6" name="Group 5">
              <a:extLst>
                <a:ext uri="{FF2B5EF4-FFF2-40B4-BE49-F238E27FC236}">
                  <a16:creationId xmlns:a16="http://schemas.microsoft.com/office/drawing/2014/main" id="{407E2D61-F8EE-4EAD-9FDC-47D9E7D39FF2}"/>
                </a:ext>
              </a:extLst>
            </p:cNvPr>
            <p:cNvGrpSpPr/>
            <p:nvPr/>
          </p:nvGrpSpPr>
          <p:grpSpPr>
            <a:xfrm>
              <a:off x="5334000" y="5486400"/>
              <a:ext cx="3685856" cy="1104108"/>
              <a:chOff x="4799648" y="5371202"/>
              <a:chExt cx="4220208" cy="1219306"/>
            </a:xfrm>
          </p:grpSpPr>
          <p:pic>
            <p:nvPicPr>
              <p:cNvPr id="7" name="Picture 6">
                <a:extLst>
                  <a:ext uri="{FF2B5EF4-FFF2-40B4-BE49-F238E27FC236}">
                    <a16:creationId xmlns:a16="http://schemas.microsoft.com/office/drawing/2014/main" id="{29B6EEE7-3593-41C4-986E-C505E15A215C}"/>
                  </a:ext>
                </a:extLst>
              </p:cNvPr>
              <p:cNvPicPr>
                <a:picLocks noChangeAspect="1"/>
              </p:cNvPicPr>
              <p:nvPr/>
            </p:nvPicPr>
            <p:blipFill>
              <a:blip r:embed="rId3"/>
              <a:stretch>
                <a:fillRect/>
              </a:stretch>
            </p:blipFill>
            <p:spPr>
              <a:xfrm>
                <a:off x="4799648" y="5371202"/>
                <a:ext cx="3468925" cy="1219306"/>
              </a:xfrm>
              <a:prstGeom prst="rect">
                <a:avLst/>
              </a:prstGeom>
            </p:spPr>
          </p:pic>
          <p:pic>
            <p:nvPicPr>
              <p:cNvPr id="8" name="Picture 7">
                <a:extLst>
                  <a:ext uri="{FF2B5EF4-FFF2-40B4-BE49-F238E27FC236}">
                    <a16:creationId xmlns:a16="http://schemas.microsoft.com/office/drawing/2014/main" id="{12F35E98-5FFD-4024-B8B9-74BC0065EAB0}"/>
                  </a:ext>
                </a:extLst>
              </p:cNvPr>
              <p:cNvPicPr>
                <a:picLocks noChangeAspect="1"/>
              </p:cNvPicPr>
              <p:nvPr/>
            </p:nvPicPr>
            <p:blipFill>
              <a:blip r:embed="rId4"/>
              <a:stretch>
                <a:fillRect/>
              </a:stretch>
            </p:blipFill>
            <p:spPr>
              <a:xfrm>
                <a:off x="8389183" y="5410200"/>
                <a:ext cx="630673" cy="736795"/>
              </a:xfrm>
              <a:prstGeom prst="rect">
                <a:avLst/>
              </a:prstGeom>
            </p:spPr>
          </p:pic>
        </p:grpSp>
        <p:sp>
          <p:nvSpPr>
            <p:cNvPr id="3" name="TextBox 2">
              <a:extLst>
                <a:ext uri="{FF2B5EF4-FFF2-40B4-BE49-F238E27FC236}">
                  <a16:creationId xmlns:a16="http://schemas.microsoft.com/office/drawing/2014/main" id="{FAE3592F-7617-4987-B850-2321F08E32ED}"/>
                </a:ext>
              </a:extLst>
            </p:cNvPr>
            <p:cNvSpPr txBox="1"/>
            <p:nvPr/>
          </p:nvSpPr>
          <p:spPr>
            <a:xfrm>
              <a:off x="6824965" y="6475092"/>
              <a:ext cx="14382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www.recoveryanswers.org</a:t>
              </a:r>
            </a:p>
          </p:txBody>
        </p:sp>
      </p:grpSp>
    </p:spTree>
    <p:extLst>
      <p:ext uri="{BB962C8B-B14F-4D97-AF65-F5344CB8AC3E}">
        <p14:creationId xmlns:p14="http://schemas.microsoft.com/office/powerpoint/2010/main" val="17964748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5"/>
          <p:cNvGraphicFramePr>
            <a:graphicFrameLocks noGrp="1"/>
          </p:cNvGraphicFramePr>
          <p:nvPr>
            <p:ph sz="half" idx="1"/>
          </p:nvPr>
        </p:nvGraphicFramePr>
        <p:xfrm>
          <a:off x="1981200" y="1481138"/>
          <a:ext cx="4038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Content Placeholder 14"/>
          <p:cNvSpPr>
            <a:spLocks noGrp="1"/>
          </p:cNvSpPr>
          <p:nvPr>
            <p:ph sz="half" idx="2"/>
          </p:nvPr>
        </p:nvSpPr>
        <p:spPr>
          <a:xfrm>
            <a:off x="6172200" y="1481331"/>
            <a:ext cx="4114800" cy="4572000"/>
          </a:xfrm>
        </p:spPr>
        <p:txBody>
          <a:bodyPr>
            <a:noAutofit/>
          </a:bodyPr>
          <a:lstStyle/>
          <a:p>
            <a:pPr marL="109728" indent="0">
              <a:buNone/>
            </a:pPr>
            <a:r>
              <a:rPr lang="en-US" sz="2000" dirty="0">
                <a:solidFill>
                  <a:srgbClr val="C00000"/>
                </a:solidFill>
              </a:rPr>
              <a:t>Results indicate little support for the hypothesized mechanisms of action of CBT.</a:t>
            </a:r>
          </a:p>
          <a:p>
            <a:pPr marL="365125" indent="-255588"/>
            <a:r>
              <a:rPr lang="en-US" sz="1800" dirty="0"/>
              <a:t>Overall no reported positive findings</a:t>
            </a:r>
          </a:p>
          <a:p>
            <a:pPr marL="365125" indent="-255588"/>
            <a:r>
              <a:rPr lang="en-US" sz="1800" dirty="0"/>
              <a:t>Most common that none or only one step of the mediational chain supported</a:t>
            </a:r>
          </a:p>
          <a:p>
            <a:pPr marL="109537" indent="0">
              <a:spcBef>
                <a:spcPts val="1600"/>
              </a:spcBef>
              <a:buNone/>
            </a:pPr>
            <a:r>
              <a:rPr lang="en-US" sz="2100" b="1" dirty="0">
                <a:solidFill>
                  <a:schemeClr val="accent2"/>
                </a:solidFill>
              </a:rPr>
              <a:t>Research has not yet established </a:t>
            </a:r>
            <a:r>
              <a:rPr lang="en-US" sz="2100" b="1" i="1" u="sng" dirty="0">
                <a:solidFill>
                  <a:schemeClr val="accent2"/>
                </a:solidFill>
              </a:rPr>
              <a:t>why</a:t>
            </a:r>
            <a:r>
              <a:rPr lang="en-US" sz="2100" b="1" dirty="0">
                <a:solidFill>
                  <a:schemeClr val="accent2"/>
                </a:solidFill>
              </a:rPr>
              <a:t> CBT is an effective treatment for SUD.</a:t>
            </a:r>
            <a:endParaRPr lang="en-US" sz="1800" b="1" dirty="0">
              <a:solidFill>
                <a:schemeClr val="accent2"/>
              </a:solidFill>
            </a:endParaRPr>
          </a:p>
          <a:p>
            <a:pPr marL="109728" indent="0">
              <a:spcBef>
                <a:spcPts val="1200"/>
              </a:spcBef>
              <a:buNone/>
            </a:pPr>
            <a:r>
              <a:rPr lang="en-US" sz="1800" i="1" dirty="0">
                <a:solidFill>
                  <a:schemeClr val="bg2">
                    <a:lumMod val="50000"/>
                  </a:schemeClr>
                </a:solidFill>
              </a:rPr>
              <a:t>Possible explanations for negative findings:</a:t>
            </a:r>
          </a:p>
          <a:p>
            <a:r>
              <a:rPr lang="en-US" sz="1800" dirty="0"/>
              <a:t>Methodological flaws of prior studies may have obscured detection of effects</a:t>
            </a:r>
          </a:p>
          <a:p>
            <a:r>
              <a:rPr lang="en-US" sz="1800" b="1" dirty="0"/>
              <a:t>One or more underlying assumptions of CBT model may require revision</a:t>
            </a:r>
          </a:p>
        </p:txBody>
      </p:sp>
      <p:sp>
        <p:nvSpPr>
          <p:cNvPr id="4" name="Title 3"/>
          <p:cNvSpPr>
            <a:spLocks noGrp="1"/>
          </p:cNvSpPr>
          <p:nvPr>
            <p:ph type="title"/>
          </p:nvPr>
        </p:nvSpPr>
        <p:spPr/>
        <p:txBody>
          <a:bodyPr anchor="t">
            <a:noAutofit/>
          </a:bodyPr>
          <a:lstStyle/>
          <a:p>
            <a:r>
              <a:rPr lang="en-US" sz="3600" dirty="0"/>
              <a:t>Examining evidence of CBT’s hypothesized mechanisms of action</a:t>
            </a:r>
          </a:p>
        </p:txBody>
      </p:sp>
      <p:sp>
        <p:nvSpPr>
          <p:cNvPr id="5" name="TextBox 4"/>
          <p:cNvSpPr txBox="1"/>
          <p:nvPr/>
        </p:nvSpPr>
        <p:spPr>
          <a:xfrm>
            <a:off x="1524000" y="6488668"/>
            <a:ext cx="9144000" cy="369332"/>
          </a:xfrm>
          <a:prstGeom prst="rect">
            <a:avLst/>
          </a:prstGeom>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marL="234950" marR="0" lvl="0" indent="-23495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Morgenstern, J. and </a:t>
            </a:r>
            <a:r>
              <a:rPr kumimoji="0" lang="en-US" sz="900" b="0" i="0" u="none" strike="noStrike" kern="1200" cap="none" spc="0" normalizeH="0" baseline="0" noProof="0" dirty="0" err="1">
                <a:ln>
                  <a:noFill/>
                </a:ln>
                <a:solidFill>
                  <a:prstClr val="white"/>
                </a:solidFill>
                <a:effectLst/>
                <a:uLnTx/>
                <a:uFillTx/>
                <a:latin typeface="Calibri"/>
                <a:ea typeface="+mn-ea"/>
                <a:cs typeface="+mn-cs"/>
              </a:rPr>
              <a:t>Longabaugh</a:t>
            </a:r>
            <a:r>
              <a:rPr kumimoji="0" lang="en-US" sz="900" b="0" i="0" u="none" strike="noStrike" kern="1200" cap="none" spc="0" normalizeH="0" baseline="0" noProof="0" dirty="0">
                <a:ln>
                  <a:noFill/>
                </a:ln>
                <a:solidFill>
                  <a:prstClr val="white"/>
                </a:solidFill>
                <a:effectLst/>
                <a:uLnTx/>
                <a:uFillTx/>
                <a:latin typeface="Calibri"/>
                <a:ea typeface="+mn-ea"/>
                <a:cs typeface="+mn-cs"/>
              </a:rPr>
              <a:t>, R. (2000). Cognitive–behavioral treatment for alcohol dependence: A review of evidence for its hypothesized mechanisms of action. </a:t>
            </a:r>
            <a:r>
              <a:rPr kumimoji="0" lang="en-US" sz="900" b="0" i="1" u="none" strike="noStrike" kern="1200" cap="none" spc="0" normalizeH="0" baseline="0" noProof="0" dirty="0">
                <a:ln>
                  <a:noFill/>
                </a:ln>
                <a:solidFill>
                  <a:prstClr val="white"/>
                </a:solidFill>
                <a:effectLst/>
                <a:uLnTx/>
                <a:uFillTx/>
                <a:latin typeface="Calibri"/>
                <a:ea typeface="+mn-ea"/>
                <a:cs typeface="+mn-cs"/>
              </a:rPr>
              <a:t>Addiction</a:t>
            </a:r>
            <a:r>
              <a:rPr kumimoji="0" lang="en-US" sz="900" b="0" i="0" u="none" strike="noStrike" kern="1200" cap="none" spc="0" normalizeH="0" baseline="0" noProof="0" dirty="0">
                <a:ln>
                  <a:noFill/>
                </a:ln>
                <a:solidFill>
                  <a:prstClr val="white"/>
                </a:solidFill>
                <a:effectLst/>
                <a:uLnTx/>
                <a:uFillTx/>
                <a:latin typeface="Calibri"/>
                <a:ea typeface="+mn-ea"/>
                <a:cs typeface="+mn-cs"/>
              </a:rPr>
              <a:t>, 95: 1475–1490. doi:10.1046/j.1360-0443.2000.951014753.x </a:t>
            </a:r>
          </a:p>
        </p:txBody>
      </p:sp>
    </p:spTree>
    <p:extLst>
      <p:ext uri="{BB962C8B-B14F-4D97-AF65-F5344CB8AC3E}">
        <p14:creationId xmlns:p14="http://schemas.microsoft.com/office/powerpoint/2010/main" val="5245688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81200" y="148113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p:nvPr>
        </p:nvSpPr>
        <p:spPr/>
        <p:txBody>
          <a:bodyPr>
            <a:normAutofit/>
          </a:bodyPr>
          <a:lstStyle/>
          <a:p>
            <a:r>
              <a:rPr lang="en-US" dirty="0"/>
              <a:t>Cognitive Behavioral Therapy (CBT)</a:t>
            </a:r>
          </a:p>
        </p:txBody>
      </p:sp>
    </p:spTree>
    <p:extLst>
      <p:ext uri="{BB962C8B-B14F-4D97-AF65-F5344CB8AC3E}">
        <p14:creationId xmlns:p14="http://schemas.microsoft.com/office/powerpoint/2010/main" val="9548082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7186F-EC80-486E-B958-07F0A7EB723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6A94783A-2D50-4765-B938-B9671F752B7A}"/>
              </a:ext>
            </a:extLst>
          </p:cNvPr>
          <p:cNvSpPr>
            <a:spLocks noGrp="1"/>
          </p:cNvSpPr>
          <p:nvPr>
            <p:ph idx="1"/>
          </p:nvPr>
        </p:nvSpPr>
        <p:spPr>
          <a:xfrm>
            <a:off x="1981200" y="1600200"/>
            <a:ext cx="8610600" cy="4953000"/>
          </a:xfrm>
        </p:spPr>
        <p:txBody>
          <a:bodyPr>
            <a:normAutofit fontScale="70000" lnSpcReduction="20000"/>
          </a:bodyPr>
          <a:lstStyle/>
          <a:p>
            <a:r>
              <a:rPr lang="en-US" dirty="0"/>
              <a:t>CBT represents therapeutic approach consisting of common set of strategies based in social-cognitive learning theory</a:t>
            </a:r>
          </a:p>
          <a:p>
            <a:endParaRPr lang="en-US" dirty="0"/>
          </a:p>
          <a:p>
            <a:r>
              <a:rPr lang="en-US" dirty="0"/>
              <a:t>Deconditioning-cognitive restructuring-skills building form basis of intervention usually anchored in functional analysis (behavior chain analysis)</a:t>
            </a:r>
          </a:p>
          <a:p>
            <a:endParaRPr lang="en-US" dirty="0"/>
          </a:p>
          <a:p>
            <a:r>
              <a:rPr lang="en-US" dirty="0"/>
              <a:t>CBTs for SUD are empirically supported but typically not clinically superior to other types of active interventions</a:t>
            </a:r>
          </a:p>
          <a:p>
            <a:endParaRPr lang="en-US" dirty="0"/>
          </a:p>
          <a:p>
            <a:r>
              <a:rPr lang="en-US" dirty="0"/>
              <a:t>Causal mechanisms of CBT’s effects on reducing alcohol/drug use not well-supported suggesting that, similar to other interventions, the common therapeutic encounter provides a context that activates and mobilizes dormant broad cognitive-behavioral strategies within patients that confers therapeutic benefits.</a:t>
            </a:r>
          </a:p>
        </p:txBody>
      </p:sp>
    </p:spTree>
    <p:extLst>
      <p:ext uri="{BB962C8B-B14F-4D97-AF65-F5344CB8AC3E}">
        <p14:creationId xmlns:p14="http://schemas.microsoft.com/office/powerpoint/2010/main" val="16521313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2FFCC9-C59E-417B-B106-D5F892FA15CF}"/>
              </a:ext>
            </a:extLst>
          </p:cNvPr>
          <p:cNvPicPr>
            <a:picLocks noChangeAspect="1"/>
          </p:cNvPicPr>
          <p:nvPr/>
        </p:nvPicPr>
        <p:blipFill>
          <a:blip r:embed="rId2"/>
          <a:stretch>
            <a:fillRect/>
          </a:stretch>
        </p:blipFill>
        <p:spPr>
          <a:xfrm>
            <a:off x="9220200" y="990600"/>
            <a:ext cx="1074194" cy="1074194"/>
          </a:xfrm>
          <a:prstGeom prst="rect">
            <a:avLst/>
          </a:prstGeom>
        </p:spPr>
      </p:pic>
    </p:spTree>
    <p:extLst>
      <p:ext uri="{BB962C8B-B14F-4D97-AF65-F5344CB8AC3E}">
        <p14:creationId xmlns:p14="http://schemas.microsoft.com/office/powerpoint/2010/main" val="34553777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1676400" y="1828800"/>
            <a:ext cx="88773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prstClr val="black">
                    <a:tint val="75000"/>
                  </a:prstClr>
                </a:solidFill>
                <a:effectLst/>
                <a:uLnTx/>
                <a:uFillTx/>
                <a:latin typeface="Calibri"/>
                <a:ea typeface="+mn-ea"/>
                <a:cs typeface="+mn-cs"/>
              </a:rPr>
              <a:t>Self-Help</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prstClr val="black">
                    <a:tint val="75000"/>
                  </a:prstClr>
                </a:solidFill>
                <a:effectLst/>
                <a:uLnTx/>
                <a:uFillTx/>
                <a:latin typeface="Calibri"/>
                <a:ea typeface="+mn-ea"/>
                <a:cs typeface="+mn-cs"/>
              </a:rPr>
              <a:t>and Related Clinical Interventions</a:t>
            </a:r>
          </a:p>
        </p:txBody>
      </p:sp>
      <p:sp>
        <p:nvSpPr>
          <p:cNvPr id="6" name="Rectangle 5"/>
          <p:cNvSpPr>
            <a:spLocks noChangeArrowheads="1"/>
          </p:cNvSpPr>
          <p:nvPr/>
        </p:nvSpPr>
        <p:spPr bwMode="auto">
          <a:xfrm>
            <a:off x="4572000" y="3505200"/>
            <a:ext cx="27432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F81BD">
                  <a:lumMod val="75000"/>
                </a:srgbClr>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John F. Kelly, Ph.D.</a:t>
            </a:r>
          </a:p>
        </p:txBody>
      </p:sp>
      <p:grpSp>
        <p:nvGrpSpPr>
          <p:cNvPr id="8" name="Group 7">
            <a:extLst>
              <a:ext uri="{FF2B5EF4-FFF2-40B4-BE49-F238E27FC236}">
                <a16:creationId xmlns:a16="http://schemas.microsoft.com/office/drawing/2014/main" id="{5F4E32CA-1C06-4E7E-AC32-15C547A6C465}"/>
              </a:ext>
            </a:extLst>
          </p:cNvPr>
          <p:cNvGrpSpPr/>
          <p:nvPr/>
        </p:nvGrpSpPr>
        <p:grpSpPr>
          <a:xfrm>
            <a:off x="6781801" y="5334000"/>
            <a:ext cx="3685857" cy="1219524"/>
            <a:chOff x="5334002" y="5486400"/>
            <a:chExt cx="3685857" cy="1219524"/>
          </a:xfrm>
        </p:grpSpPr>
        <p:grpSp>
          <p:nvGrpSpPr>
            <p:cNvPr id="9" name="Group 8">
              <a:extLst>
                <a:ext uri="{FF2B5EF4-FFF2-40B4-BE49-F238E27FC236}">
                  <a16:creationId xmlns:a16="http://schemas.microsoft.com/office/drawing/2014/main" id="{407E2D61-F8EE-4EAD-9FDC-47D9E7D39FF2}"/>
                </a:ext>
              </a:extLst>
            </p:cNvPr>
            <p:cNvGrpSpPr/>
            <p:nvPr/>
          </p:nvGrpSpPr>
          <p:grpSpPr>
            <a:xfrm>
              <a:off x="5334002" y="5486400"/>
              <a:ext cx="3685857" cy="1104108"/>
              <a:chOff x="4799648" y="5371202"/>
              <a:chExt cx="4220208" cy="1219306"/>
            </a:xfrm>
          </p:grpSpPr>
          <p:pic>
            <p:nvPicPr>
              <p:cNvPr id="11" name="Picture 10">
                <a:extLst>
                  <a:ext uri="{FF2B5EF4-FFF2-40B4-BE49-F238E27FC236}">
                    <a16:creationId xmlns:a16="http://schemas.microsoft.com/office/drawing/2014/main" id="{29B6EEE7-3593-41C4-986E-C505E15A215C}"/>
                  </a:ext>
                </a:extLst>
              </p:cNvPr>
              <p:cNvPicPr>
                <a:picLocks noChangeAspect="1"/>
              </p:cNvPicPr>
              <p:nvPr/>
            </p:nvPicPr>
            <p:blipFill>
              <a:blip r:embed="rId2"/>
              <a:stretch>
                <a:fillRect/>
              </a:stretch>
            </p:blipFill>
            <p:spPr>
              <a:xfrm>
                <a:off x="4799648" y="5371202"/>
                <a:ext cx="3468925" cy="1219306"/>
              </a:xfrm>
              <a:prstGeom prst="rect">
                <a:avLst/>
              </a:prstGeom>
            </p:spPr>
          </p:pic>
          <p:pic>
            <p:nvPicPr>
              <p:cNvPr id="12" name="Picture 11">
                <a:extLst>
                  <a:ext uri="{FF2B5EF4-FFF2-40B4-BE49-F238E27FC236}">
                    <a16:creationId xmlns:a16="http://schemas.microsoft.com/office/drawing/2014/main" id="{12F35E98-5FFD-4024-B8B9-74BC0065EAB0}"/>
                  </a:ext>
                </a:extLst>
              </p:cNvPr>
              <p:cNvPicPr>
                <a:picLocks noChangeAspect="1"/>
              </p:cNvPicPr>
              <p:nvPr/>
            </p:nvPicPr>
            <p:blipFill>
              <a:blip r:embed="rId3"/>
              <a:stretch>
                <a:fillRect/>
              </a:stretch>
            </p:blipFill>
            <p:spPr>
              <a:xfrm>
                <a:off x="8389183" y="5410200"/>
                <a:ext cx="630673" cy="736795"/>
              </a:xfrm>
              <a:prstGeom prst="rect">
                <a:avLst/>
              </a:prstGeom>
            </p:spPr>
          </p:pic>
        </p:grpSp>
        <p:sp>
          <p:nvSpPr>
            <p:cNvPr id="10" name="TextBox 2">
              <a:extLst>
                <a:ext uri="{FF2B5EF4-FFF2-40B4-BE49-F238E27FC236}">
                  <a16:creationId xmlns:a16="http://schemas.microsoft.com/office/drawing/2014/main" id="{FAE3592F-7617-4987-B850-2321F08E32ED}"/>
                </a:ext>
              </a:extLst>
            </p:cNvPr>
            <p:cNvSpPr txBox="1"/>
            <p:nvPr/>
          </p:nvSpPr>
          <p:spPr>
            <a:xfrm>
              <a:off x="6824965" y="6475092"/>
              <a:ext cx="1438214" cy="2308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www.recoveryanswers.org</a:t>
              </a:r>
            </a:p>
          </p:txBody>
        </p:sp>
      </p:grpSp>
    </p:spTree>
    <p:extLst>
      <p:ext uri="{BB962C8B-B14F-4D97-AF65-F5344CB8AC3E}">
        <p14:creationId xmlns:p14="http://schemas.microsoft.com/office/powerpoint/2010/main" val="10294998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a:xfrm>
            <a:off x="1981200" y="2133601"/>
            <a:ext cx="8229600" cy="3992563"/>
          </a:xfrm>
        </p:spPr>
        <p:txBody>
          <a:bodyPr>
            <a:normAutofit/>
          </a:bodyPr>
          <a:lstStyle/>
          <a:p>
            <a:pPr marL="0" indent="0" algn="ctr">
              <a:buNone/>
            </a:pPr>
            <a:r>
              <a:rPr lang="en-US" dirty="0"/>
              <a:t>Neither I nor my spouse/partner has a relevant financial relationship with a commercial interest to disclose.</a:t>
            </a:r>
          </a:p>
          <a:p>
            <a:pPr marL="0" indent="0" algn="ctr">
              <a:buNone/>
            </a:pPr>
            <a:endParaRPr lang="en-US" dirty="0"/>
          </a:p>
        </p:txBody>
      </p:sp>
    </p:spTree>
    <p:extLst>
      <p:ext uri="{BB962C8B-B14F-4D97-AF65-F5344CB8AC3E}">
        <p14:creationId xmlns:p14="http://schemas.microsoft.com/office/powerpoint/2010/main" val="3199880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62200" y="152400"/>
            <a:ext cx="7498080" cy="762000"/>
          </a:xfrm>
          <a:noFill/>
        </p:spPr>
        <p:txBody>
          <a:bodyPr>
            <a:normAutofit/>
          </a:bodyPr>
          <a:lstStyle/>
          <a:p>
            <a:pPr algn="ctr"/>
            <a:r>
              <a:rPr lang="en-US" sz="4000" dirty="0"/>
              <a:t>Overview</a:t>
            </a:r>
          </a:p>
        </p:txBody>
      </p:sp>
      <p:sp>
        <p:nvSpPr>
          <p:cNvPr id="7" name="Content Placeholder 6"/>
          <p:cNvSpPr>
            <a:spLocks noGrp="1"/>
          </p:cNvSpPr>
          <p:nvPr>
            <p:ph idx="1"/>
          </p:nvPr>
        </p:nvSpPr>
        <p:spPr>
          <a:xfrm>
            <a:off x="1524000" y="1600200"/>
            <a:ext cx="8991600" cy="4724400"/>
          </a:xfrm>
        </p:spPr>
        <p:txBody>
          <a:bodyPr>
            <a:noAutofit/>
          </a:bodyPr>
          <a:lstStyle/>
          <a:p>
            <a:pPr marL="742950" indent="-742950">
              <a:buFont typeface="+mj-lt"/>
              <a:buAutoNum type="arabicPeriod"/>
            </a:pPr>
            <a:r>
              <a:rPr lang="en-US" sz="3600" b="1" u="sng" dirty="0"/>
              <a:t>Background and Rationale</a:t>
            </a:r>
            <a:r>
              <a:rPr lang="en-US" sz="3600" dirty="0"/>
              <a:t>: Why “self-help” (“mutual-help”)?</a:t>
            </a:r>
          </a:p>
          <a:p>
            <a:pPr marL="742950" indent="-742950">
              <a:buFont typeface="+mj-lt"/>
              <a:buAutoNum type="arabicPeriod"/>
            </a:pPr>
            <a:r>
              <a:rPr lang="en-US" sz="3600" b="1" u="sng" dirty="0"/>
              <a:t>Efficacy and Mechanisms</a:t>
            </a:r>
            <a:r>
              <a:rPr lang="en-US" sz="3600" b="1" dirty="0"/>
              <a:t>: </a:t>
            </a:r>
            <a:r>
              <a:rPr lang="en-US" sz="3600" dirty="0"/>
              <a:t>Do groups like AA confer real benefits? If so, how? </a:t>
            </a:r>
          </a:p>
          <a:p>
            <a:pPr marL="742950" indent="-742950">
              <a:buFont typeface="+mj-lt"/>
              <a:buAutoNum type="arabicPeriod"/>
            </a:pPr>
            <a:r>
              <a:rPr lang="en-US" sz="3600" b="1" u="sng" dirty="0"/>
              <a:t>Clinical Interventions</a:t>
            </a:r>
            <a:r>
              <a:rPr lang="en-US" sz="3600" b="1" dirty="0"/>
              <a:t>: </a:t>
            </a:r>
            <a:r>
              <a:rPr lang="en-US" sz="3600" dirty="0"/>
              <a:t>What can we do clinically to enhance “self-help” participation and enhance outcomes?</a:t>
            </a:r>
          </a:p>
        </p:txBody>
      </p:sp>
    </p:spTree>
    <p:extLst>
      <p:ext uri="{BB962C8B-B14F-4D97-AF65-F5344CB8AC3E}">
        <p14:creationId xmlns:p14="http://schemas.microsoft.com/office/powerpoint/2010/main" val="28901936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62200" y="152400"/>
            <a:ext cx="7498080" cy="762000"/>
          </a:xfrm>
          <a:noFill/>
        </p:spPr>
        <p:txBody>
          <a:bodyPr>
            <a:normAutofit/>
          </a:bodyPr>
          <a:lstStyle/>
          <a:p>
            <a:pPr algn="ctr"/>
            <a:r>
              <a:rPr lang="en-US" sz="4000" dirty="0"/>
              <a:t>Overview</a:t>
            </a:r>
          </a:p>
        </p:txBody>
      </p:sp>
      <p:sp>
        <p:nvSpPr>
          <p:cNvPr id="7" name="Content Placeholder 6"/>
          <p:cNvSpPr>
            <a:spLocks noGrp="1"/>
          </p:cNvSpPr>
          <p:nvPr>
            <p:ph idx="1"/>
          </p:nvPr>
        </p:nvSpPr>
        <p:spPr>
          <a:xfrm>
            <a:off x="1524000" y="1600200"/>
            <a:ext cx="8991600" cy="4724400"/>
          </a:xfrm>
        </p:spPr>
        <p:txBody>
          <a:bodyPr>
            <a:noAutofit/>
          </a:bodyPr>
          <a:lstStyle/>
          <a:p>
            <a:pPr marL="742950" indent="-742950">
              <a:buFont typeface="+mj-lt"/>
              <a:buAutoNum type="arabicPeriod"/>
            </a:pPr>
            <a:r>
              <a:rPr lang="en-US" sz="3600" b="1" u="sng" dirty="0"/>
              <a:t>Background and Rationale</a:t>
            </a:r>
            <a:r>
              <a:rPr lang="en-US" sz="3600" dirty="0"/>
              <a:t>: Why “self-help” (“mutual-help”)?</a:t>
            </a:r>
          </a:p>
          <a:p>
            <a:pPr marL="742950" indent="-742950">
              <a:buFont typeface="+mj-lt"/>
              <a:buAutoNum type="arabicPeriod"/>
            </a:pPr>
            <a:r>
              <a:rPr lang="en-US" sz="3600" b="1" u="sng" dirty="0">
                <a:solidFill>
                  <a:schemeClr val="bg1">
                    <a:lumMod val="65000"/>
                  </a:schemeClr>
                </a:solidFill>
              </a:rPr>
              <a:t>Efficacy and Mechanisms</a:t>
            </a:r>
            <a:r>
              <a:rPr lang="en-US" sz="3600" b="1" dirty="0">
                <a:solidFill>
                  <a:schemeClr val="bg1">
                    <a:lumMod val="65000"/>
                  </a:schemeClr>
                </a:solidFill>
              </a:rPr>
              <a:t>: </a:t>
            </a:r>
            <a:r>
              <a:rPr lang="en-US" sz="3600" dirty="0">
                <a:solidFill>
                  <a:schemeClr val="bg1">
                    <a:lumMod val="65000"/>
                  </a:schemeClr>
                </a:solidFill>
              </a:rPr>
              <a:t>Do groups like AA confer real benefits? If so, how? </a:t>
            </a:r>
          </a:p>
          <a:p>
            <a:pPr marL="742950" indent="-742950">
              <a:buFont typeface="+mj-lt"/>
              <a:buAutoNum type="arabicPeriod"/>
            </a:pPr>
            <a:r>
              <a:rPr lang="en-US" sz="3600" b="1" u="sng" dirty="0">
                <a:solidFill>
                  <a:schemeClr val="bg1">
                    <a:lumMod val="65000"/>
                  </a:schemeClr>
                </a:solidFill>
              </a:rPr>
              <a:t>Clinical Interventions</a:t>
            </a:r>
            <a:r>
              <a:rPr lang="en-US" sz="3600" b="1" dirty="0">
                <a:solidFill>
                  <a:schemeClr val="bg1">
                    <a:lumMod val="65000"/>
                  </a:schemeClr>
                </a:solidFill>
              </a:rPr>
              <a:t>: </a:t>
            </a:r>
            <a:r>
              <a:rPr lang="en-US" sz="3600" dirty="0">
                <a:solidFill>
                  <a:schemeClr val="bg1">
                    <a:lumMod val="65000"/>
                  </a:schemeClr>
                </a:solidFill>
              </a:rPr>
              <a:t>What can we do clinically to enhance “self-help” participation and enhance outcomes?</a:t>
            </a:r>
          </a:p>
        </p:txBody>
      </p:sp>
    </p:spTree>
    <p:extLst>
      <p:ext uri="{BB962C8B-B14F-4D97-AF65-F5344CB8AC3E}">
        <p14:creationId xmlns:p14="http://schemas.microsoft.com/office/powerpoint/2010/main" val="31418583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Why “Self-help”?</a:t>
            </a:r>
          </a:p>
        </p:txBody>
      </p:sp>
      <p:sp>
        <p:nvSpPr>
          <p:cNvPr id="3" name="Content Placeholder 2"/>
          <p:cNvSpPr>
            <a:spLocks noGrp="1"/>
          </p:cNvSpPr>
          <p:nvPr>
            <p:ph idx="1"/>
          </p:nvPr>
        </p:nvSpPr>
        <p:spPr/>
        <p:txBody>
          <a:bodyPr>
            <a:normAutofit/>
          </a:bodyPr>
          <a:lstStyle/>
          <a:p>
            <a:r>
              <a:rPr lang="en-US" dirty="0"/>
              <a:t>Key Points</a:t>
            </a:r>
          </a:p>
          <a:p>
            <a:pPr lvl="1"/>
            <a:r>
              <a:rPr lang="en-US" dirty="0"/>
              <a:t>Achieving stabilization and recovery is demanding</a:t>
            </a:r>
          </a:p>
          <a:p>
            <a:pPr lvl="1"/>
            <a:r>
              <a:rPr lang="en-US" dirty="0"/>
              <a:t>Addiction is susceptible to relapse over the long-term</a:t>
            </a:r>
          </a:p>
          <a:p>
            <a:pPr lvl="1"/>
            <a:r>
              <a:rPr lang="en-US" dirty="0"/>
              <a:t>MHOs like AA are widely available - provide adaptive long-term indigenous community recovery support for free</a:t>
            </a:r>
          </a:p>
        </p:txBody>
      </p:sp>
    </p:spTree>
    <p:extLst>
      <p:ext uri="{BB962C8B-B14F-4D97-AF65-F5344CB8AC3E}">
        <p14:creationId xmlns:p14="http://schemas.microsoft.com/office/powerpoint/2010/main" val="40822645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6909" y="857250"/>
            <a:ext cx="8002429" cy="5143500"/>
          </a:xfrm>
          <a:prstGeom prst="rect">
            <a:avLst/>
          </a:prstGeom>
        </p:spPr>
      </p:pic>
      <p:sp>
        <p:nvSpPr>
          <p:cNvPr id="3" name="Freeform 8"/>
          <p:cNvSpPr/>
          <p:nvPr/>
        </p:nvSpPr>
        <p:spPr>
          <a:xfrm>
            <a:off x="5158741" y="4944880"/>
            <a:ext cx="3147060" cy="457200"/>
          </a:xfrm>
          <a:custGeom>
            <a:avLst/>
            <a:gdLst>
              <a:gd name="connsiteX0" fmla="*/ 0 w 3046809"/>
              <a:gd name="connsiteY0" fmla="*/ 68580 h 685800"/>
              <a:gd name="connsiteX1" fmla="*/ 20087 w 3046809"/>
              <a:gd name="connsiteY1" fmla="*/ 20087 h 685800"/>
              <a:gd name="connsiteX2" fmla="*/ 68580 w 3046809"/>
              <a:gd name="connsiteY2" fmla="*/ 0 h 685800"/>
              <a:gd name="connsiteX3" fmla="*/ 2978229 w 3046809"/>
              <a:gd name="connsiteY3" fmla="*/ 0 h 685800"/>
              <a:gd name="connsiteX4" fmla="*/ 3026722 w 3046809"/>
              <a:gd name="connsiteY4" fmla="*/ 20087 h 685800"/>
              <a:gd name="connsiteX5" fmla="*/ 3046809 w 3046809"/>
              <a:gd name="connsiteY5" fmla="*/ 68580 h 685800"/>
              <a:gd name="connsiteX6" fmla="*/ 3046809 w 3046809"/>
              <a:gd name="connsiteY6" fmla="*/ 617220 h 685800"/>
              <a:gd name="connsiteX7" fmla="*/ 3026722 w 3046809"/>
              <a:gd name="connsiteY7" fmla="*/ 665713 h 685800"/>
              <a:gd name="connsiteX8" fmla="*/ 2978229 w 3046809"/>
              <a:gd name="connsiteY8" fmla="*/ 685800 h 685800"/>
              <a:gd name="connsiteX9" fmla="*/ 68580 w 3046809"/>
              <a:gd name="connsiteY9" fmla="*/ 685800 h 685800"/>
              <a:gd name="connsiteX10" fmla="*/ 20087 w 3046809"/>
              <a:gd name="connsiteY10" fmla="*/ 665713 h 685800"/>
              <a:gd name="connsiteX11" fmla="*/ 0 w 3046809"/>
              <a:gd name="connsiteY11" fmla="*/ 617220 h 685800"/>
              <a:gd name="connsiteX12" fmla="*/ 0 w 3046809"/>
              <a:gd name="connsiteY12" fmla="*/ 6858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6809" h="685800">
                <a:moveTo>
                  <a:pt x="0" y="68580"/>
                </a:moveTo>
                <a:cubicBezTo>
                  <a:pt x="0" y="50391"/>
                  <a:pt x="7225" y="32948"/>
                  <a:pt x="20087" y="20087"/>
                </a:cubicBezTo>
                <a:cubicBezTo>
                  <a:pt x="32948" y="7226"/>
                  <a:pt x="50392" y="0"/>
                  <a:pt x="68580" y="0"/>
                </a:cubicBezTo>
                <a:lnTo>
                  <a:pt x="2978229" y="0"/>
                </a:lnTo>
                <a:cubicBezTo>
                  <a:pt x="2996418" y="0"/>
                  <a:pt x="3013861" y="7225"/>
                  <a:pt x="3026722" y="20087"/>
                </a:cubicBezTo>
                <a:cubicBezTo>
                  <a:pt x="3039583" y="32948"/>
                  <a:pt x="3046809" y="50392"/>
                  <a:pt x="3046809" y="68580"/>
                </a:cubicBezTo>
                <a:lnTo>
                  <a:pt x="3046809" y="617220"/>
                </a:lnTo>
                <a:cubicBezTo>
                  <a:pt x="3046809" y="635409"/>
                  <a:pt x="3039584" y="652852"/>
                  <a:pt x="3026722" y="665713"/>
                </a:cubicBezTo>
                <a:cubicBezTo>
                  <a:pt x="3013861" y="678574"/>
                  <a:pt x="2996417" y="685800"/>
                  <a:pt x="2978229" y="685800"/>
                </a:cubicBezTo>
                <a:lnTo>
                  <a:pt x="68580" y="685800"/>
                </a:lnTo>
                <a:cubicBezTo>
                  <a:pt x="50391" y="685800"/>
                  <a:pt x="32948" y="678575"/>
                  <a:pt x="20087" y="665713"/>
                </a:cubicBezTo>
                <a:cubicBezTo>
                  <a:pt x="7226" y="652852"/>
                  <a:pt x="0" y="635408"/>
                  <a:pt x="0" y="617220"/>
                </a:cubicBezTo>
                <a:lnTo>
                  <a:pt x="0" y="6858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86502" tIns="86502" rIns="86502" bIns="86502" numCol="1" spcCol="1270" anchor="ctr" anchorCtr="0">
            <a:noAutofit/>
          </a:bodyPr>
          <a:lstStyle/>
          <a:p>
            <a:pPr marL="0" marR="0" lvl="0" indent="0" algn="ctr" defTabSz="833438" rtl="0" eaLnBrk="1" fontAlgn="auto" latinLnBrk="0" hangingPunct="1">
              <a:lnSpc>
                <a:spcPct val="90000"/>
              </a:lnSpc>
              <a:spcBef>
                <a:spcPct val="0"/>
              </a:spcBef>
              <a:spcAft>
                <a:spcPct val="35000"/>
              </a:spcAft>
              <a:buClrTx/>
              <a:buSzTx/>
              <a:buFontTx/>
              <a:buNone/>
              <a:tabLst/>
              <a:defRPr/>
            </a:pPr>
            <a:r>
              <a:rPr kumimoji="0" lang="en-US" sz="1875" b="0" i="0" u="none" strike="noStrike" kern="0" cap="none" spc="0" normalizeH="0" baseline="0" noProof="0" dirty="0">
                <a:ln>
                  <a:noFill/>
                </a:ln>
                <a:solidFill>
                  <a:prstClr val="white"/>
                </a:solidFill>
                <a:effectLst/>
                <a:uLnTx/>
                <a:uFillTx/>
                <a:latin typeface="Calibri"/>
                <a:ea typeface="+mn-ea"/>
                <a:cs typeface="+mn-cs"/>
              </a:rPr>
              <a:t>CBT</a:t>
            </a:r>
          </a:p>
        </p:txBody>
      </p:sp>
      <p:sp>
        <p:nvSpPr>
          <p:cNvPr id="4" name="Freeform 6"/>
          <p:cNvSpPr/>
          <p:nvPr/>
        </p:nvSpPr>
        <p:spPr>
          <a:xfrm>
            <a:off x="1926908" y="5543550"/>
            <a:ext cx="3266123" cy="457200"/>
          </a:xfrm>
          <a:custGeom>
            <a:avLst/>
            <a:gdLst>
              <a:gd name="connsiteX0" fmla="*/ 0 w 3046809"/>
              <a:gd name="connsiteY0" fmla="*/ 68580 h 685800"/>
              <a:gd name="connsiteX1" fmla="*/ 20087 w 3046809"/>
              <a:gd name="connsiteY1" fmla="*/ 20087 h 685800"/>
              <a:gd name="connsiteX2" fmla="*/ 68580 w 3046809"/>
              <a:gd name="connsiteY2" fmla="*/ 0 h 685800"/>
              <a:gd name="connsiteX3" fmla="*/ 2978229 w 3046809"/>
              <a:gd name="connsiteY3" fmla="*/ 0 h 685800"/>
              <a:gd name="connsiteX4" fmla="*/ 3026722 w 3046809"/>
              <a:gd name="connsiteY4" fmla="*/ 20087 h 685800"/>
              <a:gd name="connsiteX5" fmla="*/ 3046809 w 3046809"/>
              <a:gd name="connsiteY5" fmla="*/ 68580 h 685800"/>
              <a:gd name="connsiteX6" fmla="*/ 3046809 w 3046809"/>
              <a:gd name="connsiteY6" fmla="*/ 617220 h 685800"/>
              <a:gd name="connsiteX7" fmla="*/ 3026722 w 3046809"/>
              <a:gd name="connsiteY7" fmla="*/ 665713 h 685800"/>
              <a:gd name="connsiteX8" fmla="*/ 2978229 w 3046809"/>
              <a:gd name="connsiteY8" fmla="*/ 685800 h 685800"/>
              <a:gd name="connsiteX9" fmla="*/ 68580 w 3046809"/>
              <a:gd name="connsiteY9" fmla="*/ 685800 h 685800"/>
              <a:gd name="connsiteX10" fmla="*/ 20087 w 3046809"/>
              <a:gd name="connsiteY10" fmla="*/ 665713 h 685800"/>
              <a:gd name="connsiteX11" fmla="*/ 0 w 3046809"/>
              <a:gd name="connsiteY11" fmla="*/ 617220 h 685800"/>
              <a:gd name="connsiteX12" fmla="*/ 0 w 3046809"/>
              <a:gd name="connsiteY12" fmla="*/ 6858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6809" h="685800">
                <a:moveTo>
                  <a:pt x="0" y="68580"/>
                </a:moveTo>
                <a:cubicBezTo>
                  <a:pt x="0" y="50391"/>
                  <a:pt x="7225" y="32948"/>
                  <a:pt x="20087" y="20087"/>
                </a:cubicBezTo>
                <a:cubicBezTo>
                  <a:pt x="32948" y="7226"/>
                  <a:pt x="50392" y="0"/>
                  <a:pt x="68580" y="0"/>
                </a:cubicBezTo>
                <a:lnTo>
                  <a:pt x="2978229" y="0"/>
                </a:lnTo>
                <a:cubicBezTo>
                  <a:pt x="2996418" y="0"/>
                  <a:pt x="3013861" y="7225"/>
                  <a:pt x="3026722" y="20087"/>
                </a:cubicBezTo>
                <a:cubicBezTo>
                  <a:pt x="3039583" y="32948"/>
                  <a:pt x="3046809" y="50392"/>
                  <a:pt x="3046809" y="68580"/>
                </a:cubicBezTo>
                <a:lnTo>
                  <a:pt x="3046809" y="617220"/>
                </a:lnTo>
                <a:cubicBezTo>
                  <a:pt x="3046809" y="635409"/>
                  <a:pt x="3039584" y="652852"/>
                  <a:pt x="3026722" y="665713"/>
                </a:cubicBezTo>
                <a:cubicBezTo>
                  <a:pt x="3013861" y="678574"/>
                  <a:pt x="2996417" y="685800"/>
                  <a:pt x="2978229" y="685800"/>
                </a:cubicBezTo>
                <a:lnTo>
                  <a:pt x="68580" y="685800"/>
                </a:lnTo>
                <a:cubicBezTo>
                  <a:pt x="50391" y="685800"/>
                  <a:pt x="32948" y="678575"/>
                  <a:pt x="20087" y="665713"/>
                </a:cubicBezTo>
                <a:cubicBezTo>
                  <a:pt x="7226" y="652852"/>
                  <a:pt x="0" y="635408"/>
                  <a:pt x="0" y="617220"/>
                </a:cubicBezTo>
                <a:lnTo>
                  <a:pt x="0" y="6858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86502" tIns="86502" rIns="86502" bIns="86502" numCol="1" spcCol="1270" anchor="ctr" anchorCtr="0">
            <a:noAutofit/>
          </a:bodyPr>
          <a:lstStyle/>
          <a:p>
            <a:pPr marL="0" marR="0" lvl="0" indent="0" algn="ctr" defTabSz="833438" rtl="0" eaLnBrk="1" fontAlgn="auto" latinLnBrk="0" hangingPunct="1">
              <a:lnSpc>
                <a:spcPct val="90000"/>
              </a:lnSpc>
              <a:spcBef>
                <a:spcPct val="0"/>
              </a:spcBef>
              <a:spcAft>
                <a:spcPct val="35000"/>
              </a:spcAft>
              <a:buClrTx/>
              <a:buSzTx/>
              <a:buFontTx/>
              <a:buNone/>
              <a:tabLst/>
              <a:defRPr/>
            </a:pPr>
            <a:r>
              <a:rPr kumimoji="0" lang="en-US" sz="1875" b="0" i="0" u="none" strike="noStrike" kern="0" cap="none" spc="0" normalizeH="0" baseline="0" noProof="0" dirty="0">
                <a:ln>
                  <a:noFill/>
                </a:ln>
                <a:solidFill>
                  <a:prstClr val="white"/>
                </a:solidFill>
                <a:effectLst/>
                <a:uLnTx/>
                <a:uFillTx/>
                <a:latin typeface="Calibri"/>
                <a:ea typeface="+mn-ea"/>
                <a:cs typeface="+mn-cs"/>
              </a:rPr>
              <a:t>MI</a:t>
            </a:r>
          </a:p>
        </p:txBody>
      </p:sp>
      <p:sp>
        <p:nvSpPr>
          <p:cNvPr id="5" name="Freeform 8"/>
          <p:cNvSpPr/>
          <p:nvPr/>
        </p:nvSpPr>
        <p:spPr>
          <a:xfrm>
            <a:off x="6705601" y="5472815"/>
            <a:ext cx="3253307" cy="457200"/>
          </a:xfrm>
          <a:custGeom>
            <a:avLst/>
            <a:gdLst>
              <a:gd name="connsiteX0" fmla="*/ 0 w 3046809"/>
              <a:gd name="connsiteY0" fmla="*/ 68580 h 685800"/>
              <a:gd name="connsiteX1" fmla="*/ 20087 w 3046809"/>
              <a:gd name="connsiteY1" fmla="*/ 20087 h 685800"/>
              <a:gd name="connsiteX2" fmla="*/ 68580 w 3046809"/>
              <a:gd name="connsiteY2" fmla="*/ 0 h 685800"/>
              <a:gd name="connsiteX3" fmla="*/ 2978229 w 3046809"/>
              <a:gd name="connsiteY3" fmla="*/ 0 h 685800"/>
              <a:gd name="connsiteX4" fmla="*/ 3026722 w 3046809"/>
              <a:gd name="connsiteY4" fmla="*/ 20087 h 685800"/>
              <a:gd name="connsiteX5" fmla="*/ 3046809 w 3046809"/>
              <a:gd name="connsiteY5" fmla="*/ 68580 h 685800"/>
              <a:gd name="connsiteX6" fmla="*/ 3046809 w 3046809"/>
              <a:gd name="connsiteY6" fmla="*/ 617220 h 685800"/>
              <a:gd name="connsiteX7" fmla="*/ 3026722 w 3046809"/>
              <a:gd name="connsiteY7" fmla="*/ 665713 h 685800"/>
              <a:gd name="connsiteX8" fmla="*/ 2978229 w 3046809"/>
              <a:gd name="connsiteY8" fmla="*/ 685800 h 685800"/>
              <a:gd name="connsiteX9" fmla="*/ 68580 w 3046809"/>
              <a:gd name="connsiteY9" fmla="*/ 685800 h 685800"/>
              <a:gd name="connsiteX10" fmla="*/ 20087 w 3046809"/>
              <a:gd name="connsiteY10" fmla="*/ 665713 h 685800"/>
              <a:gd name="connsiteX11" fmla="*/ 0 w 3046809"/>
              <a:gd name="connsiteY11" fmla="*/ 617220 h 685800"/>
              <a:gd name="connsiteX12" fmla="*/ 0 w 3046809"/>
              <a:gd name="connsiteY12" fmla="*/ 6858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6809" h="685800">
                <a:moveTo>
                  <a:pt x="0" y="68580"/>
                </a:moveTo>
                <a:cubicBezTo>
                  <a:pt x="0" y="50391"/>
                  <a:pt x="7225" y="32948"/>
                  <a:pt x="20087" y="20087"/>
                </a:cubicBezTo>
                <a:cubicBezTo>
                  <a:pt x="32948" y="7226"/>
                  <a:pt x="50392" y="0"/>
                  <a:pt x="68580" y="0"/>
                </a:cubicBezTo>
                <a:lnTo>
                  <a:pt x="2978229" y="0"/>
                </a:lnTo>
                <a:cubicBezTo>
                  <a:pt x="2996418" y="0"/>
                  <a:pt x="3013861" y="7225"/>
                  <a:pt x="3026722" y="20087"/>
                </a:cubicBezTo>
                <a:cubicBezTo>
                  <a:pt x="3039583" y="32948"/>
                  <a:pt x="3046809" y="50392"/>
                  <a:pt x="3046809" y="68580"/>
                </a:cubicBezTo>
                <a:lnTo>
                  <a:pt x="3046809" y="617220"/>
                </a:lnTo>
                <a:cubicBezTo>
                  <a:pt x="3046809" y="635409"/>
                  <a:pt x="3039584" y="652852"/>
                  <a:pt x="3026722" y="665713"/>
                </a:cubicBezTo>
                <a:cubicBezTo>
                  <a:pt x="3013861" y="678574"/>
                  <a:pt x="2996417" y="685800"/>
                  <a:pt x="2978229" y="685800"/>
                </a:cubicBezTo>
                <a:lnTo>
                  <a:pt x="68580" y="685800"/>
                </a:lnTo>
                <a:cubicBezTo>
                  <a:pt x="50391" y="685800"/>
                  <a:pt x="32948" y="678575"/>
                  <a:pt x="20087" y="665713"/>
                </a:cubicBezTo>
                <a:cubicBezTo>
                  <a:pt x="7226" y="652852"/>
                  <a:pt x="0" y="635408"/>
                  <a:pt x="0" y="617220"/>
                </a:cubicBezTo>
                <a:lnTo>
                  <a:pt x="0" y="68580"/>
                </a:lnTo>
                <a:close/>
              </a:path>
            </a:pathLst>
          </a:custGeom>
          <a:solidFill>
            <a:schemeClr val="tx2"/>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86502" tIns="86502" rIns="86502" bIns="86502" numCol="1" spcCol="1270" anchor="ctr" anchorCtr="0">
            <a:noAutofit/>
          </a:bodyPr>
          <a:lstStyle/>
          <a:p>
            <a:pPr marL="0" marR="0" lvl="0" indent="0" algn="ctr" defTabSz="833438" rtl="0" eaLnBrk="1" fontAlgn="auto" latinLnBrk="0" hangingPunct="1">
              <a:lnSpc>
                <a:spcPct val="90000"/>
              </a:lnSpc>
              <a:spcBef>
                <a:spcPct val="0"/>
              </a:spcBef>
              <a:spcAft>
                <a:spcPct val="35000"/>
              </a:spcAft>
              <a:buClrTx/>
              <a:buSzTx/>
              <a:buFontTx/>
              <a:buNone/>
              <a:tabLst/>
              <a:defRPr/>
            </a:pPr>
            <a:r>
              <a:rPr kumimoji="0" lang="en-US" sz="1875" b="0" i="0" u="none" strike="noStrike" kern="0" cap="none" spc="0" normalizeH="0" baseline="0" noProof="0" dirty="0">
                <a:ln>
                  <a:noFill/>
                </a:ln>
                <a:solidFill>
                  <a:prstClr val="white"/>
                </a:solidFill>
                <a:effectLst/>
                <a:uLnTx/>
                <a:uFillTx/>
                <a:latin typeface="Calibri"/>
                <a:ea typeface="+mn-ea"/>
                <a:cs typeface="+mn-cs"/>
              </a:rPr>
              <a:t>TSF</a:t>
            </a:r>
          </a:p>
        </p:txBody>
      </p:sp>
    </p:spTree>
    <p:extLst>
      <p:ext uri="{BB962C8B-B14F-4D97-AF65-F5344CB8AC3E}">
        <p14:creationId xmlns:p14="http://schemas.microsoft.com/office/powerpoint/2010/main" val="783913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a:bodyPr>
          <a:lstStyle/>
          <a:p>
            <a:pPr algn="ctr"/>
            <a:r>
              <a:rPr lang="en-US" dirty="0"/>
              <a:t>“What people really need is </a:t>
            </a:r>
            <a:br>
              <a:rPr lang="en-US" dirty="0"/>
            </a:br>
            <a:r>
              <a:rPr lang="en-US" dirty="0"/>
              <a:t>a good listening to”</a:t>
            </a:r>
          </a:p>
        </p:txBody>
      </p:sp>
      <p:sp>
        <p:nvSpPr>
          <p:cNvPr id="3" name="Content Placeholder 2"/>
          <p:cNvSpPr>
            <a:spLocks noGrp="1"/>
          </p:cNvSpPr>
          <p:nvPr>
            <p:ph type="subTitle" idx="1"/>
          </p:nvPr>
        </p:nvSpPr>
        <p:spPr/>
        <p:txBody>
          <a:bodyPr/>
          <a:lstStyle/>
          <a:p>
            <a:r>
              <a:rPr lang="en-US" dirty="0"/>
              <a:t>-Mary Lou Casey</a:t>
            </a:r>
          </a:p>
        </p:txBody>
      </p:sp>
      <p:sp>
        <p:nvSpPr>
          <p:cNvPr id="4" name="Slide Number Placeholder 3"/>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51747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981200" y="1524000"/>
            <a:ext cx="8305800" cy="3732810"/>
            <a:chOff x="76200" y="1600200"/>
            <a:chExt cx="8305800" cy="4037610"/>
          </a:xfrm>
        </p:grpSpPr>
        <p:cxnSp>
          <p:nvCxnSpPr>
            <p:cNvPr id="27" name="Straight Connector 26"/>
            <p:cNvCxnSpPr/>
            <p:nvPr/>
          </p:nvCxnSpPr>
          <p:spPr>
            <a:xfrm>
              <a:off x="609600" y="3048000"/>
              <a:ext cx="0" cy="457200"/>
            </a:xfrm>
            <a:prstGeom prst="line">
              <a:avLst/>
            </a:prstGeom>
            <a:noFill/>
            <a:ln w="10000" cap="flat" cmpd="sng" algn="ctr">
              <a:solidFill>
                <a:sysClr val="windowText" lastClr="000000">
                  <a:lumMod val="95000"/>
                  <a:lumOff val="5000"/>
                </a:sysClr>
              </a:solidFill>
              <a:prstDash val="solid"/>
            </a:ln>
            <a:effectLst/>
          </p:spPr>
        </p:cxnSp>
        <p:cxnSp>
          <p:nvCxnSpPr>
            <p:cNvPr id="28" name="Straight Connector 27"/>
            <p:cNvCxnSpPr/>
            <p:nvPr/>
          </p:nvCxnSpPr>
          <p:spPr>
            <a:xfrm>
              <a:off x="2057400" y="3048000"/>
              <a:ext cx="0" cy="457200"/>
            </a:xfrm>
            <a:prstGeom prst="line">
              <a:avLst/>
            </a:prstGeom>
            <a:noFill/>
            <a:ln w="10000" cap="flat" cmpd="sng" algn="ctr">
              <a:solidFill>
                <a:sysClr val="windowText" lastClr="000000">
                  <a:lumMod val="95000"/>
                  <a:lumOff val="5000"/>
                </a:sysClr>
              </a:solidFill>
              <a:prstDash val="solid"/>
            </a:ln>
            <a:effectLst/>
          </p:spPr>
        </p:cxnSp>
        <p:cxnSp>
          <p:nvCxnSpPr>
            <p:cNvPr id="29" name="Straight Connector 28"/>
            <p:cNvCxnSpPr/>
            <p:nvPr/>
          </p:nvCxnSpPr>
          <p:spPr>
            <a:xfrm>
              <a:off x="5334000" y="3048000"/>
              <a:ext cx="0" cy="457200"/>
            </a:xfrm>
            <a:prstGeom prst="line">
              <a:avLst/>
            </a:prstGeom>
            <a:noFill/>
            <a:ln w="10000" cap="flat" cmpd="sng" algn="ctr">
              <a:solidFill>
                <a:sysClr val="windowText" lastClr="000000">
                  <a:lumMod val="95000"/>
                  <a:lumOff val="5000"/>
                </a:sysClr>
              </a:solidFill>
              <a:prstDash val="solid"/>
            </a:ln>
            <a:effectLst/>
          </p:spPr>
        </p:cxnSp>
        <p:cxnSp>
          <p:nvCxnSpPr>
            <p:cNvPr id="30" name="Straight Connector 29"/>
            <p:cNvCxnSpPr/>
            <p:nvPr/>
          </p:nvCxnSpPr>
          <p:spPr>
            <a:xfrm>
              <a:off x="7391400" y="3048000"/>
              <a:ext cx="0" cy="457200"/>
            </a:xfrm>
            <a:prstGeom prst="line">
              <a:avLst/>
            </a:prstGeom>
            <a:noFill/>
            <a:ln w="10000" cap="flat" cmpd="sng" algn="ctr">
              <a:solidFill>
                <a:sysClr val="windowText" lastClr="000000">
                  <a:lumMod val="95000"/>
                  <a:lumOff val="5000"/>
                </a:sysClr>
              </a:solidFill>
              <a:prstDash val="solid"/>
            </a:ln>
            <a:effectLst/>
          </p:spPr>
        </p:cxnSp>
        <p:sp>
          <p:nvSpPr>
            <p:cNvPr id="31" name="Flowchart: Alternate Process 30"/>
            <p:cNvSpPr/>
            <p:nvPr/>
          </p:nvSpPr>
          <p:spPr>
            <a:xfrm>
              <a:off x="76200" y="1600200"/>
              <a:ext cx="1295400" cy="789864"/>
            </a:xfrm>
            <a:prstGeom prst="flowChartAlternateProcess">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a:ea typeface="+mn-ea"/>
                  <a:cs typeface="+mn-cs"/>
                </a:rPr>
                <a:t>Addiction Onset</a:t>
              </a:r>
            </a:p>
          </p:txBody>
        </p:sp>
        <p:sp>
          <p:nvSpPr>
            <p:cNvPr id="32" name="Down Arrow 31"/>
            <p:cNvSpPr/>
            <p:nvPr/>
          </p:nvSpPr>
          <p:spPr>
            <a:xfrm>
              <a:off x="533400" y="2514600"/>
              <a:ext cx="160019" cy="457200"/>
            </a:xfrm>
            <a:prstGeom prst="downArrow">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33" name="Flowchart: Alternate Process 32"/>
            <p:cNvSpPr/>
            <p:nvPr/>
          </p:nvSpPr>
          <p:spPr>
            <a:xfrm>
              <a:off x="1447800" y="1600200"/>
              <a:ext cx="1295400" cy="789864"/>
            </a:xfrm>
            <a:prstGeom prst="flowChartAlternateProcess">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Franklin Gothic Book"/>
                  <a:ea typeface="+mn-ea"/>
                  <a:cs typeface="+mn-cs"/>
                </a:rPr>
                <a:t>Help Seeking</a:t>
              </a:r>
            </a:p>
          </p:txBody>
        </p:sp>
        <p:sp>
          <p:nvSpPr>
            <p:cNvPr id="34" name="Down Arrow 33"/>
            <p:cNvSpPr/>
            <p:nvPr/>
          </p:nvSpPr>
          <p:spPr>
            <a:xfrm>
              <a:off x="1973581" y="2514600"/>
              <a:ext cx="160019" cy="457200"/>
            </a:xfrm>
            <a:prstGeom prst="downArrow">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35" name="Flowchart: Alternate Process 34"/>
            <p:cNvSpPr/>
            <p:nvPr/>
          </p:nvSpPr>
          <p:spPr>
            <a:xfrm>
              <a:off x="4724400" y="1600200"/>
              <a:ext cx="1295400" cy="789864"/>
            </a:xfrm>
            <a:prstGeom prst="flowChartAlternateProcess">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Franklin Gothic Book"/>
                  <a:ea typeface="+mn-ea"/>
                  <a:cs typeface="+mn-cs"/>
                </a:rPr>
                <a:t>Full Sustained Remission (1 year abstinent)</a:t>
              </a:r>
            </a:p>
          </p:txBody>
        </p:sp>
        <p:sp>
          <p:nvSpPr>
            <p:cNvPr id="36" name="Down Arrow 35"/>
            <p:cNvSpPr/>
            <p:nvPr/>
          </p:nvSpPr>
          <p:spPr>
            <a:xfrm>
              <a:off x="5257800" y="2514600"/>
              <a:ext cx="160019" cy="457200"/>
            </a:xfrm>
            <a:prstGeom prst="downArrow">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37" name="Flowchart: Alternate Process 36"/>
            <p:cNvSpPr/>
            <p:nvPr/>
          </p:nvSpPr>
          <p:spPr>
            <a:xfrm>
              <a:off x="6743700" y="1600200"/>
              <a:ext cx="1295400" cy="789864"/>
            </a:xfrm>
            <a:prstGeom prst="flowChartAlternateProcess">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Franklin Gothic Book"/>
                  <a:ea typeface="+mn-ea"/>
                  <a:cs typeface="+mn-cs"/>
                </a:rPr>
                <a:t>Relapse</a:t>
              </a:r>
              <a:r>
                <a:rPr kumimoji="0" lang="en-US" sz="2000" b="0" i="0" u="none" strike="noStrike" kern="0" cap="none" spc="0" normalizeH="0" baseline="0" noProof="0" dirty="0">
                  <a:ln>
                    <a:noFill/>
                  </a:ln>
                  <a:solidFill>
                    <a:prstClr val="white"/>
                  </a:solidFill>
                  <a:effectLst/>
                  <a:uLnTx/>
                  <a:uFillTx/>
                  <a:latin typeface="Franklin Gothic Book"/>
                  <a:ea typeface="+mn-ea"/>
                  <a:cs typeface="+mn-cs"/>
                </a:rPr>
                <a:t> </a:t>
              </a:r>
              <a:r>
                <a:rPr kumimoji="0" lang="en-US" sz="1200" b="0" i="0" u="none" strike="noStrike" kern="0" cap="none" spc="0" normalizeH="0" baseline="0" noProof="0" dirty="0">
                  <a:ln>
                    <a:noFill/>
                  </a:ln>
                  <a:solidFill>
                    <a:prstClr val="white"/>
                  </a:solidFill>
                  <a:effectLst/>
                  <a:uLnTx/>
                  <a:uFillTx/>
                  <a:latin typeface="Franklin Gothic Book"/>
                  <a:ea typeface="+mn-ea"/>
                  <a:cs typeface="+mn-cs"/>
                </a:rPr>
                <a:t>Risk drops below 15%</a:t>
              </a:r>
            </a:p>
          </p:txBody>
        </p:sp>
        <p:sp>
          <p:nvSpPr>
            <p:cNvPr id="38" name="Down Arrow 37"/>
            <p:cNvSpPr/>
            <p:nvPr/>
          </p:nvSpPr>
          <p:spPr>
            <a:xfrm>
              <a:off x="7311390" y="2490849"/>
              <a:ext cx="160019" cy="457200"/>
            </a:xfrm>
            <a:prstGeom prst="downArrow">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39" name="TextBox 38"/>
            <p:cNvSpPr txBox="1"/>
            <p:nvPr/>
          </p:nvSpPr>
          <p:spPr>
            <a:xfrm>
              <a:off x="838200" y="3276600"/>
              <a:ext cx="1143000" cy="39949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itchFamily="34" charset="0"/>
                  <a:ea typeface="+mn-ea"/>
                  <a:cs typeface="Arial" pitchFamily="34" charset="0"/>
                </a:rPr>
                <a:t>4-5 years</a:t>
              </a:r>
            </a:p>
          </p:txBody>
        </p:sp>
        <p:sp>
          <p:nvSpPr>
            <p:cNvPr id="40" name="TextBox 39"/>
            <p:cNvSpPr txBox="1"/>
            <p:nvPr/>
          </p:nvSpPr>
          <p:spPr>
            <a:xfrm>
              <a:off x="3276600" y="3288268"/>
              <a:ext cx="1143000" cy="39949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itchFamily="34" charset="0"/>
                  <a:ea typeface="+mn-ea"/>
                  <a:cs typeface="Arial" pitchFamily="34" charset="0"/>
                </a:rPr>
                <a:t>8 years</a:t>
              </a:r>
            </a:p>
          </p:txBody>
        </p:sp>
        <p:sp>
          <p:nvSpPr>
            <p:cNvPr id="41" name="TextBox 40"/>
            <p:cNvSpPr txBox="1"/>
            <p:nvPr/>
          </p:nvSpPr>
          <p:spPr>
            <a:xfrm>
              <a:off x="6013862" y="3276600"/>
              <a:ext cx="1143000" cy="39949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itchFamily="34" charset="0"/>
                  <a:ea typeface="+mn-ea"/>
                  <a:cs typeface="Arial" pitchFamily="34" charset="0"/>
                </a:rPr>
                <a:t>5 years</a:t>
              </a:r>
            </a:p>
          </p:txBody>
        </p:sp>
        <p:sp>
          <p:nvSpPr>
            <p:cNvPr id="42" name="Flowchart: Alternate Process 41"/>
            <p:cNvSpPr/>
            <p:nvPr/>
          </p:nvSpPr>
          <p:spPr>
            <a:xfrm>
              <a:off x="633053" y="4402777"/>
              <a:ext cx="1295400" cy="1143000"/>
            </a:xfrm>
            <a:prstGeom prst="flowChartAlternateProcess">
              <a:avLst/>
            </a:prstGeom>
            <a:solidFill>
              <a:srgbClr val="C3986D"/>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a:ea typeface="+mn-ea"/>
                  <a:cs typeface="+mn-cs"/>
                </a:rPr>
                <a:t>Self-initiated cessation attempts</a:t>
              </a:r>
            </a:p>
          </p:txBody>
        </p:sp>
        <p:sp>
          <p:nvSpPr>
            <p:cNvPr id="43" name="Down Arrow 42"/>
            <p:cNvSpPr/>
            <p:nvPr/>
          </p:nvSpPr>
          <p:spPr>
            <a:xfrm flipH="1" flipV="1">
              <a:off x="1226819" y="3866983"/>
              <a:ext cx="144781" cy="456210"/>
            </a:xfrm>
            <a:prstGeom prst="downArrow">
              <a:avLst/>
            </a:prstGeom>
            <a:solidFill>
              <a:srgbClr val="C3986D"/>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44" name="Flowchart: Alternate Process 43"/>
            <p:cNvSpPr/>
            <p:nvPr/>
          </p:nvSpPr>
          <p:spPr>
            <a:xfrm>
              <a:off x="3124200" y="4342409"/>
              <a:ext cx="1295400" cy="1238993"/>
            </a:xfrm>
            <a:prstGeom prst="flowChartAlternateProcess">
              <a:avLst/>
            </a:prstGeom>
            <a:solidFill>
              <a:srgbClr val="C3986D"/>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Franklin Gothic Book"/>
                  <a:ea typeface="+mn-ea"/>
                  <a:cs typeface="+mn-cs"/>
                </a:rPr>
                <a:t>4-5 Treatment episodes/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Franklin Gothic Book"/>
                  <a:ea typeface="+mn-ea"/>
                  <a:cs typeface="+mn-cs"/>
                </a:rPr>
                <a:t>mutual-help</a:t>
              </a:r>
            </a:p>
          </p:txBody>
        </p:sp>
        <p:sp>
          <p:nvSpPr>
            <p:cNvPr id="45" name="Down Arrow 44"/>
            <p:cNvSpPr/>
            <p:nvPr/>
          </p:nvSpPr>
          <p:spPr>
            <a:xfrm flipH="1" flipV="1">
              <a:off x="3703319" y="3810495"/>
              <a:ext cx="144781" cy="456210"/>
            </a:xfrm>
            <a:prstGeom prst="downArrow">
              <a:avLst/>
            </a:prstGeom>
            <a:solidFill>
              <a:srgbClr val="C3986D"/>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46" name="Flowchart: Alternate Process 45"/>
            <p:cNvSpPr/>
            <p:nvPr/>
          </p:nvSpPr>
          <p:spPr>
            <a:xfrm>
              <a:off x="5791200" y="4438403"/>
              <a:ext cx="1295400" cy="1199407"/>
            </a:xfrm>
            <a:prstGeom prst="flowChartAlternateProcess">
              <a:avLst/>
            </a:prstGeom>
            <a:solidFill>
              <a:srgbClr val="C3986D"/>
            </a:solidFill>
            <a:ln w="25400" cap="flat" cmpd="sng" algn="ctr">
              <a:solidFill>
                <a:sysClr val="windowText" lastClr="000000">
                  <a:lumMod val="95000"/>
                  <a:lumOff val="5000"/>
                </a:sysClr>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Franklin Gothic Book"/>
                  <a:ea typeface="+mn-ea"/>
                  <a:cs typeface="+mn-cs"/>
                </a:rPr>
                <a:t>Continuing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Franklin Gothic Book"/>
                  <a:ea typeface="+mn-ea"/>
                  <a:cs typeface="+mn-cs"/>
                </a:rPr>
                <a:t>mutual-help</a:t>
              </a:r>
            </a:p>
          </p:txBody>
        </p:sp>
        <p:sp>
          <p:nvSpPr>
            <p:cNvPr id="47" name="Down Arrow 46"/>
            <p:cNvSpPr/>
            <p:nvPr/>
          </p:nvSpPr>
          <p:spPr>
            <a:xfrm flipH="1" flipV="1">
              <a:off x="6362056" y="3865993"/>
              <a:ext cx="144781" cy="456210"/>
            </a:xfrm>
            <a:prstGeom prst="downArrow">
              <a:avLst/>
            </a:prstGeom>
            <a:solidFill>
              <a:srgbClr val="C3986D"/>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a:ea typeface="+mn-ea"/>
                <a:cs typeface="+mn-cs"/>
              </a:endParaRPr>
            </a:p>
          </p:txBody>
        </p:sp>
        <p:cxnSp>
          <p:nvCxnSpPr>
            <p:cNvPr id="48" name="Straight Arrow Connector 47"/>
            <p:cNvCxnSpPr/>
            <p:nvPr/>
          </p:nvCxnSpPr>
          <p:spPr>
            <a:xfrm>
              <a:off x="613409" y="3256312"/>
              <a:ext cx="7768591" cy="0"/>
            </a:xfrm>
            <a:prstGeom prst="straightConnector1">
              <a:avLst/>
            </a:prstGeom>
            <a:noFill/>
            <a:ln w="10000" cap="flat" cmpd="sng" algn="ctr">
              <a:solidFill>
                <a:sysClr val="windowText" lastClr="000000">
                  <a:lumMod val="95000"/>
                  <a:lumOff val="5000"/>
                </a:sysClr>
              </a:solidFill>
              <a:prstDash val="solid"/>
              <a:tailEnd type="arrow"/>
            </a:ln>
            <a:effectLst/>
          </p:spPr>
        </p:cxnSp>
      </p:grpSp>
      <p:sp>
        <p:nvSpPr>
          <p:cNvPr id="50" name="TextBox 49"/>
          <p:cNvSpPr txBox="1"/>
          <p:nvPr/>
        </p:nvSpPr>
        <p:spPr>
          <a:xfrm>
            <a:off x="1534212" y="-25063"/>
            <a:ext cx="91337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The clinical course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of addiction and achievement of stable recovery can take a long time …</a:t>
            </a:r>
          </a:p>
        </p:txBody>
      </p:sp>
      <p:sp>
        <p:nvSpPr>
          <p:cNvPr id="51" name="Line Callout 2 50"/>
          <p:cNvSpPr/>
          <p:nvPr/>
        </p:nvSpPr>
        <p:spPr>
          <a:xfrm>
            <a:off x="9601200" y="4057403"/>
            <a:ext cx="884822" cy="2366068"/>
          </a:xfrm>
          <a:prstGeom prst="borderCallout2">
            <a:avLst>
              <a:gd name="adj1" fmla="val -1199"/>
              <a:gd name="adj2" fmla="val 45392"/>
              <a:gd name="adj3" fmla="val -24618"/>
              <a:gd name="adj4" fmla="val 48629"/>
              <a:gd name="adj5" fmla="val -36875"/>
              <a:gd name="adj6" fmla="val 45531"/>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50-60% of individuals with addiction will achieve full sustained remission</a:t>
            </a:r>
          </a:p>
        </p:txBody>
      </p:sp>
      <p:sp>
        <p:nvSpPr>
          <p:cNvPr id="49" name="Oval 48"/>
          <p:cNvSpPr/>
          <p:nvPr/>
        </p:nvSpPr>
        <p:spPr>
          <a:xfrm>
            <a:off x="2270758" y="5899666"/>
            <a:ext cx="1846461" cy="843281"/>
          </a:xfrm>
          <a:prstGeom prst="ellipse">
            <a:avLst/>
          </a:prstGeom>
          <a:solidFill>
            <a:schemeClr val="accent4">
              <a:lumMod val="50000"/>
            </a:schemeClr>
          </a:solidFill>
          <a:effectLst>
            <a:glow rad="228600">
              <a:schemeClr val="accent1">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Recovery Priming</a:t>
            </a:r>
          </a:p>
        </p:txBody>
      </p:sp>
      <p:sp>
        <p:nvSpPr>
          <p:cNvPr id="53" name="Oval 52"/>
          <p:cNvSpPr/>
          <p:nvPr/>
        </p:nvSpPr>
        <p:spPr>
          <a:xfrm>
            <a:off x="7477765" y="5947304"/>
            <a:ext cx="2004902" cy="843281"/>
          </a:xfrm>
          <a:prstGeom prst="ellipse">
            <a:avLst/>
          </a:prstGeom>
          <a:solidFill>
            <a:schemeClr val="accent4">
              <a:lumMod val="50000"/>
            </a:schemeClr>
          </a:solidFill>
          <a:effectLst>
            <a:glow rad="228600">
              <a:schemeClr val="accent1">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Recovery Monitoring</a:t>
            </a:r>
          </a:p>
        </p:txBody>
      </p:sp>
      <p:sp>
        <p:nvSpPr>
          <p:cNvPr id="54" name="Oval 53"/>
          <p:cNvSpPr/>
          <p:nvPr/>
        </p:nvSpPr>
        <p:spPr>
          <a:xfrm>
            <a:off x="4883236" y="5947304"/>
            <a:ext cx="1875583" cy="843281"/>
          </a:xfrm>
          <a:prstGeom prst="ellipse">
            <a:avLst/>
          </a:prstGeom>
          <a:solidFill>
            <a:schemeClr val="accent4">
              <a:lumMod val="50000"/>
            </a:schemeClr>
          </a:solidFill>
          <a:effectLst>
            <a:glow rad="228600">
              <a:schemeClr val="accent1">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Recovery Mentoring</a:t>
            </a:r>
          </a:p>
        </p:txBody>
      </p:sp>
      <p:sp>
        <p:nvSpPr>
          <p:cNvPr id="52" name="Line Callout 2 51"/>
          <p:cNvSpPr/>
          <p:nvPr/>
        </p:nvSpPr>
        <p:spPr>
          <a:xfrm>
            <a:off x="1524001" y="3766066"/>
            <a:ext cx="974715" cy="1720334"/>
          </a:xfrm>
          <a:prstGeom prst="borderCallout2">
            <a:avLst>
              <a:gd name="adj1" fmla="val -1199"/>
              <a:gd name="adj2" fmla="val 45392"/>
              <a:gd name="adj3" fmla="val -24618"/>
              <a:gd name="adj4" fmla="val 48629"/>
              <a:gd name="adj5" fmla="val -35397"/>
              <a:gd name="adj6" fmla="val 114813"/>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Opportunity for earlier detection through screening in non-specialty settings like primary care/ED</a:t>
            </a:r>
          </a:p>
        </p:txBody>
      </p:sp>
    </p:spTree>
    <p:extLst>
      <p:ext uri="{BB962C8B-B14F-4D97-AF65-F5344CB8AC3E}">
        <p14:creationId xmlns:p14="http://schemas.microsoft.com/office/powerpoint/2010/main" val="35993450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2252" y="-2"/>
            <a:ext cx="4081393"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F9BEBE-6609-4FE9-BAAB-5792B6330492}"/>
              </a:ext>
            </a:extLst>
          </p:cNvPr>
          <p:cNvSpPr>
            <a:spLocks noGrp="1"/>
          </p:cNvSpPr>
          <p:nvPr>
            <p:ph type="title"/>
          </p:nvPr>
        </p:nvSpPr>
        <p:spPr>
          <a:xfrm>
            <a:off x="2086681" y="632991"/>
            <a:ext cx="3046982" cy="1043409"/>
          </a:xfrm>
        </p:spPr>
        <p:txBody>
          <a:bodyPr>
            <a:normAutofit/>
          </a:bodyPr>
          <a:lstStyle/>
          <a:p>
            <a:endParaRPr lang="en-US" sz="3100"/>
          </a:p>
        </p:txBody>
      </p:sp>
      <p:sp>
        <p:nvSpPr>
          <p:cNvPr id="3" name="Content Placeholder 2">
            <a:extLst>
              <a:ext uri="{FF2B5EF4-FFF2-40B4-BE49-F238E27FC236}">
                <a16:creationId xmlns:a16="http://schemas.microsoft.com/office/drawing/2014/main" id="{90F4C1BE-C763-4961-AECC-9D9FF158229C}"/>
              </a:ext>
            </a:extLst>
          </p:cNvPr>
          <p:cNvSpPr>
            <a:spLocks noGrp="1"/>
          </p:cNvSpPr>
          <p:nvPr>
            <p:ph idx="1"/>
          </p:nvPr>
        </p:nvSpPr>
        <p:spPr>
          <a:xfrm>
            <a:off x="1912856" y="1774372"/>
            <a:ext cx="3048307" cy="2754086"/>
          </a:xfrm>
        </p:spPr>
        <p:txBody>
          <a:bodyPr anchor="t">
            <a:normAutofit/>
          </a:bodyPr>
          <a:lstStyle/>
          <a:p>
            <a:endParaRPr lang="en-US" sz="1600"/>
          </a:p>
        </p:txBody>
      </p:sp>
      <p:pic>
        <p:nvPicPr>
          <p:cNvPr id="5" name="Picture 4">
            <a:extLst>
              <a:ext uri="{FF2B5EF4-FFF2-40B4-BE49-F238E27FC236}">
                <a16:creationId xmlns:a16="http://schemas.microsoft.com/office/drawing/2014/main" id="{64A93EA1-B882-46C3-A0AD-94DA648F295B}"/>
              </a:ext>
            </a:extLst>
          </p:cNvPr>
          <p:cNvPicPr>
            <a:picLocks noChangeAspect="1"/>
          </p:cNvPicPr>
          <p:nvPr/>
        </p:nvPicPr>
        <p:blipFill>
          <a:blip r:embed="rId2"/>
          <a:stretch>
            <a:fillRect/>
          </a:stretch>
        </p:blipFill>
        <p:spPr>
          <a:xfrm>
            <a:off x="1785583" y="407355"/>
            <a:ext cx="3046982" cy="4448594"/>
          </a:xfrm>
          <a:prstGeom prst="rect">
            <a:avLst/>
          </a:prstGeom>
        </p:spPr>
      </p:pic>
      <p:pic>
        <p:nvPicPr>
          <p:cNvPr id="39" name="Picture 38">
            <a:extLst>
              <a:ext uri="{FF2B5EF4-FFF2-40B4-BE49-F238E27FC236}">
                <a16:creationId xmlns:a16="http://schemas.microsoft.com/office/drawing/2014/main" id="{084D7327-253D-4015-940D-13DFC5D425B7}"/>
              </a:ext>
            </a:extLst>
          </p:cNvPr>
          <p:cNvPicPr>
            <a:picLocks noChangeAspect="1"/>
          </p:cNvPicPr>
          <p:nvPr/>
        </p:nvPicPr>
        <p:blipFill>
          <a:blip r:embed="rId3"/>
          <a:stretch>
            <a:fillRect/>
          </a:stretch>
        </p:blipFill>
        <p:spPr>
          <a:xfrm>
            <a:off x="6242595" y="709099"/>
            <a:ext cx="3009501" cy="4606568"/>
          </a:xfrm>
          <a:prstGeom prst="rect">
            <a:avLst/>
          </a:prstGeom>
        </p:spPr>
      </p:pic>
    </p:spTree>
    <p:extLst>
      <p:ext uri="{BB962C8B-B14F-4D97-AF65-F5344CB8AC3E}">
        <p14:creationId xmlns:p14="http://schemas.microsoft.com/office/powerpoint/2010/main" val="3180249938"/>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2514600" y="76200"/>
            <a:ext cx="8153400" cy="1219200"/>
          </a:xfrm>
        </p:spPr>
        <p:txBody>
          <a:bodyPr>
            <a:noAutofit/>
          </a:bodyPr>
          <a:lstStyle/>
          <a:p>
            <a:pPr>
              <a:defRPr/>
            </a:pPr>
            <a:r>
              <a:rPr lang="en-US" sz="3600" dirty="0"/>
              <a:t>Potential Advantages of Community Mutual-help</a:t>
            </a:r>
          </a:p>
        </p:txBody>
      </p:sp>
      <p:sp>
        <p:nvSpPr>
          <p:cNvPr id="34819" name="Rectangle 3"/>
          <p:cNvSpPr>
            <a:spLocks noGrp="1" noChangeArrowheads="1"/>
          </p:cNvSpPr>
          <p:nvPr>
            <p:ph type="body" idx="4294967295"/>
          </p:nvPr>
        </p:nvSpPr>
        <p:spPr>
          <a:xfrm>
            <a:off x="1524000" y="1676400"/>
            <a:ext cx="8153400" cy="4495800"/>
          </a:xfrm>
        </p:spPr>
        <p:txBody>
          <a:bodyPr>
            <a:noAutofit/>
          </a:bodyPr>
          <a:lstStyle/>
          <a:p>
            <a:pPr eaLnBrk="1" hangingPunct="1"/>
            <a:r>
              <a:rPr lang="en-US" sz="2400" dirty="0"/>
              <a:t>Cost-effective -free; attend as intensively, as long as desired</a:t>
            </a:r>
          </a:p>
          <a:p>
            <a:pPr marL="0" indent="0">
              <a:buNone/>
            </a:pPr>
            <a:endParaRPr lang="en-US" sz="800" dirty="0"/>
          </a:p>
          <a:p>
            <a:pPr eaLnBrk="1" hangingPunct="1"/>
            <a:r>
              <a:rPr lang="en-US" sz="2400" dirty="0"/>
              <a:t>Focused on addiction recovery over the long haul</a:t>
            </a:r>
          </a:p>
          <a:p>
            <a:pPr marL="0" indent="0">
              <a:buNone/>
            </a:pPr>
            <a:endParaRPr lang="en-US" sz="800" dirty="0"/>
          </a:p>
          <a:p>
            <a:pPr eaLnBrk="1" hangingPunct="1"/>
            <a:r>
              <a:rPr lang="en-US" sz="2400" dirty="0"/>
              <a:t>Widely available, easily accessible, flexible</a:t>
            </a:r>
          </a:p>
          <a:p>
            <a:pPr marL="0" indent="0">
              <a:buNone/>
            </a:pPr>
            <a:endParaRPr lang="en-US" sz="800" dirty="0"/>
          </a:p>
          <a:p>
            <a:pPr eaLnBrk="1" hangingPunct="1"/>
            <a:r>
              <a:rPr lang="en-US" sz="2400" dirty="0"/>
              <a:t>Access to fellowship/broad support network</a:t>
            </a:r>
          </a:p>
          <a:p>
            <a:pPr marL="0" indent="0">
              <a:buNone/>
            </a:pPr>
            <a:endParaRPr lang="en-US" sz="800" dirty="0"/>
          </a:p>
          <a:p>
            <a:pPr eaLnBrk="1" hangingPunct="1"/>
            <a:r>
              <a:rPr lang="en-US" sz="2400" dirty="0"/>
              <a:t>Entry threshold (no paperwork, insurance); anonymous (stigma)</a:t>
            </a:r>
          </a:p>
          <a:p>
            <a:pPr marL="0" indent="0">
              <a:buNone/>
            </a:pPr>
            <a:endParaRPr lang="en-US" sz="800" dirty="0"/>
          </a:p>
          <a:p>
            <a:pPr eaLnBrk="1" hangingPunct="1"/>
            <a:r>
              <a:rPr lang="en-US" sz="2400" dirty="0"/>
              <a:t>Adaptive community based system that is responsive to undulating relapse risk </a:t>
            </a:r>
          </a:p>
        </p:txBody>
      </p:sp>
    </p:spTree>
    <p:extLst>
      <p:ext uri="{BB962C8B-B14F-4D97-AF65-F5344CB8AC3E}">
        <p14:creationId xmlns:p14="http://schemas.microsoft.com/office/powerpoint/2010/main" val="360298549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386" name="Group 314"/>
          <p:cNvGraphicFramePr>
            <a:graphicFrameLocks noGrp="1"/>
          </p:cNvGraphicFramePr>
          <p:nvPr/>
        </p:nvGraphicFramePr>
        <p:xfrm>
          <a:off x="2362200" y="512000"/>
          <a:ext cx="8187520" cy="5536235"/>
        </p:xfrm>
        <a:graphic>
          <a:graphicData uri="http://schemas.openxmlformats.org/drawingml/2006/table">
            <a:tbl>
              <a:tblPr/>
              <a:tblGrid>
                <a:gridCol w="1743003">
                  <a:extLst>
                    <a:ext uri="{9D8B030D-6E8A-4147-A177-3AD203B41FA5}">
                      <a16:colId xmlns:a16="http://schemas.microsoft.com/office/drawing/2014/main" val="20000"/>
                    </a:ext>
                  </a:extLst>
                </a:gridCol>
                <a:gridCol w="691452">
                  <a:extLst>
                    <a:ext uri="{9D8B030D-6E8A-4147-A177-3AD203B41FA5}">
                      <a16:colId xmlns:a16="http://schemas.microsoft.com/office/drawing/2014/main" val="20001"/>
                    </a:ext>
                  </a:extLst>
                </a:gridCol>
                <a:gridCol w="1866864">
                  <a:extLst>
                    <a:ext uri="{9D8B030D-6E8A-4147-A177-3AD203B41FA5}">
                      <a16:colId xmlns:a16="http://schemas.microsoft.com/office/drawing/2014/main" val="20002"/>
                    </a:ext>
                  </a:extLst>
                </a:gridCol>
                <a:gridCol w="2743200">
                  <a:extLst>
                    <a:ext uri="{9D8B030D-6E8A-4147-A177-3AD203B41FA5}">
                      <a16:colId xmlns:a16="http://schemas.microsoft.com/office/drawing/2014/main" val="20003"/>
                    </a:ext>
                  </a:extLst>
                </a:gridCol>
                <a:gridCol w="1143001">
                  <a:extLst>
                    <a:ext uri="{9D8B030D-6E8A-4147-A177-3AD203B41FA5}">
                      <a16:colId xmlns:a16="http://schemas.microsoft.com/office/drawing/2014/main" val="20004"/>
                    </a:ext>
                  </a:extLst>
                </a:gridCol>
              </a:tblGrid>
              <a:tr h="4527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itchFamily="18" charset="0"/>
                          <a:cs typeface="Times New Roman" pitchFamily="18" charset="0"/>
                        </a:rPr>
                        <a:t>Name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itchFamily="18" charset="0"/>
                          <a:cs typeface="Times New Roman" pitchFamily="18" charset="0"/>
                        </a:rPr>
                        <a:t>Year of Origin</a:t>
                      </a:r>
                      <a:endParaRPr kumimoji="0" lang="en-US" sz="11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itchFamily="18" charset="0"/>
                          <a:cs typeface="Times New Roman" pitchFamily="18" charset="0"/>
                        </a:rPr>
                        <a:t>Number of groups in U.S.</a:t>
                      </a:r>
                      <a:endParaRPr kumimoji="0" lang="en-US" sz="11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itchFamily="18" charset="0"/>
                          <a:cs typeface="Times New Roman" pitchFamily="18" charset="0"/>
                        </a:rPr>
                        <a:t>Location of groups in U.S.</a:t>
                      </a:r>
                      <a:endParaRPr kumimoji="0" lang="en-US" sz="11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r>
                        <a:rPr lang="en-US" sz="1100" b="1" kern="1200" dirty="0">
                          <a:solidFill>
                            <a:schemeClr val="tx1"/>
                          </a:solidFill>
                          <a:effectLst/>
                          <a:latin typeface="Times New Roman" pitchFamily="18" charset="0"/>
                          <a:ea typeface="+mn-ea"/>
                          <a:cs typeface="Times New Roman" pitchFamily="18" charset="0"/>
                        </a:rPr>
                        <a:t>Evidence base* </a:t>
                      </a:r>
                      <a:endParaRPr lang="en-US" sz="1100" kern="1200" dirty="0">
                        <a:solidFill>
                          <a:schemeClr val="tx1"/>
                        </a:solidFill>
                        <a:effectLst/>
                        <a:latin typeface="Times New Roman" pitchFamily="18" charset="0"/>
                        <a:ea typeface="+mn-ea"/>
                        <a:cs typeface="Times New Roman" pitchFamily="18" charset="0"/>
                      </a:endParaRPr>
                    </a:p>
                    <a:p>
                      <a:pPr algn="ctr"/>
                      <a:r>
                        <a:rPr lang="en-US" sz="1100" b="1" kern="1200" dirty="0">
                          <a:solidFill>
                            <a:schemeClr val="tx1"/>
                          </a:solidFill>
                          <a:effectLst/>
                          <a:latin typeface="Times New Roman" pitchFamily="18" charset="0"/>
                          <a:ea typeface="+mn-ea"/>
                          <a:cs typeface="Times New Roman" pitchFamily="18" charset="0"/>
                        </a:rPr>
                        <a:t>(0-3)</a:t>
                      </a:r>
                      <a:endParaRPr kumimoji="0" lang="en-US" sz="11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0"/>
                  </a:ext>
                </a:extLst>
              </a:tr>
              <a:tr h="43372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itchFamily="18" charset="0"/>
                          <a:cs typeface="Times New Roman" pitchFamily="18" charset="0"/>
                        </a:rPr>
                        <a:t>Alcoholics Anonymous (AA)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1935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52,651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all 50 States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1, 2, 3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72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Times New Roman" pitchFamily="18" charset="0"/>
                          <a:cs typeface="Times New Roman" pitchFamily="18" charset="0"/>
                        </a:rPr>
                        <a:t>Narcotics Anonymous (NA)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1940s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Approx. 15,000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all 50 States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1, 2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72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Times New Roman" pitchFamily="18" charset="0"/>
                          <a:cs typeface="Times New Roman" pitchFamily="18" charset="0"/>
                        </a:rPr>
                        <a:t>Cocaine Anonymous (CA)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1982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Approx. 2000 groups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most States; 6 online meetings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hlinkClick r:id="rId3"/>
                        </a:rPr>
                        <a:t>www.ca-online.org</a:t>
                      </a:r>
                      <a:endParaRPr kumimoji="0" lang="en-US" sz="11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44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Times New Roman" pitchFamily="18" charset="0"/>
                          <a:cs typeface="Times New Roman" pitchFamily="18" charset="0"/>
                        </a:rPr>
                        <a:t>Methadone Anonymous (MA)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1990s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Approx. 100 groups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25 States; online meetings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hlinkClick r:id="rId4"/>
                        </a:rPr>
                        <a:t>http://methadone-anonymous.org/chat.html</a:t>
                      </a:r>
                      <a:endParaRPr kumimoji="0" lang="en-US" sz="11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1, 2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72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Times New Roman" pitchFamily="18" charset="0"/>
                          <a:cs typeface="Times New Roman" pitchFamily="18" charset="0"/>
                        </a:rPr>
                        <a:t>Marijuana Anonymous (MA)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1989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Approx. 200 groups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24 States; online meetings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hlinkClick r:id="rId5"/>
                        </a:rPr>
                        <a:t>www.ma-online.org</a:t>
                      </a:r>
                      <a:endParaRPr kumimoji="0" lang="en-US" sz="11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7018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Times New Roman" pitchFamily="18" charset="0"/>
                          <a:cs typeface="Times New Roman" pitchFamily="18" charset="0"/>
                        </a:rPr>
                        <a:t>Rational Recovery (RR)</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1988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No group meetings or mutual helping; emphasis is on </a:t>
                      </a:r>
                      <a:r>
                        <a:rPr kumimoji="0" lang="en-US" sz="1100" b="0" i="1" u="none" strike="noStrike" cap="none" normalizeH="0" baseline="0">
                          <a:ln>
                            <a:noFill/>
                          </a:ln>
                          <a:solidFill>
                            <a:schemeClr val="tx1"/>
                          </a:solidFill>
                          <a:effectLst/>
                          <a:latin typeface="Times New Roman" pitchFamily="18" charset="0"/>
                          <a:cs typeface="Times New Roman" pitchFamily="18" charset="0"/>
                        </a:rPr>
                        <a:t>individual</a:t>
                      </a:r>
                      <a:r>
                        <a:rPr kumimoji="0" lang="en-US" sz="1100" b="0" i="0" u="none" strike="noStrike" cap="none" normalizeH="0" baseline="0">
                          <a:ln>
                            <a:noFill/>
                          </a:ln>
                          <a:solidFill>
                            <a:schemeClr val="tx1"/>
                          </a:solidFill>
                          <a:effectLst/>
                          <a:latin typeface="Times New Roman" pitchFamily="18" charset="0"/>
                          <a:cs typeface="Times New Roman" pitchFamily="18" charset="0"/>
                        </a:rPr>
                        <a:t> control and responsibility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1, 2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3309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Times New Roman" pitchFamily="18" charset="0"/>
                          <a:cs typeface="Times New Roman" pitchFamily="18" charset="0"/>
                        </a:rPr>
                        <a:t>Self-Management and Recovery Training  (S.M.A.R.T. Recovery)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1994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Approx. 250 groups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40 States; 19 online meetings at </a:t>
                      </a:r>
                      <a:r>
                        <a:rPr kumimoji="0" lang="en-US" sz="1100" b="0" i="0" u="none" strike="noStrike" cap="none" normalizeH="0" baseline="0" dirty="0">
                          <a:ln>
                            <a:noFill/>
                          </a:ln>
                          <a:solidFill>
                            <a:schemeClr val="tx1"/>
                          </a:solidFill>
                          <a:effectLst/>
                          <a:latin typeface="Times New Roman" pitchFamily="18" charset="0"/>
                          <a:cs typeface="Times New Roman" pitchFamily="18" charset="0"/>
                          <a:hlinkClick r:id="rId6"/>
                        </a:rPr>
                        <a:t>www.smartrecovery.org/meetings/olschedule.htm</a:t>
                      </a:r>
                      <a:endParaRPr kumimoji="0" lang="en-US" sz="11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1, 3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7018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Times New Roman" pitchFamily="18" charset="0"/>
                          <a:cs typeface="Times New Roman" pitchFamily="18" charset="0"/>
                        </a:rPr>
                        <a:t>Secular Organization for Sobriety, a.k.a. Save Ourselves (SOS)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1986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Approx. 480 groups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all 50 States; Online chat at </a:t>
                      </a:r>
                      <a:r>
                        <a:rPr kumimoji="0" lang="en-US" sz="1100" b="0" i="0" u="none" strike="noStrike" cap="none" normalizeH="0" baseline="0">
                          <a:ln>
                            <a:noFill/>
                          </a:ln>
                          <a:solidFill>
                            <a:schemeClr val="tx1"/>
                          </a:solidFill>
                          <a:effectLst/>
                          <a:latin typeface="Times New Roman" pitchFamily="18" charset="0"/>
                          <a:cs typeface="Times New Roman" pitchFamily="18" charset="0"/>
                          <a:hlinkClick r:id="rId7"/>
                        </a:rPr>
                        <a:t>www.sossobriety.org/sos/chat.htm</a:t>
                      </a:r>
                      <a:endParaRPr kumimoji="0" lang="en-US" sz="1100" b="0" i="0" u="none" strike="noStrike" cap="none" normalizeH="0" baseline="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130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Times New Roman" pitchFamily="18" charset="0"/>
                          <a:cs typeface="Times New Roman" pitchFamily="18" charset="0"/>
                        </a:rPr>
                        <a:t>Women for Sobriety (WFS)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1976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150-300 groups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Online meetings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 </a:t>
                      </a:r>
                      <a:r>
                        <a:rPr kumimoji="0" lang="en-US" sz="1100" b="0" i="0" u="none" strike="noStrike" cap="none" normalizeH="0" baseline="0">
                          <a:ln>
                            <a:noFill/>
                          </a:ln>
                          <a:solidFill>
                            <a:schemeClr val="tx1"/>
                          </a:solidFill>
                          <a:effectLst/>
                          <a:latin typeface="Times New Roman" pitchFamily="18" charset="0"/>
                          <a:cs typeface="Times New Roman" pitchFamily="18" charset="0"/>
                          <a:hlinkClick r:id="rId8"/>
                        </a:rPr>
                        <a:t>http://groups.msn.com/ WomenforSobriety</a:t>
                      </a:r>
                      <a:endParaRPr kumimoji="0" lang="en-US" sz="1100" b="0" i="0" u="none" strike="noStrike" cap="none" normalizeH="0" baseline="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072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itchFamily="18" charset="0"/>
                          <a:cs typeface="Times New Roman" pitchFamily="18" charset="0"/>
                        </a:rPr>
                        <a:t>Moderation Management (MM)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1994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Approx.16 face-to-face meetings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 12 States; Most meetings are online at </a:t>
                      </a:r>
                      <a:r>
                        <a:rPr kumimoji="0" lang="en-US" sz="1100" b="0" i="0" u="none" strike="noStrike" cap="none" normalizeH="0" baseline="0" dirty="0">
                          <a:ln>
                            <a:noFill/>
                          </a:ln>
                          <a:solidFill>
                            <a:schemeClr val="tx1"/>
                          </a:solidFill>
                          <a:effectLst/>
                          <a:latin typeface="Times New Roman" pitchFamily="18" charset="0"/>
                          <a:cs typeface="Times New Roman" pitchFamily="18" charset="0"/>
                          <a:hlinkClick r:id="rId9"/>
                        </a:rPr>
                        <a:t>www.angelfire.com/trek/mmchat/</a:t>
                      </a:r>
                      <a:r>
                        <a:rPr kumimoji="0" lang="en-US" sz="1100" b="0" i="0" u="none" strike="noStrike" cap="none" normalizeH="0" baseline="0" dirty="0">
                          <a:ln>
                            <a:noFill/>
                          </a:ln>
                          <a:solidFill>
                            <a:schemeClr val="tx1"/>
                          </a:solidFill>
                          <a:effectLst/>
                          <a:latin typeface="Times New Roman" pitchFamily="18" charset="0"/>
                          <a:cs typeface="Times New Roman"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27712" name="Text Box 311"/>
          <p:cNvSpPr txBox="1">
            <a:spLocks noChangeArrowheads="1"/>
          </p:cNvSpPr>
          <p:nvPr/>
        </p:nvSpPr>
        <p:spPr bwMode="auto">
          <a:xfrm>
            <a:off x="2362200" y="29571"/>
            <a:ext cx="830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charset="0"/>
              </a:rPr>
              <a:t>Substance Focused Mutual-help Groups </a:t>
            </a:r>
          </a:p>
        </p:txBody>
      </p:sp>
      <p:sp>
        <p:nvSpPr>
          <p:cNvPr id="27713" name="TextBox 3"/>
          <p:cNvSpPr txBox="1">
            <a:spLocks noChangeArrowheads="1"/>
          </p:cNvSpPr>
          <p:nvPr/>
        </p:nvSpPr>
        <p:spPr bwMode="auto">
          <a:xfrm>
            <a:off x="2362200" y="6482937"/>
            <a:ext cx="6629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Source: Kelly &amp; </a:t>
            </a:r>
            <a:r>
              <a:rPr kumimoji="0" lang="en-US" sz="1100" b="0" i="0" u="none" strike="noStrike" kern="1200" cap="none" spc="0" normalizeH="0" baseline="0" noProof="0" dirty="0" err="1">
                <a:ln>
                  <a:noFill/>
                </a:ln>
                <a:solidFill>
                  <a:prstClr val="black"/>
                </a:solidFill>
                <a:effectLst/>
                <a:uLnTx/>
                <a:uFillTx/>
                <a:latin typeface="Arial" charset="0"/>
                <a:ea typeface="+mn-ea"/>
                <a:cs typeface="Arial" charset="0"/>
              </a:rPr>
              <a:t>Yeterian</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2008</a:t>
            </a:r>
          </a:p>
        </p:txBody>
      </p:sp>
      <p:sp>
        <p:nvSpPr>
          <p:cNvPr id="2" name="TextBox 1"/>
          <p:cNvSpPr txBox="1"/>
          <p:nvPr/>
        </p:nvSpPr>
        <p:spPr>
          <a:xfrm>
            <a:off x="2362200" y="6128968"/>
            <a:ext cx="82296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 None 1=Descriptive studies only 2 = Observational (correlational, longitudinal) 3= Experimental (random assignment, controlled).  </a:t>
            </a:r>
          </a:p>
        </p:txBody>
      </p:sp>
    </p:spTree>
    <p:extLst>
      <p:ext uri="{BB962C8B-B14F-4D97-AF65-F5344CB8AC3E}">
        <p14:creationId xmlns:p14="http://schemas.microsoft.com/office/powerpoint/2010/main" val="34129372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4839" y="76201"/>
            <a:ext cx="5729161" cy="629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38590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62200" y="152400"/>
            <a:ext cx="7498080" cy="762000"/>
          </a:xfrm>
          <a:solidFill>
            <a:schemeClr val="bg1"/>
          </a:solidFill>
        </p:spPr>
        <p:txBody>
          <a:bodyPr>
            <a:normAutofit/>
          </a:bodyPr>
          <a:lstStyle/>
          <a:p>
            <a:pPr algn="ctr"/>
            <a:r>
              <a:rPr lang="en-US" sz="4000" dirty="0"/>
              <a:t>Overview</a:t>
            </a:r>
          </a:p>
        </p:txBody>
      </p:sp>
      <p:sp>
        <p:nvSpPr>
          <p:cNvPr id="7" name="Content Placeholder 6"/>
          <p:cNvSpPr>
            <a:spLocks noGrp="1"/>
          </p:cNvSpPr>
          <p:nvPr>
            <p:ph idx="1"/>
          </p:nvPr>
        </p:nvSpPr>
        <p:spPr>
          <a:xfrm>
            <a:off x="1524000" y="1600200"/>
            <a:ext cx="8991600" cy="4724400"/>
          </a:xfrm>
        </p:spPr>
        <p:txBody>
          <a:bodyPr>
            <a:noAutofit/>
          </a:bodyPr>
          <a:lstStyle/>
          <a:p>
            <a:pPr marL="742950" indent="-742950">
              <a:buFont typeface="+mj-lt"/>
              <a:buAutoNum type="arabicPeriod"/>
            </a:pPr>
            <a:r>
              <a:rPr lang="en-US" sz="3600" b="1" u="sng" dirty="0">
                <a:solidFill>
                  <a:schemeClr val="bg1">
                    <a:lumMod val="65000"/>
                  </a:schemeClr>
                </a:solidFill>
              </a:rPr>
              <a:t>Background and Rationale</a:t>
            </a:r>
            <a:r>
              <a:rPr lang="en-US" sz="3600" dirty="0">
                <a:solidFill>
                  <a:schemeClr val="bg1">
                    <a:lumMod val="65000"/>
                  </a:schemeClr>
                </a:solidFill>
              </a:rPr>
              <a:t>: Why “self-help” (“mutual-help”)?</a:t>
            </a:r>
            <a:endParaRPr lang="en-US" sz="3600" dirty="0"/>
          </a:p>
          <a:p>
            <a:pPr marL="742950" indent="-742950">
              <a:buFont typeface="+mj-lt"/>
              <a:buAutoNum type="arabicPeriod"/>
            </a:pPr>
            <a:r>
              <a:rPr lang="en-US" sz="3600" b="1" u="sng" dirty="0"/>
              <a:t>Efficacy and Mechanisms</a:t>
            </a:r>
            <a:r>
              <a:rPr lang="en-US" sz="3600" b="1" dirty="0"/>
              <a:t>: </a:t>
            </a:r>
            <a:r>
              <a:rPr lang="en-US" sz="3600" dirty="0"/>
              <a:t>Do groups like AA confer real benefits? If so, how? </a:t>
            </a:r>
            <a:endParaRPr lang="en-US" sz="3600" dirty="0">
              <a:solidFill>
                <a:schemeClr val="bg1">
                  <a:lumMod val="65000"/>
                </a:schemeClr>
              </a:solidFill>
            </a:endParaRPr>
          </a:p>
          <a:p>
            <a:pPr marL="742950" indent="-742950">
              <a:buFont typeface="+mj-lt"/>
              <a:buAutoNum type="arabicPeriod"/>
            </a:pPr>
            <a:r>
              <a:rPr lang="en-US" sz="3600" b="1" u="sng" dirty="0">
                <a:solidFill>
                  <a:schemeClr val="bg1">
                    <a:lumMod val="65000"/>
                  </a:schemeClr>
                </a:solidFill>
              </a:rPr>
              <a:t>Clinical Interventions</a:t>
            </a:r>
            <a:r>
              <a:rPr lang="en-US" sz="3600" b="1" dirty="0">
                <a:solidFill>
                  <a:schemeClr val="bg1">
                    <a:lumMod val="65000"/>
                  </a:schemeClr>
                </a:solidFill>
              </a:rPr>
              <a:t>: </a:t>
            </a:r>
            <a:r>
              <a:rPr lang="en-US" sz="3600" dirty="0">
                <a:solidFill>
                  <a:schemeClr val="bg1">
                    <a:lumMod val="65000"/>
                  </a:schemeClr>
                </a:solidFill>
              </a:rPr>
              <a:t>What can we do clinically to enhance “self-help” participation and enhance outcomes?</a:t>
            </a:r>
          </a:p>
        </p:txBody>
      </p:sp>
    </p:spTree>
    <p:extLst>
      <p:ext uri="{BB962C8B-B14F-4D97-AF65-F5344CB8AC3E}">
        <p14:creationId xmlns:p14="http://schemas.microsoft.com/office/powerpoint/2010/main" val="26122305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 Do groups like AA actually confer real benefits? If so, how? </a:t>
            </a:r>
          </a:p>
        </p:txBody>
      </p:sp>
      <p:sp>
        <p:nvSpPr>
          <p:cNvPr id="3" name="Content Placeholder 2"/>
          <p:cNvSpPr>
            <a:spLocks noGrp="1"/>
          </p:cNvSpPr>
          <p:nvPr>
            <p:ph idx="1"/>
          </p:nvPr>
        </p:nvSpPr>
        <p:spPr/>
        <p:txBody>
          <a:bodyPr>
            <a:normAutofit fontScale="85000" lnSpcReduction="20000"/>
          </a:bodyPr>
          <a:lstStyle/>
          <a:p>
            <a:r>
              <a:rPr lang="en-US" dirty="0"/>
              <a:t>Key Points</a:t>
            </a:r>
          </a:p>
          <a:p>
            <a:pPr lvl="1"/>
            <a:r>
              <a:rPr lang="en-US" dirty="0"/>
              <a:t>MHOs, like AA, confer benefits that are on par in magnitude with professional interventions</a:t>
            </a:r>
          </a:p>
          <a:p>
            <a:pPr lvl="1"/>
            <a:endParaRPr lang="en-US" dirty="0"/>
          </a:p>
          <a:p>
            <a:pPr lvl="1"/>
            <a:r>
              <a:rPr lang="en-US" dirty="0"/>
              <a:t>Interventions that promote MHO participation (i.e., TSF) often produce superior outcomes and higher rates of FSR</a:t>
            </a:r>
          </a:p>
          <a:p>
            <a:pPr lvl="1"/>
            <a:endParaRPr lang="en-US" dirty="0"/>
          </a:p>
          <a:p>
            <a:pPr lvl="1"/>
            <a:r>
              <a:rPr lang="en-US" dirty="0"/>
              <a:t>Participation in MHOs reduces reliance on professional care, reduces health costs and enhances remission</a:t>
            </a:r>
          </a:p>
          <a:p>
            <a:pPr lvl="1"/>
            <a:endParaRPr lang="en-US" dirty="0"/>
          </a:p>
          <a:p>
            <a:pPr lvl="1"/>
            <a:r>
              <a:rPr lang="en-US" dirty="0"/>
              <a:t>TSF/MHOs produce these better outcomes because they mobilize mechanisms mobilized by formal treatment (e.g., coping skills/motivation/abstinence self-efficacy)</a:t>
            </a:r>
          </a:p>
        </p:txBody>
      </p:sp>
    </p:spTree>
    <p:extLst>
      <p:ext uri="{BB962C8B-B14F-4D97-AF65-F5344CB8AC3E}">
        <p14:creationId xmlns:p14="http://schemas.microsoft.com/office/powerpoint/2010/main" val="16242440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24000" y="0"/>
            <a:ext cx="9156700" cy="6858000"/>
          </a:xfrm>
          <a:prstGeom prst="rect">
            <a:avLst/>
          </a:prstGeom>
        </p:spPr>
      </p:pic>
      <p:pic>
        <p:nvPicPr>
          <p:cNvPr id="4" name="Picture 3"/>
          <p:cNvPicPr>
            <a:picLocks noChangeAspect="1"/>
          </p:cNvPicPr>
          <p:nvPr/>
        </p:nvPicPr>
        <p:blipFill>
          <a:blip r:embed="rId4"/>
          <a:stretch>
            <a:fillRect/>
          </a:stretch>
        </p:blipFill>
        <p:spPr>
          <a:xfrm>
            <a:off x="1524000" y="0"/>
            <a:ext cx="3755926" cy="5084674"/>
          </a:xfrm>
          <a:prstGeom prst="rect">
            <a:avLst/>
          </a:prstGeom>
        </p:spPr>
      </p:pic>
      <p:pic>
        <p:nvPicPr>
          <p:cNvPr id="6" name="Picture 5"/>
          <p:cNvPicPr>
            <a:picLocks noChangeAspect="1"/>
          </p:cNvPicPr>
          <p:nvPr/>
        </p:nvPicPr>
        <p:blipFill>
          <a:blip r:embed="rId5"/>
          <a:stretch>
            <a:fillRect/>
          </a:stretch>
        </p:blipFill>
        <p:spPr>
          <a:xfrm>
            <a:off x="7251700" y="0"/>
            <a:ext cx="1656567" cy="1752600"/>
          </a:xfrm>
          <a:prstGeom prst="rect">
            <a:avLst/>
          </a:prstGeom>
        </p:spPr>
      </p:pic>
      <p:pic>
        <p:nvPicPr>
          <p:cNvPr id="7" name="Content Placeholder 4"/>
          <p:cNvPicPr>
            <a:picLocks noChangeAspect="1"/>
          </p:cNvPicPr>
          <p:nvPr/>
        </p:nvPicPr>
        <p:blipFill>
          <a:blip r:embed="rId6"/>
          <a:stretch>
            <a:fillRect/>
          </a:stretch>
        </p:blipFill>
        <p:spPr bwMode="auto">
          <a:xfrm>
            <a:off x="5617520" y="0"/>
            <a:ext cx="1634181"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Research on Alcoholics Anonymous: Opportunities and Alternativ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0906" y="1905000"/>
            <a:ext cx="3567094"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3535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467600" cy="1143000"/>
          </a:xfrm>
          <a:solidFill>
            <a:schemeClr val="accent1">
              <a:lumMod val="20000"/>
              <a:lumOff val="80000"/>
            </a:schemeClr>
          </a:solidFill>
          <a:ln>
            <a:solidFill>
              <a:schemeClr val="tx1"/>
            </a:solidFill>
          </a:ln>
        </p:spPr>
        <p:txBody>
          <a:bodyPr/>
          <a:lstStyle/>
          <a:p>
            <a:pPr algn="ctr">
              <a:defRPr/>
            </a:pPr>
            <a:r>
              <a:rPr lang="en-US" dirty="0"/>
              <a:t>TSF Delivery Modes</a:t>
            </a:r>
          </a:p>
        </p:txBody>
      </p:sp>
      <p:grpSp>
        <p:nvGrpSpPr>
          <p:cNvPr id="93187" name="Group 29"/>
          <p:cNvGrpSpPr>
            <a:grpSpLocks/>
          </p:cNvGrpSpPr>
          <p:nvPr/>
        </p:nvGrpSpPr>
        <p:grpSpPr bwMode="auto">
          <a:xfrm>
            <a:off x="2743200" y="2743200"/>
            <a:ext cx="762000" cy="762000"/>
            <a:chOff x="838200" y="2209800"/>
            <a:chExt cx="762000" cy="762000"/>
          </a:xfrm>
        </p:grpSpPr>
        <p:sp>
          <p:nvSpPr>
            <p:cNvPr id="10" name="Rectangle 9"/>
            <p:cNvSpPr/>
            <p:nvPr/>
          </p:nvSpPr>
          <p:spPr>
            <a:xfrm>
              <a:off x="838200" y="2209800"/>
              <a:ext cx="228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1371600" y="2209800"/>
              <a:ext cx="228600" cy="762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3188" name="Group 27"/>
          <p:cNvGrpSpPr>
            <a:grpSpLocks/>
          </p:cNvGrpSpPr>
          <p:nvPr/>
        </p:nvGrpSpPr>
        <p:grpSpPr bwMode="auto">
          <a:xfrm>
            <a:off x="7772400" y="2743200"/>
            <a:ext cx="1371600" cy="762000"/>
            <a:chOff x="5410200" y="2209800"/>
            <a:chExt cx="1371600" cy="762000"/>
          </a:xfrm>
        </p:grpSpPr>
        <p:sp>
          <p:nvSpPr>
            <p:cNvPr id="14" name="Rectangle 13"/>
            <p:cNvSpPr/>
            <p:nvPr/>
          </p:nvSpPr>
          <p:spPr>
            <a:xfrm>
              <a:off x="5791200" y="2209800"/>
              <a:ext cx="228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5410200" y="2209800"/>
              <a:ext cx="228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6553200" y="2209800"/>
              <a:ext cx="228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6172200" y="2209800"/>
              <a:ext cx="228600" cy="762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3189" name="Group 30"/>
          <p:cNvGrpSpPr>
            <a:grpSpLocks/>
          </p:cNvGrpSpPr>
          <p:nvPr/>
        </p:nvGrpSpPr>
        <p:grpSpPr bwMode="auto">
          <a:xfrm>
            <a:off x="2743200" y="4419600"/>
            <a:ext cx="762000" cy="990600"/>
            <a:chOff x="838200" y="3886200"/>
            <a:chExt cx="762000" cy="990600"/>
          </a:xfrm>
        </p:grpSpPr>
        <p:sp>
          <p:nvSpPr>
            <p:cNvPr id="18" name="Rectangle 17"/>
            <p:cNvSpPr/>
            <p:nvPr/>
          </p:nvSpPr>
          <p:spPr>
            <a:xfrm>
              <a:off x="1371600" y="4114800"/>
              <a:ext cx="228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838200" y="4114800"/>
              <a:ext cx="228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838200" y="38862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1371600" y="3886200"/>
              <a:ext cx="228600" cy="152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3190" name="Rectangle 21"/>
          <p:cNvSpPr>
            <a:spLocks noChangeArrowheads="1"/>
          </p:cNvSpPr>
          <p:nvPr/>
        </p:nvSpPr>
        <p:spPr bwMode="auto">
          <a:xfrm>
            <a:off x="2133600" y="2057401"/>
            <a:ext cx="2438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990600" marR="0" lvl="1" indent="-533400" algn="l" defTabSz="914400" rtl="0" eaLnBrk="1" fontAlgn="base" latinLnBrk="0" hangingPunct="1">
              <a:lnSpc>
                <a:spcPct val="100000"/>
              </a:lnSpc>
              <a:spcBef>
                <a:spcPct val="0"/>
              </a:spcBef>
              <a:spcAft>
                <a:spcPct val="0"/>
              </a:spcAft>
              <a:buClr>
                <a:prstClr val="black"/>
              </a:buClr>
              <a:buSzTx/>
              <a:buFontTx/>
              <a:buNone/>
              <a:tabLst/>
              <a:defRPr/>
            </a:pPr>
            <a:r>
              <a:rPr kumimoji="0" lang="en-US" sz="1300" b="0" i="0" u="none" strike="noStrike" kern="1200" cap="none" spc="0" normalizeH="0" baseline="0" noProof="0">
                <a:ln>
                  <a:noFill/>
                </a:ln>
                <a:solidFill>
                  <a:prstClr val="black"/>
                </a:solidFill>
                <a:effectLst/>
                <a:uLnTx/>
                <a:uFillTx/>
                <a:latin typeface="Arial" charset="0"/>
                <a:ea typeface="+mn-ea"/>
                <a:cs typeface="Arial" charset="0"/>
              </a:rPr>
              <a:t>Stand alone </a:t>
            </a:r>
          </a:p>
          <a:p>
            <a:pPr marL="990600" marR="0" lvl="1" indent="-533400" algn="l" defTabSz="914400" rtl="0" eaLnBrk="1" fontAlgn="base" latinLnBrk="0" hangingPunct="1">
              <a:lnSpc>
                <a:spcPct val="100000"/>
              </a:lnSpc>
              <a:spcBef>
                <a:spcPct val="0"/>
              </a:spcBef>
              <a:spcAft>
                <a:spcPct val="0"/>
              </a:spcAft>
              <a:buClr>
                <a:prstClr val="black"/>
              </a:buClr>
              <a:buSzTx/>
              <a:buFontTx/>
              <a:buNone/>
              <a:tabLst/>
              <a:defRPr/>
            </a:pPr>
            <a:r>
              <a:rPr kumimoji="0" lang="en-US" sz="1300" b="0" i="0" u="none" strike="noStrike" kern="1200" cap="none" spc="0" normalizeH="0" baseline="0" noProof="0">
                <a:ln>
                  <a:noFill/>
                </a:ln>
                <a:solidFill>
                  <a:prstClr val="black"/>
                </a:solidFill>
                <a:effectLst/>
                <a:uLnTx/>
                <a:uFillTx/>
                <a:latin typeface="Arial" charset="0"/>
                <a:ea typeface="+mn-ea"/>
                <a:cs typeface="Arial" charset="0"/>
              </a:rPr>
              <a:t>Independent therapy</a:t>
            </a:r>
          </a:p>
        </p:txBody>
      </p:sp>
      <p:sp>
        <p:nvSpPr>
          <p:cNvPr id="93191" name="Rectangle 22"/>
          <p:cNvSpPr>
            <a:spLocks noChangeArrowheads="1"/>
          </p:cNvSpPr>
          <p:nvPr/>
        </p:nvSpPr>
        <p:spPr bwMode="auto">
          <a:xfrm>
            <a:off x="4343400" y="2057401"/>
            <a:ext cx="25908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990600" marR="0" lvl="1" indent="-533400" algn="l" defTabSz="914400" rtl="0" eaLnBrk="1" fontAlgn="base" latinLnBrk="0" hangingPunct="1">
              <a:lnSpc>
                <a:spcPct val="100000"/>
              </a:lnSpc>
              <a:spcBef>
                <a:spcPct val="0"/>
              </a:spcBef>
              <a:spcAft>
                <a:spcPct val="0"/>
              </a:spcAft>
              <a:buClr>
                <a:prstClr val="black"/>
              </a:buClr>
              <a:buSzTx/>
              <a:buFontTx/>
              <a:buNone/>
              <a:tabLst/>
              <a:defRPr/>
            </a:pPr>
            <a:r>
              <a:rPr kumimoji="0" lang="en-US" sz="1300" b="0" i="0" u="none" strike="noStrike" kern="1200" cap="none" spc="0" normalizeH="0" baseline="0" noProof="0">
                <a:ln>
                  <a:noFill/>
                </a:ln>
                <a:solidFill>
                  <a:prstClr val="black"/>
                </a:solidFill>
                <a:effectLst/>
                <a:uLnTx/>
                <a:uFillTx/>
                <a:latin typeface="Arial" charset="0"/>
                <a:ea typeface="+mn-ea"/>
                <a:cs typeface="Arial" charset="0"/>
              </a:rPr>
              <a:t>Integrated into an existing therapy</a:t>
            </a:r>
          </a:p>
        </p:txBody>
      </p:sp>
      <p:sp>
        <p:nvSpPr>
          <p:cNvPr id="93192" name="Rectangle 23"/>
          <p:cNvSpPr>
            <a:spLocks noChangeArrowheads="1"/>
          </p:cNvSpPr>
          <p:nvPr/>
        </p:nvSpPr>
        <p:spPr bwMode="auto">
          <a:xfrm>
            <a:off x="6934200" y="2057400"/>
            <a:ext cx="28956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990600" marR="0" lvl="1" indent="-533400" algn="l" defTabSz="914400" rtl="0" eaLnBrk="1" fontAlgn="base" latinLnBrk="0" hangingPunct="1">
              <a:lnSpc>
                <a:spcPct val="100000"/>
              </a:lnSpc>
              <a:spcBef>
                <a:spcPct val="0"/>
              </a:spcBef>
              <a:spcAft>
                <a:spcPct val="0"/>
              </a:spcAft>
              <a:buClr>
                <a:prstClr val="black"/>
              </a:buClr>
              <a:buSzTx/>
              <a:buFontTx/>
              <a:buNone/>
              <a:tabLst/>
              <a:defRPr/>
            </a:pPr>
            <a:r>
              <a:rPr kumimoji="0" lang="en-US" sz="1300" b="0" i="0" u="none" strike="noStrike" kern="1200" cap="none" spc="0" normalizeH="0" baseline="0" noProof="0">
                <a:ln>
                  <a:noFill/>
                </a:ln>
                <a:solidFill>
                  <a:prstClr val="black"/>
                </a:solidFill>
                <a:effectLst/>
                <a:uLnTx/>
                <a:uFillTx/>
                <a:latin typeface="Arial" charset="0"/>
                <a:ea typeface="+mn-ea"/>
                <a:cs typeface="Arial" charset="0"/>
              </a:rPr>
              <a:t>Component of a treatment package (e.g., an additional group)</a:t>
            </a:r>
          </a:p>
        </p:txBody>
      </p:sp>
      <p:grpSp>
        <p:nvGrpSpPr>
          <p:cNvPr id="93193" name="Group 28"/>
          <p:cNvGrpSpPr>
            <a:grpSpLocks/>
          </p:cNvGrpSpPr>
          <p:nvPr/>
        </p:nvGrpSpPr>
        <p:grpSpPr bwMode="auto">
          <a:xfrm>
            <a:off x="5486400" y="2743200"/>
            <a:ext cx="685800" cy="762000"/>
            <a:chOff x="3581400" y="2209800"/>
            <a:chExt cx="685800" cy="762000"/>
          </a:xfrm>
        </p:grpSpPr>
        <p:grpSp>
          <p:nvGrpSpPr>
            <p:cNvPr id="93198" name="Group 25"/>
            <p:cNvGrpSpPr>
              <a:grpSpLocks/>
            </p:cNvGrpSpPr>
            <p:nvPr/>
          </p:nvGrpSpPr>
          <p:grpSpPr bwMode="auto">
            <a:xfrm>
              <a:off x="4038600" y="2209800"/>
              <a:ext cx="228600" cy="762000"/>
              <a:chOff x="3581400" y="2209800"/>
              <a:chExt cx="228600" cy="762000"/>
            </a:xfrm>
          </p:grpSpPr>
          <p:sp>
            <p:nvSpPr>
              <p:cNvPr id="12" name="Rectangle 11"/>
              <p:cNvSpPr/>
              <p:nvPr/>
            </p:nvSpPr>
            <p:spPr>
              <a:xfrm>
                <a:off x="3581400" y="2209800"/>
                <a:ext cx="228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3733800" y="2209800"/>
                <a:ext cx="76200" cy="762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5" name="Rectangle 24"/>
            <p:cNvSpPr/>
            <p:nvPr/>
          </p:nvSpPr>
          <p:spPr>
            <a:xfrm>
              <a:off x="3581400" y="2209800"/>
              <a:ext cx="228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3194" name="TextBox 31"/>
          <p:cNvSpPr txBox="1">
            <a:spLocks noChangeArrowheads="1"/>
          </p:cNvSpPr>
          <p:nvPr/>
        </p:nvSpPr>
        <p:spPr bwMode="auto">
          <a:xfrm>
            <a:off x="2590800" y="3886201"/>
            <a:ext cx="19812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Arial" charset="0"/>
                <a:ea typeface="+mn-ea"/>
                <a:cs typeface="Arial" charset="0"/>
              </a:rPr>
              <a:t>As Modular appendage linkage component</a:t>
            </a:r>
          </a:p>
        </p:txBody>
      </p:sp>
      <p:grpSp>
        <p:nvGrpSpPr>
          <p:cNvPr id="93195" name="Group 34"/>
          <p:cNvGrpSpPr>
            <a:grpSpLocks/>
          </p:cNvGrpSpPr>
          <p:nvPr/>
        </p:nvGrpSpPr>
        <p:grpSpPr bwMode="auto">
          <a:xfrm>
            <a:off x="2438400" y="304800"/>
            <a:ext cx="990600" cy="914400"/>
            <a:chOff x="1295400" y="5715000"/>
            <a:chExt cx="990600" cy="914400"/>
          </a:xfrm>
        </p:grpSpPr>
        <p:sp>
          <p:nvSpPr>
            <p:cNvPr id="33" name="Rectangle 32"/>
            <p:cNvSpPr/>
            <p:nvPr/>
          </p:nvSpPr>
          <p:spPr>
            <a:xfrm>
              <a:off x="1295400" y="5715000"/>
              <a:ext cx="381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TSF</a:t>
              </a:r>
            </a:p>
          </p:txBody>
        </p:sp>
        <p:sp>
          <p:nvSpPr>
            <p:cNvPr id="34" name="Rectangle 33"/>
            <p:cNvSpPr/>
            <p:nvPr/>
          </p:nvSpPr>
          <p:spPr>
            <a:xfrm>
              <a:off x="1905000" y="5715000"/>
              <a:ext cx="381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OTH</a:t>
              </a:r>
            </a:p>
          </p:txBody>
        </p:sp>
      </p:grpSp>
      <p:sp>
        <p:nvSpPr>
          <p:cNvPr id="28" name="TextBox 27"/>
          <p:cNvSpPr txBox="1"/>
          <p:nvPr/>
        </p:nvSpPr>
        <p:spPr>
          <a:xfrm>
            <a:off x="5486400" y="4290537"/>
            <a:ext cx="4000500" cy="1200329"/>
          </a:xfrm>
          <a:prstGeom prst="rect">
            <a:avLst/>
          </a:prstGeom>
          <a:solidFill>
            <a:srgbClr val="C000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charset="0"/>
              </a:rPr>
              <a:t>In past 25 years, AA research has gone from contemporaneous correlational research to rigorous RCTs and …</a:t>
            </a:r>
          </a:p>
        </p:txBody>
      </p:sp>
    </p:spTree>
    <p:extLst>
      <p:ext uri="{BB962C8B-B14F-4D97-AF65-F5344CB8AC3E}">
        <p14:creationId xmlns:p14="http://schemas.microsoft.com/office/powerpoint/2010/main" val="20122152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1" name="Picture 3" descr="Picture 3"/>
          <p:cNvPicPr>
            <a:picLocks noChangeAspect="1"/>
          </p:cNvPicPr>
          <p:nvPr/>
        </p:nvPicPr>
        <p:blipFill>
          <a:blip r:embed="rId2"/>
          <a:srcRect r="3533"/>
          <a:stretch>
            <a:fillRect/>
          </a:stretch>
        </p:blipFill>
        <p:spPr>
          <a:xfrm>
            <a:off x="4114800" y="26276"/>
            <a:ext cx="4648200" cy="6473188"/>
          </a:xfrm>
          <a:prstGeom prst="rect">
            <a:avLst/>
          </a:prstGeom>
          <a:ln w="12700">
            <a:miter lim="400000"/>
          </a:ln>
        </p:spPr>
      </p:pic>
    </p:spTree>
    <p:extLst>
      <p:ext uri="{BB962C8B-B14F-4D97-AF65-F5344CB8AC3E}">
        <p14:creationId xmlns:p14="http://schemas.microsoft.com/office/powerpoint/2010/main" val="250243088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81200" y="148113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Motivational Interviewing (MI)</a:t>
            </a:r>
          </a:p>
        </p:txBody>
      </p:sp>
    </p:spTree>
    <p:extLst>
      <p:ext uri="{BB962C8B-B14F-4D97-AF65-F5344CB8AC3E}">
        <p14:creationId xmlns:p14="http://schemas.microsoft.com/office/powerpoint/2010/main" val="12640260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317E8-E1C7-4AFD-80BE-0A166D4C28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E883142-3A40-4AAB-BB80-9434500805C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4220F4C-41F8-4C15-8263-49864F6E3401}"/>
              </a:ext>
            </a:extLst>
          </p:cNvPr>
          <p:cNvPicPr>
            <a:picLocks noChangeAspect="1"/>
          </p:cNvPicPr>
          <p:nvPr/>
        </p:nvPicPr>
        <p:blipFill>
          <a:blip r:embed="rId2"/>
          <a:stretch>
            <a:fillRect/>
          </a:stretch>
        </p:blipFill>
        <p:spPr>
          <a:xfrm>
            <a:off x="1569599" y="0"/>
            <a:ext cx="9052803" cy="6858000"/>
          </a:xfrm>
          <a:prstGeom prst="rect">
            <a:avLst/>
          </a:prstGeom>
        </p:spPr>
      </p:pic>
    </p:spTree>
    <p:extLst>
      <p:ext uri="{BB962C8B-B14F-4D97-AF65-F5344CB8AC3E}">
        <p14:creationId xmlns:p14="http://schemas.microsoft.com/office/powerpoint/2010/main" val="14557921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F2C80-5F84-4719-BD5D-1291CB7C6E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008CF3-3C31-4754-828E-5D749D3383B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14B4EF8-0113-420E-90F1-3484081685D5}"/>
              </a:ext>
            </a:extLst>
          </p:cNvPr>
          <p:cNvPicPr>
            <a:picLocks noChangeAspect="1"/>
          </p:cNvPicPr>
          <p:nvPr/>
        </p:nvPicPr>
        <p:blipFill>
          <a:blip r:embed="rId2"/>
          <a:stretch>
            <a:fillRect/>
          </a:stretch>
        </p:blipFill>
        <p:spPr>
          <a:xfrm>
            <a:off x="1569599" y="0"/>
            <a:ext cx="9052803" cy="6858000"/>
          </a:xfrm>
          <a:prstGeom prst="rect">
            <a:avLst/>
          </a:prstGeom>
        </p:spPr>
      </p:pic>
    </p:spTree>
    <p:extLst>
      <p:ext uri="{BB962C8B-B14F-4D97-AF65-F5344CB8AC3E}">
        <p14:creationId xmlns:p14="http://schemas.microsoft.com/office/powerpoint/2010/main" val="27695585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2209800" y="1828800"/>
          <a:ext cx="7772400" cy="41656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txBox="1">
            <a:spLocks noChangeArrowheads="1"/>
          </p:cNvSpPr>
          <p:nvPr/>
        </p:nvSpPr>
        <p:spPr>
          <a:xfrm>
            <a:off x="1828800" y="76200"/>
            <a:ext cx="8839200" cy="914400"/>
          </a:xfrm>
          <a:prstGeom prst="rect">
            <a:avLst/>
          </a:prstGeom>
        </p:spPr>
        <p:txBody>
          <a:bodyPr anchor="b">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small" spc="0" normalizeH="0" baseline="0" noProof="0" dirty="0">
                <a:ln>
                  <a:noFill/>
                </a:ln>
                <a:solidFill>
                  <a:prstClr val="black"/>
                </a:solidFill>
                <a:effectLst/>
                <a:uLnTx/>
                <a:uFillTx/>
                <a:latin typeface="Arial" charset="0"/>
                <a:ea typeface="+mn-ea"/>
                <a:cs typeface="Arial" charset="0"/>
              </a:rPr>
              <a:t>Health Care cost offset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small" spc="0" normalizeH="0" baseline="0" noProof="0" dirty="0">
                <a:ln>
                  <a:noFill/>
                </a:ln>
                <a:solidFill>
                  <a:prstClr val="black"/>
                </a:solidFill>
                <a:effectLst/>
                <a:uLnTx/>
                <a:uFillTx/>
                <a:latin typeface="Arial" charset="0"/>
                <a:ea typeface="+mn-ea"/>
                <a:cs typeface="Arial" charset="0"/>
              </a:rPr>
              <a:t> CBT VS 12-STEP RESIDENTIAL TREATMENT</a:t>
            </a:r>
          </a:p>
        </p:txBody>
      </p:sp>
      <p:sp>
        <p:nvSpPr>
          <p:cNvPr id="4" name="TextBox 3"/>
          <p:cNvSpPr txBox="1"/>
          <p:nvPr/>
        </p:nvSpPr>
        <p:spPr>
          <a:xfrm>
            <a:off x="8001000" y="1219200"/>
            <a:ext cx="2590800" cy="1569660"/>
          </a:xfrm>
          <a:prstGeom prst="rect">
            <a:avLst/>
          </a:prstGeom>
          <a:solidFill>
            <a:srgbClr val="FF00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charset="0"/>
                <a:ea typeface="+mn-ea"/>
                <a:cs typeface="Arial" charset="0"/>
              </a:rPr>
              <a:t>Compared to CBT-treated patients, 12-step treated patients more likely to be abstinent, at a $8,000 lower cost per </a:t>
            </a:r>
            <a:r>
              <a:rPr kumimoji="0" lang="en-US" sz="1600" b="0" i="0" u="none" strike="noStrike" kern="1200" cap="none" spc="0" normalizeH="0" baseline="0" noProof="0" dirty="0" err="1">
                <a:ln>
                  <a:noFill/>
                </a:ln>
                <a:solidFill>
                  <a:prstClr val="white"/>
                </a:solidFill>
                <a:effectLst/>
                <a:uLnTx/>
                <a:uFillTx/>
                <a:latin typeface="Arial" charset="0"/>
                <a:ea typeface="+mn-ea"/>
                <a:cs typeface="Arial" charset="0"/>
              </a:rPr>
              <a:t>pt</a:t>
            </a:r>
            <a:r>
              <a:rPr kumimoji="0" lang="en-US" sz="1600" b="0" i="0" u="none" strike="noStrike" kern="1200" cap="none" spc="0" normalizeH="0" baseline="0" noProof="0" dirty="0">
                <a:ln>
                  <a:noFill/>
                </a:ln>
                <a:solidFill>
                  <a:prstClr val="white"/>
                </a:solidFill>
                <a:effectLst/>
                <a:uLnTx/>
                <a:uFillTx/>
                <a:latin typeface="Arial" charset="0"/>
                <a:ea typeface="+mn-ea"/>
                <a:cs typeface="Arial" charset="0"/>
              </a:rPr>
              <a:t> over 2 </a:t>
            </a:r>
            <a:r>
              <a:rPr kumimoji="0" lang="en-US" sz="1600" b="0" i="0" u="none" strike="noStrike" kern="1200" cap="none" spc="0" normalizeH="0" baseline="0" noProof="0" dirty="0" err="1">
                <a:ln>
                  <a:noFill/>
                </a:ln>
                <a:solidFill>
                  <a:prstClr val="white"/>
                </a:solidFill>
                <a:effectLst/>
                <a:uLnTx/>
                <a:uFillTx/>
                <a:latin typeface="Arial" charset="0"/>
                <a:ea typeface="+mn-ea"/>
                <a:cs typeface="Arial" charset="0"/>
              </a:rPr>
              <a:t>yrs</a:t>
            </a:r>
            <a:r>
              <a:rPr kumimoji="0" lang="en-US" sz="1600" b="0" i="0" u="none" strike="noStrike" kern="1200" cap="none" spc="0" normalizeH="0" baseline="0" noProof="0" dirty="0">
                <a:ln>
                  <a:noFill/>
                </a:ln>
                <a:solidFill>
                  <a:prstClr val="white"/>
                </a:solidFill>
                <a:effectLst/>
                <a:uLnTx/>
                <a:uFillTx/>
                <a:latin typeface="Arial" charset="0"/>
                <a:ea typeface="+mn-ea"/>
                <a:cs typeface="Arial" charset="0"/>
              </a:rPr>
              <a:t> ($10M total savings)</a:t>
            </a:r>
          </a:p>
        </p:txBody>
      </p:sp>
      <p:sp>
        <p:nvSpPr>
          <p:cNvPr id="6" name="Line Callout 2 5"/>
          <p:cNvSpPr/>
          <p:nvPr/>
        </p:nvSpPr>
        <p:spPr>
          <a:xfrm>
            <a:off x="9499964" y="4724400"/>
            <a:ext cx="1140525" cy="2133600"/>
          </a:xfrm>
          <a:prstGeom prst="borderCallout2">
            <a:avLst>
              <a:gd name="adj1" fmla="val -1199"/>
              <a:gd name="adj2" fmla="val 45392"/>
              <a:gd name="adj3" fmla="val -24618"/>
              <a:gd name="adj4" fmla="val 48629"/>
              <a:gd name="adj5" fmla="val -25844"/>
              <a:gd name="adj6" fmla="val 47076"/>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Also, higher remission rates, means decreased disease and deaths, increased quality of life for sufferers and their families  </a:t>
            </a:r>
          </a:p>
        </p:txBody>
      </p:sp>
      <p:sp>
        <p:nvSpPr>
          <p:cNvPr id="5" name="TextBox 4"/>
          <p:cNvSpPr txBox="1"/>
          <p:nvPr/>
        </p:nvSpPr>
        <p:spPr>
          <a:xfrm>
            <a:off x="1676400" y="6553201"/>
            <a:ext cx="27116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Humphrey and Moos, 2001, 2007 ; ACER</a:t>
            </a:r>
          </a:p>
        </p:txBody>
      </p:sp>
    </p:spTree>
    <p:extLst>
      <p:ext uri="{BB962C8B-B14F-4D97-AF65-F5344CB8AC3E}">
        <p14:creationId xmlns:p14="http://schemas.microsoft.com/office/powerpoint/2010/main" val="3563679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62200" y="152400"/>
            <a:ext cx="7498080" cy="762000"/>
          </a:xfrm>
          <a:noFill/>
        </p:spPr>
        <p:txBody>
          <a:bodyPr>
            <a:normAutofit/>
          </a:bodyPr>
          <a:lstStyle/>
          <a:p>
            <a:pPr algn="ctr"/>
            <a:r>
              <a:rPr lang="en-US" sz="4000" dirty="0"/>
              <a:t>Overview</a:t>
            </a:r>
          </a:p>
        </p:txBody>
      </p:sp>
      <p:sp>
        <p:nvSpPr>
          <p:cNvPr id="7" name="Content Placeholder 6"/>
          <p:cNvSpPr>
            <a:spLocks noGrp="1"/>
          </p:cNvSpPr>
          <p:nvPr>
            <p:ph idx="1"/>
          </p:nvPr>
        </p:nvSpPr>
        <p:spPr>
          <a:xfrm>
            <a:off x="1524000" y="1600200"/>
            <a:ext cx="8991600" cy="4724400"/>
          </a:xfrm>
        </p:spPr>
        <p:txBody>
          <a:bodyPr>
            <a:noAutofit/>
          </a:bodyPr>
          <a:lstStyle/>
          <a:p>
            <a:pPr marL="742950" indent="-742950">
              <a:buFont typeface="+mj-lt"/>
              <a:buAutoNum type="arabicPeriod"/>
            </a:pPr>
            <a:r>
              <a:rPr lang="en-US" sz="3600" b="1" u="sng" dirty="0">
                <a:solidFill>
                  <a:schemeClr val="bg1">
                    <a:lumMod val="65000"/>
                  </a:schemeClr>
                </a:solidFill>
              </a:rPr>
              <a:t>Background and Rationale</a:t>
            </a:r>
            <a:r>
              <a:rPr lang="en-US" sz="3600" dirty="0">
                <a:solidFill>
                  <a:schemeClr val="bg1">
                    <a:lumMod val="65000"/>
                  </a:schemeClr>
                </a:solidFill>
              </a:rPr>
              <a:t>: Why “self-help” (“mutual-help”)?</a:t>
            </a:r>
          </a:p>
          <a:p>
            <a:pPr marL="742950" indent="-742950">
              <a:buFont typeface="+mj-lt"/>
              <a:buAutoNum type="arabicPeriod"/>
            </a:pPr>
            <a:r>
              <a:rPr lang="en-US" sz="3600" b="1" u="sng" dirty="0">
                <a:solidFill>
                  <a:schemeClr val="bg1">
                    <a:lumMod val="65000"/>
                  </a:schemeClr>
                </a:solidFill>
              </a:rPr>
              <a:t>Efficacy and Mechanisms</a:t>
            </a:r>
            <a:r>
              <a:rPr lang="en-US" sz="3600" b="1" dirty="0">
                <a:solidFill>
                  <a:schemeClr val="bg1">
                    <a:lumMod val="65000"/>
                  </a:schemeClr>
                </a:solidFill>
              </a:rPr>
              <a:t>: </a:t>
            </a:r>
            <a:r>
              <a:rPr lang="en-US" sz="3600" dirty="0">
                <a:solidFill>
                  <a:schemeClr val="bg1">
                    <a:lumMod val="65000"/>
                  </a:schemeClr>
                </a:solidFill>
              </a:rPr>
              <a:t>Do groups like AA confer real benefits? </a:t>
            </a:r>
            <a:r>
              <a:rPr lang="en-US" sz="3600" dirty="0"/>
              <a:t>If so, how? </a:t>
            </a:r>
          </a:p>
          <a:p>
            <a:pPr marL="742950" indent="-742950">
              <a:buFont typeface="+mj-lt"/>
              <a:buAutoNum type="arabicPeriod"/>
            </a:pPr>
            <a:r>
              <a:rPr lang="en-US" sz="3600" b="1" u="sng" dirty="0">
                <a:solidFill>
                  <a:schemeClr val="bg1">
                    <a:lumMod val="65000"/>
                  </a:schemeClr>
                </a:solidFill>
              </a:rPr>
              <a:t>Clinical Interventions</a:t>
            </a:r>
            <a:r>
              <a:rPr lang="en-US" sz="3600" b="1" dirty="0">
                <a:solidFill>
                  <a:schemeClr val="bg1">
                    <a:lumMod val="65000"/>
                  </a:schemeClr>
                </a:solidFill>
              </a:rPr>
              <a:t>: </a:t>
            </a:r>
            <a:r>
              <a:rPr lang="en-US" sz="3600" dirty="0">
                <a:solidFill>
                  <a:schemeClr val="bg1">
                    <a:lumMod val="65000"/>
                  </a:schemeClr>
                </a:solidFill>
              </a:rPr>
              <a:t>What can we do clinically to enhance “self-help” participation and enhance outcomes?</a:t>
            </a:r>
          </a:p>
        </p:txBody>
      </p:sp>
    </p:spTree>
    <p:extLst>
      <p:ext uri="{BB962C8B-B14F-4D97-AF65-F5344CB8AC3E}">
        <p14:creationId xmlns:p14="http://schemas.microsoft.com/office/powerpoint/2010/main" val="42217378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74638"/>
            <a:ext cx="7467600" cy="639762"/>
          </a:xfrm>
        </p:spPr>
        <p:txBody>
          <a:bodyPr>
            <a:noAutofit/>
          </a:bodyPr>
          <a:lstStyle/>
          <a:p>
            <a:r>
              <a:rPr lang="en-US" sz="2800" dirty="0"/>
              <a:t>Curative factors of group therapy and… of MHOs?</a:t>
            </a:r>
          </a:p>
        </p:txBody>
      </p:sp>
      <p:sp>
        <p:nvSpPr>
          <p:cNvPr id="3" name="Content Placeholder 2"/>
          <p:cNvSpPr>
            <a:spLocks noGrp="1"/>
          </p:cNvSpPr>
          <p:nvPr>
            <p:ph idx="1"/>
          </p:nvPr>
        </p:nvSpPr>
        <p:spPr>
          <a:xfrm>
            <a:off x="1981200" y="1600200"/>
            <a:ext cx="8382000" cy="5029200"/>
          </a:xfrm>
        </p:spPr>
        <p:txBody>
          <a:bodyPr>
            <a:normAutofit fontScale="77500" lnSpcReduction="20000"/>
          </a:bodyPr>
          <a:lstStyle/>
          <a:p>
            <a:r>
              <a:rPr lang="en-US" b="1" dirty="0"/>
              <a:t>Universality</a:t>
            </a:r>
            <a:endParaRPr lang="en-US" dirty="0"/>
          </a:p>
          <a:p>
            <a:r>
              <a:rPr lang="en-US" b="1" dirty="0"/>
              <a:t>Altruism</a:t>
            </a:r>
          </a:p>
          <a:p>
            <a:r>
              <a:rPr lang="en-US" b="1" dirty="0"/>
              <a:t>Instillation of hope</a:t>
            </a:r>
            <a:endParaRPr lang="en-US" dirty="0"/>
          </a:p>
          <a:p>
            <a:r>
              <a:rPr lang="en-US" b="1" dirty="0"/>
              <a:t>Imparting information</a:t>
            </a:r>
            <a:endParaRPr lang="en-US" dirty="0"/>
          </a:p>
          <a:p>
            <a:r>
              <a:rPr lang="en-US" b="1" dirty="0"/>
              <a:t>Recapitulation of the primary family experience</a:t>
            </a:r>
            <a:endParaRPr lang="en-US" dirty="0"/>
          </a:p>
          <a:p>
            <a:r>
              <a:rPr lang="en-US" b="1" dirty="0"/>
              <a:t>Development of socializing techniques</a:t>
            </a:r>
            <a:endParaRPr lang="en-US" dirty="0"/>
          </a:p>
          <a:p>
            <a:r>
              <a:rPr lang="en-US" b="1" dirty="0"/>
              <a:t>Imitative behavior</a:t>
            </a:r>
            <a:endParaRPr lang="en-US" dirty="0"/>
          </a:p>
          <a:p>
            <a:r>
              <a:rPr lang="en-US" b="1" dirty="0"/>
              <a:t>Cohesiveness</a:t>
            </a:r>
            <a:endParaRPr lang="en-US" dirty="0"/>
          </a:p>
          <a:p>
            <a:r>
              <a:rPr lang="en-US" b="1" dirty="0"/>
              <a:t>Existential factors</a:t>
            </a:r>
            <a:endParaRPr lang="en-US" dirty="0"/>
          </a:p>
          <a:p>
            <a:r>
              <a:rPr lang="en-US" b="1" dirty="0"/>
              <a:t>Catharsis</a:t>
            </a:r>
            <a:endParaRPr lang="en-US" dirty="0"/>
          </a:p>
          <a:p>
            <a:r>
              <a:rPr lang="en-US" b="1" dirty="0"/>
              <a:t>Interpersonal learning</a:t>
            </a:r>
            <a:endParaRPr lang="en-US" dirty="0"/>
          </a:p>
          <a:p>
            <a:r>
              <a:rPr lang="en-US" b="1" dirty="0"/>
              <a:t>Self-understanding</a:t>
            </a:r>
          </a:p>
          <a:p>
            <a:pPr marL="0" indent="0">
              <a:buNone/>
            </a:pPr>
            <a:r>
              <a:rPr lang="en-US" b="1" dirty="0"/>
              <a:t>(</a:t>
            </a:r>
            <a:r>
              <a:rPr lang="en-US" b="1" dirty="0" err="1"/>
              <a:t>Yalom</a:t>
            </a:r>
            <a:r>
              <a:rPr lang="en-US" b="1" dirty="0"/>
              <a:t>, 1995)</a:t>
            </a:r>
            <a:endParaRPr lang="en-US" dirty="0"/>
          </a:p>
        </p:txBody>
      </p:sp>
    </p:spTree>
    <p:extLst>
      <p:ext uri="{BB962C8B-B14F-4D97-AF65-F5344CB8AC3E}">
        <p14:creationId xmlns:p14="http://schemas.microsoft.com/office/powerpoint/2010/main" val="8388963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828800" y="0"/>
            <a:ext cx="8722318" cy="6781800"/>
          </a:xfrm>
          <a:prstGeom prst="rect">
            <a:avLst/>
          </a:prstGeom>
        </p:spPr>
      </p:pic>
      <p:pic>
        <p:nvPicPr>
          <p:cNvPr id="6" name="Picture 5"/>
          <p:cNvPicPr>
            <a:picLocks noChangeAspect="1"/>
          </p:cNvPicPr>
          <p:nvPr/>
        </p:nvPicPr>
        <p:blipFill>
          <a:blip r:embed="rId3"/>
          <a:stretch>
            <a:fillRect/>
          </a:stretch>
        </p:blipFill>
        <p:spPr>
          <a:xfrm>
            <a:off x="1600200" y="2743200"/>
            <a:ext cx="9067800" cy="6705600"/>
          </a:xfrm>
          <a:prstGeom prst="rect">
            <a:avLst/>
          </a:prstGeom>
        </p:spPr>
      </p:pic>
      <p:sp>
        <p:nvSpPr>
          <p:cNvPr id="7" name="TextBox 6"/>
          <p:cNvSpPr txBox="1"/>
          <p:nvPr/>
        </p:nvSpPr>
        <p:spPr>
          <a:xfrm>
            <a:off x="6667500" y="2574107"/>
            <a:ext cx="4000500" cy="2308324"/>
          </a:xfrm>
          <a:prstGeom prst="rect">
            <a:avLst/>
          </a:prstGeom>
          <a:solidFill>
            <a:srgbClr val="C00000"/>
          </a:solidFill>
        </p:spPr>
        <p:txBody>
          <a:bodyPr wrap="square" rtlCol="0">
            <a:spAutoFit/>
          </a:bodyPr>
          <a:lstStyle/>
          <a:p>
            <a:pPr marL="0" marR="0" lvl="0" indent="0" algn="l" defTabSz="45712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charset="0"/>
              </a:rPr>
              <a:t>TSF often produces significantly better outcomes relative to active comparison conditions (e.g., CBT)</a:t>
            </a:r>
          </a:p>
          <a:p>
            <a:pPr marL="0" marR="0" lvl="0" indent="0" algn="l" defTabSz="45712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charset="0"/>
            </a:endParaRPr>
          </a:p>
          <a:p>
            <a:pPr marL="0" marR="0" lvl="0" indent="0" algn="l" defTabSz="45712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charset="0"/>
              </a:rPr>
              <a:t>Although TSF is not “AA”, it’s beneficial effect is explained by AA involvement post-treatment. </a:t>
            </a:r>
          </a:p>
          <a:p>
            <a:pPr marL="0" marR="0" lvl="0" indent="0" algn="l" defTabSz="45712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charset="0"/>
            </a:endParaRPr>
          </a:p>
        </p:txBody>
      </p:sp>
    </p:spTree>
    <p:extLst>
      <p:ext uri="{BB962C8B-B14F-4D97-AF65-F5344CB8AC3E}">
        <p14:creationId xmlns:p14="http://schemas.microsoft.com/office/powerpoint/2010/main" val="20557841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25B93-601A-4F7D-A531-761D6F66A17F}"/>
              </a:ext>
            </a:extLst>
          </p:cNvPr>
          <p:cNvSpPr>
            <a:spLocks noGrp="1"/>
          </p:cNvSpPr>
          <p:nvPr>
            <p:ph type="title"/>
          </p:nvPr>
        </p:nvSpPr>
        <p:spPr/>
        <p:txBody>
          <a:bodyPr/>
          <a:lstStyle/>
          <a:p>
            <a:r>
              <a:rPr lang="en-US" dirty="0"/>
              <a:t>TSF-AA-OUTCOME Causal chain supported…</a:t>
            </a:r>
          </a:p>
        </p:txBody>
      </p:sp>
      <p:sp>
        <p:nvSpPr>
          <p:cNvPr id="3" name="Content Placeholder 2">
            <a:extLst>
              <a:ext uri="{FF2B5EF4-FFF2-40B4-BE49-F238E27FC236}">
                <a16:creationId xmlns:a16="http://schemas.microsoft.com/office/drawing/2014/main" id="{6D58273C-76AB-4F17-BA67-50DE89CB3C67}"/>
              </a:ext>
            </a:extLst>
          </p:cNvPr>
          <p:cNvSpPr>
            <a:spLocks noGrp="1"/>
          </p:cNvSpPr>
          <p:nvPr>
            <p:ph sz="quarter" idx="1"/>
          </p:nvPr>
        </p:nvSpPr>
        <p:spPr/>
        <p:txBody>
          <a:bodyPr/>
          <a:lstStyle/>
          <a:p>
            <a:endParaRPr lang="en-US" dirty="0"/>
          </a:p>
        </p:txBody>
      </p:sp>
      <p:sp>
        <p:nvSpPr>
          <p:cNvPr id="4" name="Rectangle 3">
            <a:extLst>
              <a:ext uri="{FF2B5EF4-FFF2-40B4-BE49-F238E27FC236}">
                <a16:creationId xmlns:a16="http://schemas.microsoft.com/office/drawing/2014/main" id="{2F977381-EC78-4CD7-A12D-57668A952743}"/>
              </a:ext>
            </a:extLst>
          </p:cNvPr>
          <p:cNvSpPr/>
          <p:nvPr/>
        </p:nvSpPr>
        <p:spPr>
          <a:xfrm>
            <a:off x="2667000" y="3505200"/>
            <a:ext cx="1219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Schoolbook"/>
                <a:ea typeface="+mn-ea"/>
                <a:cs typeface="+mn-cs"/>
              </a:rPr>
              <a:t>TSF</a:t>
            </a:r>
          </a:p>
        </p:txBody>
      </p:sp>
      <p:sp>
        <p:nvSpPr>
          <p:cNvPr id="7" name="Rectangle 6">
            <a:extLst>
              <a:ext uri="{FF2B5EF4-FFF2-40B4-BE49-F238E27FC236}">
                <a16:creationId xmlns:a16="http://schemas.microsoft.com/office/drawing/2014/main" id="{E035B0D3-8BEB-4486-ACFA-582F4DA9CCE3}"/>
              </a:ext>
            </a:extLst>
          </p:cNvPr>
          <p:cNvSpPr/>
          <p:nvPr/>
        </p:nvSpPr>
        <p:spPr>
          <a:xfrm>
            <a:off x="5257800" y="3505200"/>
            <a:ext cx="1219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Schoolbook"/>
                <a:ea typeface="+mn-ea"/>
                <a:cs typeface="+mn-cs"/>
              </a:rPr>
              <a:t>AA</a:t>
            </a:r>
          </a:p>
        </p:txBody>
      </p:sp>
      <p:sp>
        <p:nvSpPr>
          <p:cNvPr id="8" name="Rectangle 7">
            <a:extLst>
              <a:ext uri="{FF2B5EF4-FFF2-40B4-BE49-F238E27FC236}">
                <a16:creationId xmlns:a16="http://schemas.microsoft.com/office/drawing/2014/main" id="{50751B5B-7AA0-4812-AD5A-84B33164CD2F}"/>
              </a:ext>
            </a:extLst>
          </p:cNvPr>
          <p:cNvSpPr/>
          <p:nvPr/>
        </p:nvSpPr>
        <p:spPr>
          <a:xfrm>
            <a:off x="7983395" y="3505200"/>
            <a:ext cx="1447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Schoolbook"/>
                <a:ea typeface="+mn-ea"/>
                <a:cs typeface="+mn-cs"/>
              </a:rPr>
              <a:t>BETTER OUTCOME</a:t>
            </a:r>
          </a:p>
        </p:txBody>
      </p:sp>
      <p:cxnSp>
        <p:nvCxnSpPr>
          <p:cNvPr id="10" name="Straight Arrow Connector 9">
            <a:extLst>
              <a:ext uri="{FF2B5EF4-FFF2-40B4-BE49-F238E27FC236}">
                <a16:creationId xmlns:a16="http://schemas.microsoft.com/office/drawing/2014/main" id="{25996E97-EF7C-4451-BF5F-028E5301091E}"/>
              </a:ext>
            </a:extLst>
          </p:cNvPr>
          <p:cNvCxnSpPr>
            <a:stCxn id="4" idx="3"/>
          </p:cNvCxnSpPr>
          <p:nvPr/>
        </p:nvCxnSpPr>
        <p:spPr>
          <a:xfrm>
            <a:off x="3886200" y="3962400"/>
            <a:ext cx="1371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378CFBC-3A52-4DAC-B4A8-AA44A58EB126}"/>
              </a:ext>
            </a:extLst>
          </p:cNvPr>
          <p:cNvCxnSpPr/>
          <p:nvPr/>
        </p:nvCxnSpPr>
        <p:spPr>
          <a:xfrm>
            <a:off x="6553200" y="3965553"/>
            <a:ext cx="1371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3221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25B93-601A-4F7D-A531-761D6F66A17F}"/>
              </a:ext>
            </a:extLst>
          </p:cNvPr>
          <p:cNvSpPr>
            <a:spLocks noGrp="1"/>
          </p:cNvSpPr>
          <p:nvPr>
            <p:ph type="title"/>
          </p:nvPr>
        </p:nvSpPr>
        <p:spPr/>
        <p:txBody>
          <a:bodyPr>
            <a:normAutofit/>
          </a:bodyPr>
          <a:lstStyle/>
          <a:p>
            <a:r>
              <a:rPr lang="en-US" dirty="0"/>
              <a:t>What about support for causal chain of purported </a:t>
            </a:r>
            <a:r>
              <a:rPr lang="en-US" dirty="0" err="1"/>
              <a:t>mobc</a:t>
            </a:r>
            <a:r>
              <a:rPr lang="en-US" dirty="0"/>
              <a:t> of AA on outcomes?</a:t>
            </a:r>
          </a:p>
        </p:txBody>
      </p:sp>
      <p:sp>
        <p:nvSpPr>
          <p:cNvPr id="3" name="Content Placeholder 2">
            <a:extLst>
              <a:ext uri="{FF2B5EF4-FFF2-40B4-BE49-F238E27FC236}">
                <a16:creationId xmlns:a16="http://schemas.microsoft.com/office/drawing/2014/main" id="{6D58273C-76AB-4F17-BA67-50DE89CB3C67}"/>
              </a:ext>
            </a:extLst>
          </p:cNvPr>
          <p:cNvSpPr>
            <a:spLocks noGrp="1"/>
          </p:cNvSpPr>
          <p:nvPr>
            <p:ph sz="quarter" idx="1"/>
          </p:nvPr>
        </p:nvSpPr>
        <p:spPr/>
        <p:txBody>
          <a:bodyPr/>
          <a:lstStyle/>
          <a:p>
            <a:endParaRPr lang="en-US" dirty="0"/>
          </a:p>
        </p:txBody>
      </p:sp>
      <p:sp>
        <p:nvSpPr>
          <p:cNvPr id="4" name="Rectangle 3">
            <a:extLst>
              <a:ext uri="{FF2B5EF4-FFF2-40B4-BE49-F238E27FC236}">
                <a16:creationId xmlns:a16="http://schemas.microsoft.com/office/drawing/2014/main" id="{2F977381-EC78-4CD7-A12D-57668A952743}"/>
              </a:ext>
            </a:extLst>
          </p:cNvPr>
          <p:cNvSpPr/>
          <p:nvPr/>
        </p:nvSpPr>
        <p:spPr>
          <a:xfrm>
            <a:off x="2667000" y="3505200"/>
            <a:ext cx="1219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Schoolbook"/>
                <a:ea typeface="+mn-ea"/>
                <a:cs typeface="+mn-cs"/>
              </a:rPr>
              <a:t>TSF</a:t>
            </a:r>
          </a:p>
        </p:txBody>
      </p:sp>
      <p:sp>
        <p:nvSpPr>
          <p:cNvPr id="7" name="Rectangle 6">
            <a:extLst>
              <a:ext uri="{FF2B5EF4-FFF2-40B4-BE49-F238E27FC236}">
                <a16:creationId xmlns:a16="http://schemas.microsoft.com/office/drawing/2014/main" id="{E035B0D3-8BEB-4486-ACFA-582F4DA9CCE3}"/>
              </a:ext>
            </a:extLst>
          </p:cNvPr>
          <p:cNvSpPr/>
          <p:nvPr/>
        </p:nvSpPr>
        <p:spPr>
          <a:xfrm>
            <a:off x="5257800" y="3505200"/>
            <a:ext cx="1219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Schoolbook"/>
                <a:ea typeface="+mn-ea"/>
                <a:cs typeface="+mn-cs"/>
              </a:rPr>
              <a:t>AA</a:t>
            </a:r>
          </a:p>
        </p:txBody>
      </p:sp>
      <p:sp>
        <p:nvSpPr>
          <p:cNvPr id="8" name="Rectangle 7">
            <a:extLst>
              <a:ext uri="{FF2B5EF4-FFF2-40B4-BE49-F238E27FC236}">
                <a16:creationId xmlns:a16="http://schemas.microsoft.com/office/drawing/2014/main" id="{50751B5B-7AA0-4812-AD5A-84B33164CD2F}"/>
              </a:ext>
            </a:extLst>
          </p:cNvPr>
          <p:cNvSpPr/>
          <p:nvPr/>
        </p:nvSpPr>
        <p:spPr>
          <a:xfrm>
            <a:off x="7983395" y="3505200"/>
            <a:ext cx="1447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Schoolbook"/>
                <a:ea typeface="+mn-ea"/>
                <a:cs typeface="+mn-cs"/>
              </a:rPr>
              <a:t>BETTER OUTCOME</a:t>
            </a:r>
          </a:p>
        </p:txBody>
      </p:sp>
      <p:cxnSp>
        <p:nvCxnSpPr>
          <p:cNvPr id="10" name="Straight Arrow Connector 9">
            <a:extLst>
              <a:ext uri="{FF2B5EF4-FFF2-40B4-BE49-F238E27FC236}">
                <a16:creationId xmlns:a16="http://schemas.microsoft.com/office/drawing/2014/main" id="{25996E97-EF7C-4451-BF5F-028E5301091E}"/>
              </a:ext>
            </a:extLst>
          </p:cNvPr>
          <p:cNvCxnSpPr>
            <a:stCxn id="4" idx="3"/>
          </p:cNvCxnSpPr>
          <p:nvPr/>
        </p:nvCxnSpPr>
        <p:spPr>
          <a:xfrm>
            <a:off x="3886200" y="3962400"/>
            <a:ext cx="1371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378CFBC-3A52-4DAC-B4A8-AA44A58EB126}"/>
              </a:ext>
            </a:extLst>
          </p:cNvPr>
          <p:cNvCxnSpPr/>
          <p:nvPr/>
        </p:nvCxnSpPr>
        <p:spPr>
          <a:xfrm>
            <a:off x="6553200" y="3965553"/>
            <a:ext cx="1371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AF5A02D-3758-421B-AC23-4CC739E69D29}"/>
              </a:ext>
            </a:extLst>
          </p:cNvPr>
          <p:cNvSpPr/>
          <p:nvPr/>
        </p:nvSpPr>
        <p:spPr>
          <a:xfrm>
            <a:off x="6705600" y="2057400"/>
            <a:ext cx="1219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Schoolbook"/>
                <a:ea typeface="+mn-ea"/>
                <a:cs typeface="+mn-cs"/>
              </a:rPr>
              <a:t>MOBC?</a:t>
            </a:r>
          </a:p>
        </p:txBody>
      </p:sp>
      <p:cxnSp>
        <p:nvCxnSpPr>
          <p:cNvPr id="13" name="Straight Arrow Connector 12">
            <a:extLst>
              <a:ext uri="{FF2B5EF4-FFF2-40B4-BE49-F238E27FC236}">
                <a16:creationId xmlns:a16="http://schemas.microsoft.com/office/drawing/2014/main" id="{BBFDBD97-8B75-481C-B232-A1EF5B3983C2}"/>
              </a:ext>
            </a:extLst>
          </p:cNvPr>
          <p:cNvCxnSpPr>
            <a:cxnSpLocks/>
          </p:cNvCxnSpPr>
          <p:nvPr/>
        </p:nvCxnSpPr>
        <p:spPr>
          <a:xfrm>
            <a:off x="7930056" y="2514600"/>
            <a:ext cx="909145" cy="990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1BDEA18-0ABE-4D82-B298-316C0B02058C}"/>
              </a:ext>
            </a:extLst>
          </p:cNvPr>
          <p:cNvCxnSpPr>
            <a:cxnSpLocks/>
          </p:cNvCxnSpPr>
          <p:nvPr/>
        </p:nvCxnSpPr>
        <p:spPr>
          <a:xfrm flipV="1">
            <a:off x="5867400" y="2514600"/>
            <a:ext cx="838200" cy="990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2008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val 9"/>
          <p:cNvSpPr/>
          <p:nvPr/>
        </p:nvSpPr>
        <p:spPr>
          <a:xfrm>
            <a:off x="5128668" y="3650767"/>
            <a:ext cx="2552700" cy="228599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Sans Unicode"/>
                <a:ea typeface="+mn-ea"/>
                <a:cs typeface="+mn-cs"/>
              </a:rPr>
              <a:t>Negative Affect Abstinence self-efficacy</a:t>
            </a:r>
          </a:p>
        </p:txBody>
      </p:sp>
      <p:sp>
        <p:nvSpPr>
          <p:cNvPr id="23" name="Oval 22"/>
          <p:cNvSpPr/>
          <p:nvPr/>
        </p:nvSpPr>
        <p:spPr>
          <a:xfrm>
            <a:off x="2077138" y="293213"/>
            <a:ext cx="3716124" cy="3504806"/>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Sans Unicode"/>
                <a:ea typeface="+mn-ea"/>
                <a:cs typeface="+mn-cs"/>
              </a:rPr>
              <a:t>Social network</a:t>
            </a:r>
          </a:p>
          <a:p>
            <a:pPr marL="0" marR="0" lvl="0" indent="0" algn="ctr" defTabSz="45712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Lucida Sans Unicode"/>
              <a:ea typeface="+mn-ea"/>
              <a:cs typeface="+mn-cs"/>
            </a:endParaRPr>
          </a:p>
        </p:txBody>
      </p:sp>
      <p:sp>
        <p:nvSpPr>
          <p:cNvPr id="17" name="Oval 16"/>
          <p:cNvSpPr/>
          <p:nvPr/>
        </p:nvSpPr>
        <p:spPr>
          <a:xfrm>
            <a:off x="6140924" y="880576"/>
            <a:ext cx="1996752" cy="16537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Sans Unicode"/>
                <a:ea typeface="+mn-ea"/>
                <a:cs typeface="+mn-cs"/>
              </a:rPr>
              <a:t>Spirituality</a:t>
            </a:r>
          </a:p>
        </p:txBody>
      </p:sp>
      <p:sp>
        <p:nvSpPr>
          <p:cNvPr id="18" name="Oval 17"/>
          <p:cNvSpPr/>
          <p:nvPr/>
        </p:nvSpPr>
        <p:spPr>
          <a:xfrm>
            <a:off x="4469139" y="1808025"/>
            <a:ext cx="2552700" cy="2285999"/>
          </a:xfrm>
          <a:prstGeom prst="ellipse">
            <a:avLst/>
          </a:prstGeom>
          <a:solidFill>
            <a:srgbClr val="08CE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Sans Unicode"/>
                <a:ea typeface="+mn-ea"/>
                <a:cs typeface="+mn-cs"/>
              </a:rPr>
              <a:t>Social Abstinence self-efficacy</a:t>
            </a:r>
          </a:p>
        </p:txBody>
      </p:sp>
      <p:sp>
        <p:nvSpPr>
          <p:cNvPr id="19" name="Oval 18"/>
          <p:cNvSpPr/>
          <p:nvPr/>
        </p:nvSpPr>
        <p:spPr>
          <a:xfrm>
            <a:off x="2688895" y="3403904"/>
            <a:ext cx="2194484" cy="19254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Sans Unicode"/>
                <a:ea typeface="+mn-ea"/>
                <a:cs typeface="+mn-cs"/>
              </a:rPr>
              <a:t>Recovery motivation</a:t>
            </a:r>
          </a:p>
        </p:txBody>
      </p:sp>
      <p:sp>
        <p:nvSpPr>
          <p:cNvPr id="20" name="Oval 19"/>
          <p:cNvSpPr/>
          <p:nvPr/>
        </p:nvSpPr>
        <p:spPr>
          <a:xfrm>
            <a:off x="3872991" y="4808650"/>
            <a:ext cx="1828800" cy="16002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Sans Unicode"/>
                <a:ea typeface="+mn-ea"/>
                <a:cs typeface="+mn-cs"/>
              </a:rPr>
              <a:t>Impulsivity</a:t>
            </a:r>
          </a:p>
        </p:txBody>
      </p:sp>
      <p:sp>
        <p:nvSpPr>
          <p:cNvPr id="21" name="Oval 20"/>
          <p:cNvSpPr/>
          <p:nvPr/>
        </p:nvSpPr>
        <p:spPr>
          <a:xfrm>
            <a:off x="6807831" y="4704799"/>
            <a:ext cx="1876551" cy="166217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Sans Unicode"/>
                <a:ea typeface="+mn-ea"/>
                <a:cs typeface="+mn-cs"/>
              </a:rPr>
              <a:t>Craving</a:t>
            </a:r>
          </a:p>
        </p:txBody>
      </p:sp>
      <p:sp>
        <p:nvSpPr>
          <p:cNvPr id="22" name="Oval 21"/>
          <p:cNvSpPr/>
          <p:nvPr/>
        </p:nvSpPr>
        <p:spPr>
          <a:xfrm>
            <a:off x="6814940" y="2546613"/>
            <a:ext cx="1983655" cy="1819961"/>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Sans Unicode"/>
                <a:ea typeface="+mn-ea"/>
                <a:cs typeface="+mn-cs"/>
              </a:rPr>
              <a:t>Coping skills</a:t>
            </a:r>
          </a:p>
        </p:txBody>
      </p:sp>
      <p:sp>
        <p:nvSpPr>
          <p:cNvPr id="2" name="TextBox 1"/>
          <p:cNvSpPr txBox="1"/>
          <p:nvPr/>
        </p:nvSpPr>
        <p:spPr>
          <a:xfrm>
            <a:off x="3353467" y="-20747"/>
            <a:ext cx="7385355" cy="369332"/>
          </a:xfrm>
          <a:prstGeom prst="rect">
            <a:avLst/>
          </a:prstGeom>
          <a:noFill/>
        </p:spPr>
        <p:txBody>
          <a:bodyPr wrap="none" rtlCol="0">
            <a:spAutoFit/>
          </a:bodyPr>
          <a:lstStyle/>
          <a:p>
            <a:pPr marL="0" marR="0" lvl="0" indent="0" algn="l" defTabSz="45712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Empirically-supported MOBCs through which AA confers benefit</a:t>
            </a:r>
          </a:p>
        </p:txBody>
      </p:sp>
      <p:sp>
        <p:nvSpPr>
          <p:cNvPr id="11" name="TextBox 10"/>
          <p:cNvSpPr txBox="1"/>
          <p:nvPr/>
        </p:nvSpPr>
        <p:spPr>
          <a:xfrm>
            <a:off x="8853735" y="2321353"/>
            <a:ext cx="1810409" cy="4247317"/>
          </a:xfrm>
          <a:prstGeom prst="rect">
            <a:avLst/>
          </a:prstGeom>
          <a:solidFill>
            <a:srgbClr val="C00000"/>
          </a:solidFill>
        </p:spPr>
        <p:txBody>
          <a:bodyPr wrap="square" rtlCol="0">
            <a:spAutoFit/>
          </a:bodyPr>
          <a:lstStyle/>
          <a:p>
            <a:pPr marL="0" marR="0" lvl="0" indent="0" algn="l" defTabSz="45712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charset="0"/>
            </a:endParaRPr>
          </a:p>
          <a:p>
            <a:pPr marL="0" marR="0" lvl="0" indent="0" algn="l" defTabSz="45712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charset="0"/>
              </a:rPr>
              <a:t>AA participation in turn is explained by these factors which are similar to the mechanisms operating in formal treatment, and probably other MHOs as well….  </a:t>
            </a:r>
          </a:p>
          <a:p>
            <a:pPr marL="0" marR="0" lvl="0" indent="0" algn="l" defTabSz="45712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charset="0"/>
            </a:endParaRPr>
          </a:p>
        </p:txBody>
      </p:sp>
    </p:spTree>
    <p:extLst>
      <p:ext uri="{BB962C8B-B14F-4D97-AF65-F5344CB8AC3E}">
        <p14:creationId xmlns:p14="http://schemas.microsoft.com/office/powerpoint/2010/main" val="16447916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A204D62A-E07C-4756-91F6-ED5D4DA8DB9D}" type="slidenum">
              <a:rPr kumimoji="0" lang="en-US" sz="1400" b="1" i="0" u="none" strike="noStrike" kern="1200" cap="none" spc="0" normalizeH="0" baseline="0" noProof="0">
                <a:ln>
                  <a:noFill/>
                </a:ln>
                <a:solidFill>
                  <a:srgbClr val="FFFFFF"/>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89</a:t>
            </a:fld>
            <a:endParaRPr kumimoji="0" lang="en-US" sz="1400" b="1" i="0" u="none" strike="noStrike" kern="1200" cap="none" spc="0" normalizeH="0" baseline="0" noProof="0">
              <a:ln>
                <a:noFill/>
              </a:ln>
              <a:solidFill>
                <a:srgbClr val="FFFFFF"/>
              </a:solidFill>
              <a:effectLst/>
              <a:uLnTx/>
              <a:uFillTx/>
              <a:latin typeface="Arial" charset="0"/>
              <a:ea typeface="+mn-ea"/>
              <a:cs typeface="+mn-cs"/>
            </a:endParaRPr>
          </a:p>
        </p:txBody>
      </p:sp>
      <p:pic>
        <p:nvPicPr>
          <p:cNvPr id="1026" name="Picture 6"/>
          <p:cNvPicPr>
            <a:picLocks noGrp="1" noChangeAspect="1" noChangeArrowheads="1"/>
          </p:cNvPicPr>
          <p:nvPr>
            <p:ph type="tbl" idx="1"/>
          </p:nvPr>
        </p:nvPicPr>
        <p:blipFill>
          <a:blip r:embed="rId2" cstate="print"/>
          <a:srcRect/>
          <a:stretch>
            <a:fillRect/>
          </a:stretch>
        </p:blipFill>
        <p:spPr bwMode="auto">
          <a:xfrm>
            <a:off x="1828800" y="671640"/>
            <a:ext cx="8229600" cy="5829174"/>
          </a:xfrm>
          <a:prstGeom prst="rect">
            <a:avLst/>
          </a:prstGeom>
          <a:noFill/>
          <a:ln w="9525">
            <a:noFill/>
            <a:miter lim="800000"/>
            <a:headEnd/>
            <a:tailEnd/>
          </a:ln>
        </p:spPr>
      </p:pic>
      <p:sp>
        <p:nvSpPr>
          <p:cNvPr id="6" name="Title 1"/>
          <p:cNvSpPr>
            <a:spLocks noGrp="1"/>
          </p:cNvSpPr>
          <p:nvPr>
            <p:ph type="title"/>
          </p:nvPr>
        </p:nvSpPr>
        <p:spPr>
          <a:xfrm>
            <a:off x="1600200" y="304800"/>
            <a:ext cx="9144000" cy="381000"/>
          </a:xfrm>
        </p:spPr>
        <p:txBody>
          <a:bodyPr>
            <a:normAutofit fontScale="90000"/>
          </a:bodyPr>
          <a:lstStyle/>
          <a:p>
            <a:r>
              <a:rPr lang="en-US" sz="1800" dirty="0"/>
              <a:t>Do more and less severely alcohol dependent individuals benefit from AA in the same or different ways? </a:t>
            </a:r>
            <a:endParaRPr lang="en-US" sz="1400" dirty="0"/>
          </a:p>
        </p:txBody>
      </p:sp>
      <p:sp>
        <p:nvSpPr>
          <p:cNvPr id="7" name="Line Callout 1 6"/>
          <p:cNvSpPr/>
          <p:nvPr/>
        </p:nvSpPr>
        <p:spPr bwMode="auto">
          <a:xfrm>
            <a:off x="5638800" y="685800"/>
            <a:ext cx="1295400" cy="2133600"/>
          </a:xfrm>
          <a:prstGeom prst="borderCallout1">
            <a:avLst>
              <a:gd name="adj1" fmla="val 47011"/>
              <a:gd name="adj2" fmla="val 556"/>
              <a:gd name="adj3" fmla="val 77374"/>
              <a:gd name="adj4" fmla="val -82500"/>
            </a:avLst>
          </a:prstGeom>
          <a:solidFill>
            <a:schemeClr val="accent3"/>
          </a:solidFill>
          <a:ln>
            <a:headEnd type="none" w="med" len="med"/>
            <a:tailEnd type="none" w="med" len="med"/>
          </a:ln>
        </p:spPr>
        <p:style>
          <a:lnRef idx="2">
            <a:schemeClr val="accent2"/>
          </a:lnRef>
          <a:fillRef idx="1002">
            <a:schemeClr val="lt2"/>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Schoolbook"/>
                <a:ea typeface="+mn-ea"/>
                <a:cs typeface="+mn-cs"/>
              </a:rPr>
              <a:t>effect of AA on alcohol use for AC was explained by social factors but also by S/R and through boosting NA ASE (DDD only)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cxnSp>
        <p:nvCxnSpPr>
          <p:cNvPr id="8" name="Straight Arrow Connector 7"/>
          <p:cNvCxnSpPr/>
          <p:nvPr/>
        </p:nvCxnSpPr>
        <p:spPr bwMode="auto">
          <a:xfrm>
            <a:off x="6934200" y="1600200"/>
            <a:ext cx="1828800" cy="60960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bwMode="auto">
          <a:xfrm>
            <a:off x="6934200" y="1905000"/>
            <a:ext cx="1447800" cy="114300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10" name="Line Callout 1 9"/>
          <p:cNvSpPr/>
          <p:nvPr/>
        </p:nvSpPr>
        <p:spPr bwMode="auto">
          <a:xfrm>
            <a:off x="5638800" y="3505200"/>
            <a:ext cx="1295400" cy="1752600"/>
          </a:xfrm>
          <a:prstGeom prst="borderCallout1">
            <a:avLst>
              <a:gd name="adj1" fmla="val 47011"/>
              <a:gd name="adj2" fmla="val 556"/>
              <a:gd name="adj3" fmla="val 135707"/>
              <a:gd name="adj4" fmla="val -128055"/>
            </a:avLst>
          </a:prstGeom>
          <a:solidFill>
            <a:schemeClr val="accent3"/>
          </a:solidFill>
          <a:ln>
            <a:headEnd type="none" w="med" len="med"/>
            <a:tailEnd type="none" w="med" len="med"/>
          </a:ln>
        </p:spPr>
        <p:style>
          <a:lnRef idx="2">
            <a:schemeClr val="accent2"/>
          </a:lnRef>
          <a:fillRef idx="1002">
            <a:schemeClr val="lt2"/>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Schoolbook"/>
                <a:ea typeface="+mn-ea"/>
                <a:cs typeface="+mn-cs"/>
              </a:rPr>
              <a:t>Majority of effect of AA on alcohol use for OP was explained by social factors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cxnSp>
        <p:nvCxnSpPr>
          <p:cNvPr id="11" name="Straight Arrow Connector 10"/>
          <p:cNvCxnSpPr>
            <a:stCxn id="10" idx="0"/>
          </p:cNvCxnSpPr>
          <p:nvPr/>
        </p:nvCxnSpPr>
        <p:spPr bwMode="auto">
          <a:xfrm>
            <a:off x="6934200" y="4381500"/>
            <a:ext cx="838200" cy="95250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12" name="TextBox 3"/>
          <p:cNvSpPr txBox="1">
            <a:spLocks noChangeArrowheads="1"/>
          </p:cNvSpPr>
          <p:nvPr/>
        </p:nvSpPr>
        <p:spPr bwMode="auto">
          <a:xfrm>
            <a:off x="1738314" y="6500814"/>
            <a:ext cx="8472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itchFamily="34" charset="0"/>
                <a:ea typeface="+mn-ea"/>
                <a:cs typeface="Arial" charset="0"/>
              </a:rPr>
              <a:t>Source: Kelly, Hoeppner, Stout, Pagano (2012) , Determining the relative importance of the mechanisms of behavior change within Alcoholics Anonymous: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itchFamily="34" charset="0"/>
                <a:ea typeface="+mn-ea"/>
                <a:cs typeface="Arial" charset="0"/>
              </a:rPr>
              <a:t>A multiple mediator analysis. </a:t>
            </a:r>
            <a:r>
              <a:rPr kumimoji="0" lang="en-US" sz="900" b="0" i="1" u="none" strike="noStrike" kern="1200" cap="none" spc="0" normalizeH="0" baseline="0" noProof="0" dirty="0">
                <a:ln>
                  <a:noFill/>
                </a:ln>
                <a:solidFill>
                  <a:prstClr val="black"/>
                </a:solidFill>
                <a:effectLst/>
                <a:uLnTx/>
                <a:uFillTx/>
                <a:latin typeface="Calibri" pitchFamily="34" charset="0"/>
                <a:ea typeface="+mn-ea"/>
                <a:cs typeface="Arial" charset="0"/>
              </a:rPr>
              <a:t>Addiction 107(2):289-99</a:t>
            </a:r>
          </a:p>
        </p:txBody>
      </p:sp>
    </p:spTree>
    <p:extLst>
      <p:ext uri="{BB962C8B-B14F-4D97-AF65-F5344CB8AC3E}">
        <p14:creationId xmlns:p14="http://schemas.microsoft.com/office/powerpoint/2010/main" val="58235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81200" y="148113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10171272" y="6407947"/>
            <a:ext cx="36576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Motivational Interviewing (MI)</a:t>
            </a:r>
          </a:p>
        </p:txBody>
      </p:sp>
    </p:spTree>
    <p:extLst>
      <p:ext uri="{BB962C8B-B14F-4D97-AF65-F5344CB8AC3E}">
        <p14:creationId xmlns:p14="http://schemas.microsoft.com/office/powerpoint/2010/main" val="22277329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2"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2" y="1"/>
            <a:ext cx="9035143" cy="359229"/>
          </a:xfrm>
        </p:spPr>
        <p:txBody>
          <a:bodyPr>
            <a:normAutofit fontScale="90000"/>
          </a:bodyPr>
          <a:lstStyle/>
          <a:p>
            <a:r>
              <a:rPr lang="en-US" sz="2000" dirty="0"/>
              <a:t>Do men and women benefit from AA in the same ways? </a:t>
            </a:r>
            <a:endParaRPr lang="en-US" sz="1400" dirty="0"/>
          </a:p>
        </p:txBody>
      </p:sp>
      <p:sp>
        <p:nvSpPr>
          <p:cNvPr id="4" name="Slide Number Placeholder 3"/>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B6DBF08-0386-4DD8-9933-913850CA641F}" type="slidenum">
              <a:rPr kumimoji="0" lang="en-US" sz="12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TextBox 3"/>
          <p:cNvSpPr txBox="1">
            <a:spLocks noChangeArrowheads="1"/>
          </p:cNvSpPr>
          <p:nvPr/>
        </p:nvSpPr>
        <p:spPr bwMode="auto">
          <a:xfrm>
            <a:off x="1738314" y="6500813"/>
            <a:ext cx="8472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itchFamily="34" charset="0"/>
                <a:ea typeface="+mn-ea"/>
                <a:cs typeface="Arial" charset="0"/>
              </a:rPr>
              <a:t>Source: Kelly and Hoeppner (2013) , </a:t>
            </a:r>
            <a:r>
              <a:rPr kumimoji="0" lang="en-US" sz="900" b="1" i="0" u="none" strike="noStrike" kern="1200" cap="none" spc="0" normalizeH="0" baseline="0" noProof="0" dirty="0">
                <a:ln>
                  <a:noFill/>
                </a:ln>
                <a:solidFill>
                  <a:prstClr val="black"/>
                </a:solidFill>
                <a:effectLst/>
                <a:uLnTx/>
                <a:uFillTx/>
                <a:latin typeface="Calibri" pitchFamily="34" charset="0"/>
                <a:ea typeface="+mn-ea"/>
                <a:cs typeface="Arial" charset="0"/>
              </a:rPr>
              <a:t>Does Alcoholics Anonymous work differently for men and women? A moderated multiple-mediation analysis in a large clinical sample. </a:t>
            </a:r>
            <a:r>
              <a:rPr kumimoji="0" lang="en-US" sz="900" b="1" i="1" u="none" strike="noStrike" kern="1200" cap="none" spc="0" normalizeH="0" baseline="0" noProof="0" dirty="0">
                <a:ln>
                  <a:noFill/>
                </a:ln>
                <a:solidFill>
                  <a:prstClr val="black"/>
                </a:solidFill>
                <a:effectLst/>
                <a:uLnTx/>
                <a:uFillTx/>
                <a:latin typeface="Calibri" pitchFamily="34" charset="0"/>
                <a:ea typeface="+mn-ea"/>
                <a:cs typeface="Arial" charset="0"/>
              </a:rPr>
              <a:t>Drug and Alcohol Dependence</a:t>
            </a:r>
          </a:p>
        </p:txBody>
      </p:sp>
      <p:sp>
        <p:nvSpPr>
          <p:cNvPr id="3" name="Line Callout 2 2"/>
          <p:cNvSpPr/>
          <p:nvPr/>
        </p:nvSpPr>
        <p:spPr>
          <a:xfrm>
            <a:off x="4983956" y="1066801"/>
            <a:ext cx="1981200" cy="5144759"/>
          </a:xfrm>
          <a:prstGeom prst="borderCallout2">
            <a:avLst>
              <a:gd name="adj1" fmla="val 18750"/>
              <a:gd name="adj2" fmla="val -8333"/>
              <a:gd name="adj3" fmla="val 18750"/>
              <a:gd name="adj4" fmla="val -4488"/>
              <a:gd name="adj5" fmla="val 18807"/>
              <a:gd name="adj6" fmla="val -6283"/>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Schoolbook"/>
                <a:ea typeface="+mn-ea"/>
                <a:cs typeface="+mn-cs"/>
              </a:rPr>
              <a:t>NA  ASE was a MOBC for women but not men - suggests that boosts in NA ASE were available in AA but men didn’t find this aspect relevant.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Schoolbook"/>
                <a:ea typeface="+mn-ea"/>
                <a:cs typeface="+mn-cs"/>
              </a:rPr>
              <a:t>For men, AA was a way to help them find new sober friends and boost their social ASE much more than women</a:t>
            </a:r>
          </a:p>
        </p:txBody>
      </p:sp>
    </p:spTree>
    <p:extLst>
      <p:ext uri="{BB962C8B-B14F-4D97-AF65-F5344CB8AC3E}">
        <p14:creationId xmlns:p14="http://schemas.microsoft.com/office/powerpoint/2010/main" val="17685237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381000"/>
          </a:xfrm>
        </p:spPr>
        <p:txBody>
          <a:bodyPr>
            <a:normAutofit fontScale="90000"/>
          </a:bodyPr>
          <a:lstStyle/>
          <a:p>
            <a:r>
              <a:rPr lang="en-US" sz="2000" dirty="0"/>
              <a:t>Do young Adults benefit as much and in the same ways as older adults</a:t>
            </a:r>
          </a:p>
        </p:txBody>
      </p:sp>
      <p:graphicFrame>
        <p:nvGraphicFramePr>
          <p:cNvPr id="4" name="Chart 3"/>
          <p:cNvGraphicFramePr>
            <a:graphicFrameLocks/>
          </p:cNvGraphicFramePr>
          <p:nvPr/>
        </p:nvGraphicFramePr>
        <p:xfrm>
          <a:off x="2057400" y="3657601"/>
          <a:ext cx="3810000" cy="28289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nvGraphicFramePr>
        <p:xfrm>
          <a:off x="2133601" y="533401"/>
          <a:ext cx="3629025" cy="28765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nvGraphicFramePr>
        <p:xfrm>
          <a:off x="6553200" y="3733800"/>
          <a:ext cx="3810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nvGraphicFramePr>
        <p:xfrm>
          <a:off x="6477001" y="609601"/>
          <a:ext cx="3667125" cy="2886075"/>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3"/>
          <p:cNvSpPr txBox="1">
            <a:spLocks noChangeArrowheads="1"/>
          </p:cNvSpPr>
          <p:nvPr/>
        </p:nvSpPr>
        <p:spPr bwMode="auto">
          <a:xfrm>
            <a:off x="1738314" y="6500813"/>
            <a:ext cx="8472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itchFamily="34" charset="0"/>
                <a:ea typeface="+mn-ea"/>
                <a:cs typeface="Arial" charset="0"/>
              </a:rPr>
              <a:t>Source: Hoeppner , Hoeppner, Kelly (2014) , </a:t>
            </a:r>
            <a:r>
              <a:rPr kumimoji="0" lang="en-US" sz="900" b="1" i="0" u="none" strike="noStrike" kern="1200" cap="none" spc="0" normalizeH="0" baseline="0" noProof="0" dirty="0">
                <a:ln>
                  <a:noFill/>
                </a:ln>
                <a:solidFill>
                  <a:prstClr val="black"/>
                </a:solidFill>
                <a:effectLst/>
                <a:uLnTx/>
                <a:uFillTx/>
                <a:latin typeface="Calibri" pitchFamily="34" charset="0"/>
                <a:ea typeface="+mn-ea"/>
                <a:cs typeface="Arial" charset="0"/>
              </a:rPr>
              <a:t>Do young people benefit from AA as much, and in the same ways, as adult aged 30+? A moderated multiple mediation analysis.</a:t>
            </a:r>
            <a:r>
              <a:rPr kumimoji="0" lang="en-US" sz="900" b="1" i="1" u="none" strike="noStrike" kern="1200" cap="none" spc="0" normalizeH="0" baseline="0" noProof="0" dirty="0">
                <a:ln>
                  <a:noFill/>
                </a:ln>
                <a:solidFill>
                  <a:prstClr val="black"/>
                </a:solidFill>
                <a:effectLst/>
                <a:uLnTx/>
                <a:uFillTx/>
                <a:latin typeface="Calibri" pitchFamily="34" charset="0"/>
                <a:ea typeface="+mn-ea"/>
                <a:cs typeface="Arial" charset="0"/>
              </a:rPr>
              <a:t> Drug and Alcohol Dependence.</a:t>
            </a:r>
            <a:endParaRPr kumimoji="0" lang="en-US" sz="900" b="1"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9" name="Line Callout 2 8"/>
          <p:cNvSpPr/>
          <p:nvPr/>
        </p:nvSpPr>
        <p:spPr>
          <a:xfrm>
            <a:off x="4953000" y="533400"/>
            <a:ext cx="2514600" cy="5715000"/>
          </a:xfrm>
          <a:prstGeom prst="borderCallout2">
            <a:avLst>
              <a:gd name="adj1" fmla="val 18750"/>
              <a:gd name="adj2" fmla="val -8333"/>
              <a:gd name="adj3" fmla="val 18750"/>
              <a:gd name="adj4" fmla="val -4488"/>
              <a:gd name="adj5" fmla="val 18807"/>
              <a:gd name="adj6" fmla="val -6283"/>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Schoolbook"/>
                <a:ea typeface="+mn-ea"/>
                <a:cs typeface="+mn-cs"/>
              </a:rPr>
              <a:t>Young people (18-29yrs) benefitted as much as older adults, but these 6 MOBCs explained a much lower proportion of their benefit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entury Schoolbook"/>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Schoolbook"/>
                <a:ea typeface="+mn-ea"/>
                <a:cs typeface="+mn-cs"/>
              </a:rPr>
              <a:t>The way AA helped young people differed also - mostly by helping them drop high risk social network members and boosting their social ASE; young people did not find new friends in AA (perhaps due to lack of sober same aged peers) and did not benefit via spirituality as much as older adults</a:t>
            </a:r>
          </a:p>
        </p:txBody>
      </p:sp>
    </p:spTree>
    <p:extLst>
      <p:ext uri="{BB962C8B-B14F-4D97-AF65-F5344CB8AC3E}">
        <p14:creationId xmlns:p14="http://schemas.microsoft.com/office/powerpoint/2010/main" val="31809484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28600"/>
            <a:ext cx="7467600" cy="715962"/>
          </a:xfrm>
        </p:spPr>
        <p:txBody>
          <a:bodyPr>
            <a:normAutofit fontScale="90000"/>
          </a:bodyPr>
          <a:lstStyle/>
          <a:p>
            <a:r>
              <a:rPr lang="en-US" sz="2800" dirty="0"/>
              <a:t>Moderated-Mechanisms: AA effects Moderated by Severity, Gender, Age…</a:t>
            </a:r>
          </a:p>
        </p:txBody>
      </p:sp>
      <p:sp>
        <p:nvSpPr>
          <p:cNvPr id="3" name="Content Placeholder 2"/>
          <p:cNvSpPr>
            <a:spLocks noGrp="1"/>
          </p:cNvSpPr>
          <p:nvPr>
            <p:ph idx="1"/>
          </p:nvPr>
        </p:nvSpPr>
        <p:spPr>
          <a:xfrm>
            <a:off x="1676400" y="1066800"/>
            <a:ext cx="8610600" cy="5715000"/>
          </a:xfrm>
        </p:spPr>
        <p:txBody>
          <a:bodyPr/>
          <a:lstStyle/>
          <a:p>
            <a:pPr marL="0" indent="0">
              <a:buNone/>
            </a:pPr>
            <a:r>
              <a:rPr lang="en-US" sz="1400" b="1" dirty="0"/>
              <a:t>CONCLUSIONS</a:t>
            </a:r>
          </a:p>
          <a:p>
            <a:pPr lvl="1"/>
            <a:r>
              <a:rPr lang="en-US" sz="1800" dirty="0"/>
              <a:t>6 mediators = about 50% of direct effect of AA on drinking (other 50%?)</a:t>
            </a:r>
          </a:p>
          <a:p>
            <a:pPr lvl="1"/>
            <a:endParaRPr lang="en-US" sz="1800" b="1" u="sng" dirty="0"/>
          </a:p>
          <a:p>
            <a:pPr lvl="1"/>
            <a:r>
              <a:rPr lang="en-US" sz="1800" dirty="0"/>
              <a:t>Proportion of direct effect explained even lower among young adults; </a:t>
            </a:r>
            <a:r>
              <a:rPr lang="en-US" sz="1800" b="1" dirty="0"/>
              <a:t>more research needed on how young people benefit</a:t>
            </a:r>
            <a:r>
              <a:rPr lang="en-US" sz="1800" dirty="0"/>
              <a:t> </a:t>
            </a:r>
          </a:p>
          <a:p>
            <a:pPr lvl="1"/>
            <a:endParaRPr lang="en-US" sz="1800" dirty="0"/>
          </a:p>
          <a:p>
            <a:pPr lvl="1"/>
            <a:r>
              <a:rPr lang="en-US" sz="1800" dirty="0"/>
              <a:t>Of note, this MOBC research finds that </a:t>
            </a:r>
            <a:r>
              <a:rPr lang="en-US" sz="1800" b="1" u="sng" dirty="0"/>
              <a:t>the same entity/intervention </a:t>
            </a:r>
            <a:r>
              <a:rPr lang="en-US" sz="1800" dirty="0"/>
              <a:t>(i.e., AA) </a:t>
            </a:r>
            <a:r>
              <a:rPr lang="en-US" sz="1800" b="1" u="sng" dirty="0"/>
              <a:t>produces</a:t>
            </a:r>
            <a:r>
              <a:rPr lang="en-US" sz="1800" u="sng" dirty="0"/>
              <a:t> </a:t>
            </a:r>
            <a:r>
              <a:rPr lang="en-US" sz="1800" b="1" u="sng" dirty="0"/>
              <a:t>benefits that differ</a:t>
            </a:r>
            <a:r>
              <a:rPr lang="en-US" sz="1800" b="1" dirty="0"/>
              <a:t> in nature and magnitude between more severely alcohol involved/impaired and less severely alcohol involved/impaired; men and women; and, young adults and adults 30+</a:t>
            </a:r>
          </a:p>
          <a:p>
            <a:pPr lvl="1"/>
            <a:endParaRPr lang="en-US" sz="1800" dirty="0"/>
          </a:p>
          <a:p>
            <a:pPr lvl="1"/>
            <a:r>
              <a:rPr lang="en-US" sz="1800" dirty="0"/>
              <a:t>Differences may reflect differing needs based on recovery challenges </a:t>
            </a:r>
            <a:r>
              <a:rPr lang="en-US" sz="1800" b="1" dirty="0"/>
              <a:t>related to differing symptom profiles, degree of subjective suffering and perceived severity/threat, life-stage based recovery contexts, and gender-based social roles &amp; drinking contexts </a:t>
            </a:r>
          </a:p>
          <a:p>
            <a:pPr lvl="1"/>
            <a:endParaRPr lang="en-US" sz="1800" dirty="0"/>
          </a:p>
          <a:p>
            <a:pPr marL="366713" lvl="1" indent="0">
              <a:buNone/>
            </a:pPr>
            <a:endParaRPr lang="en-US" sz="1800" dirty="0"/>
          </a:p>
          <a:p>
            <a:pPr lvl="1"/>
            <a:endParaRPr lang="en-US" sz="1800" dirty="0"/>
          </a:p>
          <a:p>
            <a:pPr lvl="1"/>
            <a:endParaRPr lang="en-US" sz="2000" dirty="0"/>
          </a:p>
          <a:p>
            <a:endParaRPr lang="en-US" dirty="0"/>
          </a:p>
        </p:txBody>
      </p:sp>
    </p:spTree>
    <p:extLst>
      <p:ext uri="{BB962C8B-B14F-4D97-AF65-F5344CB8AC3E}">
        <p14:creationId xmlns:p14="http://schemas.microsoft.com/office/powerpoint/2010/main" val="3444871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813379" y="6532"/>
            <a:ext cx="5803242" cy="6699069"/>
          </a:xfrm>
          <a:prstGeom prst="rect">
            <a:avLst/>
          </a:prstGeom>
        </p:spPr>
      </p:pic>
      <p:sp>
        <p:nvSpPr>
          <p:cNvPr id="3" name="Content Placeholder 2"/>
          <p:cNvSpPr>
            <a:spLocks noGrp="1"/>
          </p:cNvSpPr>
          <p:nvPr>
            <p:ph sz="quarter" idx="1"/>
          </p:nvPr>
        </p:nvSpPr>
        <p:spPr>
          <a:xfrm>
            <a:off x="6597321" y="533401"/>
            <a:ext cx="4038600" cy="3133545"/>
          </a:xfrm>
          <a:solidFill>
            <a:srgbClr val="FF0000"/>
          </a:solidFill>
        </p:spPr>
        <p:txBody>
          <a:bodyPr/>
          <a:lstStyle/>
          <a:p>
            <a:pPr marL="0" indent="0">
              <a:buNone/>
            </a:pPr>
            <a:r>
              <a:rPr lang="en-US" sz="2000" dirty="0">
                <a:solidFill>
                  <a:schemeClr val="bg1"/>
                </a:solidFill>
              </a:rPr>
              <a:t>Similar to psychotherapy literature rather than thinking about how AA or similar interventions “work”, better to think how individuals use or make these interventions work for them – to meet most salient needs at any given phase of recovery</a:t>
            </a:r>
          </a:p>
          <a:p>
            <a:endParaRPr lang="en-US" sz="2000" dirty="0"/>
          </a:p>
        </p:txBody>
      </p:sp>
    </p:spTree>
    <p:extLst>
      <p:ext uri="{BB962C8B-B14F-4D97-AF65-F5344CB8AC3E}">
        <p14:creationId xmlns:p14="http://schemas.microsoft.com/office/powerpoint/2010/main" val="14228544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467600" cy="563562"/>
          </a:xfrm>
        </p:spPr>
        <p:txBody>
          <a:bodyPr/>
          <a:lstStyle/>
          <a:p>
            <a:r>
              <a:rPr lang="en-US" dirty="0"/>
              <a:t>“Living Sober” vs. “Big Book” </a:t>
            </a:r>
          </a:p>
        </p:txBody>
      </p:sp>
      <p:sp>
        <p:nvSpPr>
          <p:cNvPr id="3" name="Content Placeholder 2"/>
          <p:cNvSpPr>
            <a:spLocks noGrp="1"/>
          </p:cNvSpPr>
          <p:nvPr>
            <p:ph sz="quarter" idx="1"/>
          </p:nvPr>
        </p:nvSpPr>
        <p:spPr>
          <a:xfrm>
            <a:off x="1981200" y="914400"/>
            <a:ext cx="8153400" cy="4873752"/>
          </a:xfrm>
        </p:spPr>
        <p:txBody>
          <a:bodyPr/>
          <a:lstStyle/>
          <a:p>
            <a:r>
              <a:rPr lang="en-US" dirty="0"/>
              <a:t>MOBC research results suggest the way AA works has a closer fit with the pragmatic social, cognitive, and behavioral experiences of how its members stay sober documented in its later publications (</a:t>
            </a:r>
            <a:r>
              <a:rPr lang="en-US" i="1" dirty="0"/>
              <a:t>Living Sober</a:t>
            </a:r>
            <a:r>
              <a:rPr lang="en-US" dirty="0"/>
              <a:t>, 1975) than with the </a:t>
            </a:r>
            <a:r>
              <a:rPr lang="en-US" i="1" dirty="0"/>
              <a:t>Big Book </a:t>
            </a:r>
            <a:r>
              <a:rPr lang="en-US" dirty="0"/>
              <a:t>(1935; 2001), which was written in 1935 and based on relatively little accumulation of sober experience (i.e., less than one hundred members, most with short lengths of sobriety)</a:t>
            </a:r>
          </a:p>
        </p:txBody>
      </p:sp>
      <p:pic>
        <p:nvPicPr>
          <p:cNvPr id="229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1" y="4031512"/>
            <a:ext cx="1820757"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93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012851"/>
            <a:ext cx="1752600"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39495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Subtitle 2"/>
          <p:cNvSpPr>
            <a:spLocks noGrp="1"/>
          </p:cNvSpPr>
          <p:nvPr>
            <p:ph type="subTitle" idx="1"/>
          </p:nvPr>
        </p:nvSpPr>
        <p:spPr>
          <a:xfrm>
            <a:off x="1860882" y="1362576"/>
            <a:ext cx="4905308" cy="5323975"/>
          </a:xfrm>
          <a:solidFill>
            <a:schemeClr val="accent5">
              <a:lumMod val="20000"/>
              <a:lumOff val="80000"/>
            </a:schemeClr>
          </a:solidFill>
          <a:ln w="28575">
            <a:noFill/>
          </a:ln>
        </p:spPr>
        <p:txBody>
          <a:bodyPr vert="horz" lIns="91440" tIns="45720" rIns="91440" bIns="45720" rtlCol="0" anchor="t">
            <a:noAutofit/>
          </a:bodyPr>
          <a:lstStyle/>
          <a:p>
            <a:pPr>
              <a:spcBef>
                <a:spcPts val="800"/>
              </a:spcBef>
              <a:spcAft>
                <a:spcPts val="800"/>
              </a:spcAft>
            </a:pPr>
            <a:r>
              <a:rPr lang="en-US" sz="2200" b="1" dirty="0">
                <a:solidFill>
                  <a:schemeClr val="accent1"/>
                </a:solidFill>
              </a:rPr>
              <a:t>SMART RECOVERY RCT</a:t>
            </a:r>
          </a:p>
          <a:p>
            <a:pPr marL="285750" indent="-285750" algn="l">
              <a:spcBef>
                <a:spcPts val="600"/>
              </a:spcBef>
              <a:spcAft>
                <a:spcPts val="600"/>
              </a:spcAft>
              <a:buFont typeface="Arial" panose="020B0604020202020204" pitchFamily="34" charset="0"/>
              <a:buChar char="•"/>
            </a:pPr>
            <a:r>
              <a:rPr lang="en-US" sz="1800" b="1" dirty="0"/>
              <a:t>One study found no difference between SR meetings only and SR meetings + an online SR intervention</a:t>
            </a:r>
            <a:r>
              <a:rPr lang="en-US" sz="1800" baseline="30000" dirty="0"/>
              <a:t>[23]</a:t>
            </a:r>
          </a:p>
          <a:p>
            <a:pPr>
              <a:spcBef>
                <a:spcPts val="600"/>
              </a:spcBef>
              <a:spcAft>
                <a:spcPts val="600"/>
              </a:spcAft>
            </a:pPr>
            <a:r>
              <a:rPr lang="en-US" sz="2200" b="1" dirty="0">
                <a:solidFill>
                  <a:schemeClr val="accent1"/>
                </a:solidFill>
              </a:rPr>
              <a:t>PEER ALTERNATIVES COMPARATIVE EFFICACY STUDY</a:t>
            </a:r>
            <a:endParaRPr lang="en-US" sz="1800" b="1" dirty="0"/>
          </a:p>
          <a:p>
            <a:pPr marL="285750" indent="-285750" algn="l">
              <a:spcBef>
                <a:spcPts val="600"/>
              </a:spcBef>
              <a:spcAft>
                <a:spcPts val="600"/>
              </a:spcAft>
              <a:buFont typeface="Arial" panose="020B0604020202020204" pitchFamily="34" charset="0"/>
              <a:buChar char="•"/>
            </a:pPr>
            <a:r>
              <a:rPr lang="en-US" sz="1800" b="1" dirty="0"/>
              <a:t>Adults with AUD who were members of WFS, </a:t>
            </a:r>
            <a:r>
              <a:rPr lang="en-US" sz="1800" b="1" dirty="0" err="1"/>
              <a:t>LifeRing</a:t>
            </a:r>
            <a:r>
              <a:rPr lang="en-US" sz="1800" b="1" dirty="0"/>
              <a:t>, SMART, or 12-step</a:t>
            </a:r>
            <a:r>
              <a:rPr lang="en-US" sz="1800" baseline="30000" dirty="0"/>
              <a:t>[24] </a:t>
            </a:r>
          </a:p>
          <a:p>
            <a:pPr marL="742950" lvl="1" indent="-285750" algn="l">
              <a:spcBef>
                <a:spcPts val="600"/>
              </a:spcBef>
              <a:spcAft>
                <a:spcPts val="600"/>
              </a:spcAft>
              <a:buFont typeface="Arial" panose="020B0604020202020204" pitchFamily="34" charset="0"/>
              <a:buChar char="•"/>
            </a:pPr>
            <a:r>
              <a:rPr lang="en-US" sz="1800" dirty="0"/>
              <a:t>Overall, primary group affiliation and involvement did not predict substance use outcomes over the 1-year period</a:t>
            </a:r>
          </a:p>
          <a:p>
            <a:pPr marL="742950" lvl="1" indent="-285750" algn="l">
              <a:spcBef>
                <a:spcPts val="600"/>
              </a:spcBef>
              <a:spcAft>
                <a:spcPts val="600"/>
              </a:spcAft>
              <a:buFont typeface="Arial" panose="020B0604020202020204" pitchFamily="34" charset="0"/>
              <a:buChar char="•"/>
            </a:pPr>
            <a:r>
              <a:rPr lang="en-US" sz="1800" dirty="0"/>
              <a:t>SMART Recovery and </a:t>
            </a:r>
            <a:r>
              <a:rPr lang="en-US" sz="1800" dirty="0" err="1"/>
              <a:t>LifeRing</a:t>
            </a:r>
            <a:r>
              <a:rPr lang="en-US" sz="1800" dirty="0"/>
              <a:t> members were less likely than 12-step members to be abstinent at 1-year follow-up; however, these effects were negated when controlling for baseline abstinence goal</a:t>
            </a:r>
            <a:endParaRPr lang="en-US" sz="1800" baseline="30000" dirty="0"/>
          </a:p>
        </p:txBody>
      </p:sp>
      <p:sp>
        <p:nvSpPr>
          <p:cNvPr id="6" name="Title 1"/>
          <p:cNvSpPr txBox="1">
            <a:spLocks/>
          </p:cNvSpPr>
          <p:nvPr/>
        </p:nvSpPr>
        <p:spPr>
          <a:xfrm>
            <a:off x="1860883" y="357439"/>
            <a:ext cx="6727109" cy="983331"/>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4250"/>
                </a:solidFill>
                <a:effectLst/>
                <a:uLnTx/>
                <a:uFillTx/>
                <a:latin typeface="Franklin Gothic Demi" charset="0"/>
                <a:ea typeface="Franklin Gothic Demi" charset="0"/>
                <a:cs typeface="Franklin Gothic Demi" charset="0"/>
              </a:rPr>
              <a:t>12-Step Alternatives</a:t>
            </a:r>
            <a:br>
              <a:rPr kumimoji="0" lang="en-US" sz="4400" b="0" i="0" u="none" strike="noStrike" kern="1200" cap="none" spc="0" normalizeH="0" baseline="0" noProof="0" dirty="0">
                <a:ln>
                  <a:noFill/>
                </a:ln>
                <a:solidFill>
                  <a:prstClr val="black"/>
                </a:solidFill>
                <a:effectLst/>
                <a:uLnTx/>
                <a:uFillTx/>
                <a:latin typeface="Franklin Gothic Demi" charset="0"/>
                <a:ea typeface="Franklin Gothic Demi" charset="0"/>
                <a:cs typeface="Franklin Gothic Demi" charset="0"/>
              </a:rPr>
            </a:br>
            <a:r>
              <a:rPr kumimoji="0" lang="en-US" sz="2700" b="0" i="1" u="none" strike="noStrike" kern="1200" cap="none" spc="0" normalizeH="0" baseline="0" noProof="0" dirty="0">
                <a:ln>
                  <a:noFill/>
                </a:ln>
                <a:solidFill>
                  <a:srgbClr val="8CB8C6"/>
                </a:solidFill>
                <a:effectLst/>
                <a:uLnTx/>
                <a:uFillTx/>
                <a:latin typeface="Franklin Gothic Demi" charset="0"/>
                <a:ea typeface="Franklin Gothic Demi" charset="0"/>
                <a:cs typeface="Franklin Gothic Demi" charset="0"/>
              </a:rPr>
              <a:t>Main Findings</a:t>
            </a:r>
          </a:p>
        </p:txBody>
      </p:sp>
      <p:sp>
        <p:nvSpPr>
          <p:cNvPr id="7" name="Rectangle 6"/>
          <p:cNvSpPr/>
          <p:nvPr/>
        </p:nvSpPr>
        <p:spPr>
          <a:xfrm>
            <a:off x="7215520" y="1999803"/>
            <a:ext cx="3217214" cy="3416320"/>
          </a:xfrm>
          <a:prstGeom prst="rect">
            <a:avLst/>
          </a:prstGeom>
          <a:solidFill>
            <a:schemeClr val="accent6">
              <a:lumMod val="20000"/>
              <a:lumOff val="80000"/>
            </a:schemeClr>
          </a:solidFill>
          <a:ln w="28575">
            <a:solidFill>
              <a:schemeClr val="tx2"/>
            </a:solidFill>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Alternatives to 12-step are likely to be as helpful as 12-step involvement at helping people manage SUDs. However, more research is needed on alternatives to 12-step, including research on facilitation to these groups. </a:t>
            </a:r>
          </a:p>
        </p:txBody>
      </p:sp>
    </p:spTree>
    <p:extLst>
      <p:ext uri="{BB962C8B-B14F-4D97-AF65-F5344CB8AC3E}">
        <p14:creationId xmlns:p14="http://schemas.microsoft.com/office/powerpoint/2010/main" val="38912627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747953" y="0"/>
            <a:ext cx="6696094" cy="6858000"/>
          </a:xfrm>
          <a:prstGeom prst="rect">
            <a:avLst/>
          </a:prstGeom>
        </p:spPr>
      </p:pic>
    </p:spTree>
    <p:extLst>
      <p:ext uri="{BB962C8B-B14F-4D97-AF65-F5344CB8AC3E}">
        <p14:creationId xmlns:p14="http://schemas.microsoft.com/office/powerpoint/2010/main" val="27041908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62200" y="152400"/>
            <a:ext cx="7498080" cy="762000"/>
          </a:xfrm>
          <a:noFill/>
        </p:spPr>
        <p:txBody>
          <a:bodyPr>
            <a:normAutofit/>
          </a:bodyPr>
          <a:lstStyle/>
          <a:p>
            <a:pPr algn="ctr"/>
            <a:r>
              <a:rPr lang="en-US" sz="4000" dirty="0"/>
              <a:t>Overview</a:t>
            </a:r>
          </a:p>
        </p:txBody>
      </p:sp>
      <p:sp>
        <p:nvSpPr>
          <p:cNvPr id="7" name="Content Placeholder 6"/>
          <p:cNvSpPr>
            <a:spLocks noGrp="1"/>
          </p:cNvSpPr>
          <p:nvPr>
            <p:ph idx="1"/>
          </p:nvPr>
        </p:nvSpPr>
        <p:spPr>
          <a:xfrm>
            <a:off x="1524000" y="1524000"/>
            <a:ext cx="8991600" cy="4800600"/>
          </a:xfrm>
        </p:spPr>
        <p:txBody>
          <a:bodyPr>
            <a:noAutofit/>
          </a:bodyPr>
          <a:lstStyle/>
          <a:p>
            <a:pPr marL="742950" indent="-742950">
              <a:buFont typeface="+mj-lt"/>
              <a:buAutoNum type="arabicPeriod"/>
            </a:pPr>
            <a:r>
              <a:rPr lang="en-US" sz="3600" b="1" u="sng" dirty="0">
                <a:solidFill>
                  <a:schemeClr val="bg1">
                    <a:lumMod val="65000"/>
                  </a:schemeClr>
                </a:solidFill>
              </a:rPr>
              <a:t>Background and Rationale</a:t>
            </a:r>
            <a:r>
              <a:rPr lang="en-US" sz="3600" dirty="0">
                <a:solidFill>
                  <a:schemeClr val="bg1">
                    <a:lumMod val="65000"/>
                  </a:schemeClr>
                </a:solidFill>
              </a:rPr>
              <a:t>: Why “self-help” (“mutual-help”)?</a:t>
            </a:r>
          </a:p>
          <a:p>
            <a:pPr marL="742950" indent="-742950">
              <a:buFont typeface="+mj-lt"/>
              <a:buAutoNum type="arabicPeriod"/>
            </a:pPr>
            <a:r>
              <a:rPr lang="en-US" sz="3600" b="1" u="sng" dirty="0">
                <a:solidFill>
                  <a:schemeClr val="bg1">
                    <a:lumMod val="65000"/>
                  </a:schemeClr>
                </a:solidFill>
              </a:rPr>
              <a:t>Efficacy and Mechanisms</a:t>
            </a:r>
            <a:r>
              <a:rPr lang="en-US" sz="3600" b="1" dirty="0">
                <a:solidFill>
                  <a:schemeClr val="bg1">
                    <a:lumMod val="65000"/>
                  </a:schemeClr>
                </a:solidFill>
              </a:rPr>
              <a:t>: </a:t>
            </a:r>
            <a:r>
              <a:rPr lang="en-US" sz="3600" dirty="0">
                <a:solidFill>
                  <a:schemeClr val="bg1">
                    <a:lumMod val="65000"/>
                  </a:schemeClr>
                </a:solidFill>
              </a:rPr>
              <a:t>Do groups like AA confer real benefits? If so, how? </a:t>
            </a:r>
          </a:p>
          <a:p>
            <a:pPr marL="742950" indent="-742950">
              <a:buFont typeface="+mj-lt"/>
              <a:buAutoNum type="arabicPeriod"/>
            </a:pPr>
            <a:r>
              <a:rPr lang="en-US" sz="3600" b="1" u="sng" dirty="0"/>
              <a:t>Clinical Interventions</a:t>
            </a:r>
            <a:r>
              <a:rPr lang="en-US" sz="3600" b="1" dirty="0"/>
              <a:t>: </a:t>
            </a:r>
            <a:r>
              <a:rPr lang="en-US" sz="3600" dirty="0"/>
              <a:t>What can we do clinically to enhance “self-help” participation and enhance outcomes?</a:t>
            </a:r>
          </a:p>
        </p:txBody>
      </p:sp>
    </p:spTree>
    <p:extLst>
      <p:ext uri="{BB962C8B-B14F-4D97-AF65-F5344CB8AC3E}">
        <p14:creationId xmlns:p14="http://schemas.microsoft.com/office/powerpoint/2010/main" val="25164039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8229600" cy="457200"/>
          </a:xfrm>
        </p:spPr>
        <p:txBody>
          <a:bodyPr>
            <a:noAutofit/>
          </a:bodyPr>
          <a:lstStyle/>
          <a:p>
            <a:r>
              <a:rPr lang="en-US" sz="2800" dirty="0"/>
              <a:t>3. What can we do clinically to enhance “self-help” participation and thereby enhance clinical outcomes?</a:t>
            </a:r>
            <a:br>
              <a:rPr lang="en-US" sz="2800" dirty="0"/>
            </a:br>
            <a:endParaRPr lang="en-US" sz="2800" dirty="0"/>
          </a:p>
        </p:txBody>
      </p:sp>
      <p:sp>
        <p:nvSpPr>
          <p:cNvPr id="3" name="Content Placeholder 2"/>
          <p:cNvSpPr>
            <a:spLocks noGrp="1"/>
          </p:cNvSpPr>
          <p:nvPr>
            <p:ph idx="1"/>
          </p:nvPr>
        </p:nvSpPr>
        <p:spPr>
          <a:xfrm>
            <a:off x="1981200" y="2514601"/>
            <a:ext cx="8229600" cy="4068763"/>
          </a:xfrm>
        </p:spPr>
        <p:txBody>
          <a:bodyPr/>
          <a:lstStyle/>
          <a:p>
            <a:r>
              <a:rPr lang="en-US" dirty="0"/>
              <a:t>Key points</a:t>
            </a:r>
          </a:p>
          <a:p>
            <a:pPr lvl="1"/>
            <a:r>
              <a:rPr lang="en-US" dirty="0"/>
              <a:t>Broach the topic of MHO participation</a:t>
            </a:r>
          </a:p>
          <a:p>
            <a:pPr lvl="1"/>
            <a:r>
              <a:rPr lang="en-US" dirty="0"/>
              <a:t>Discuss what to expect (if patient never been) </a:t>
            </a:r>
          </a:p>
          <a:p>
            <a:pPr lvl="1"/>
            <a:r>
              <a:rPr lang="en-US" dirty="0"/>
              <a:t>Actively prescribe participation</a:t>
            </a:r>
          </a:p>
          <a:p>
            <a:pPr lvl="1"/>
            <a:r>
              <a:rPr lang="en-US" dirty="0"/>
              <a:t>Link with active members whenever possible</a:t>
            </a:r>
          </a:p>
          <a:p>
            <a:pPr lvl="1"/>
            <a:r>
              <a:rPr lang="en-US" dirty="0"/>
              <a:t>Monitor attendance and reaction</a:t>
            </a:r>
          </a:p>
          <a:p>
            <a:pPr lvl="1"/>
            <a:endParaRPr lang="en-US" dirty="0"/>
          </a:p>
        </p:txBody>
      </p:sp>
    </p:spTree>
    <p:extLst>
      <p:ext uri="{BB962C8B-B14F-4D97-AF65-F5344CB8AC3E}">
        <p14:creationId xmlns:p14="http://schemas.microsoft.com/office/powerpoint/2010/main" val="13196164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467600" cy="1143000"/>
          </a:xfrm>
          <a:solidFill>
            <a:schemeClr val="accent1">
              <a:lumMod val="20000"/>
              <a:lumOff val="80000"/>
            </a:schemeClr>
          </a:solidFill>
          <a:ln>
            <a:solidFill>
              <a:schemeClr val="tx1"/>
            </a:solidFill>
          </a:ln>
        </p:spPr>
        <p:txBody>
          <a:bodyPr/>
          <a:lstStyle/>
          <a:p>
            <a:pPr algn="ctr">
              <a:defRPr/>
            </a:pPr>
            <a:r>
              <a:rPr lang="en-US" sz="3600" dirty="0"/>
              <a:t>TSF Delivery Modes</a:t>
            </a:r>
          </a:p>
        </p:txBody>
      </p:sp>
      <p:grpSp>
        <p:nvGrpSpPr>
          <p:cNvPr id="104451" name="Group 29"/>
          <p:cNvGrpSpPr>
            <a:grpSpLocks/>
          </p:cNvGrpSpPr>
          <p:nvPr/>
        </p:nvGrpSpPr>
        <p:grpSpPr bwMode="auto">
          <a:xfrm>
            <a:off x="2743200" y="2743200"/>
            <a:ext cx="762000" cy="762000"/>
            <a:chOff x="838200" y="2209800"/>
            <a:chExt cx="762000" cy="762000"/>
          </a:xfrm>
        </p:grpSpPr>
        <p:sp>
          <p:nvSpPr>
            <p:cNvPr id="10" name="Rectangle 9"/>
            <p:cNvSpPr/>
            <p:nvPr/>
          </p:nvSpPr>
          <p:spPr>
            <a:xfrm>
              <a:off x="838200" y="2209800"/>
              <a:ext cx="228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1371600" y="2209800"/>
              <a:ext cx="228600" cy="762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4452" name="Group 27"/>
          <p:cNvGrpSpPr>
            <a:grpSpLocks/>
          </p:cNvGrpSpPr>
          <p:nvPr/>
        </p:nvGrpSpPr>
        <p:grpSpPr bwMode="auto">
          <a:xfrm>
            <a:off x="7772400" y="2743200"/>
            <a:ext cx="1371600" cy="762000"/>
            <a:chOff x="5410200" y="2209800"/>
            <a:chExt cx="1371600" cy="762000"/>
          </a:xfrm>
        </p:grpSpPr>
        <p:sp>
          <p:nvSpPr>
            <p:cNvPr id="14" name="Rectangle 13"/>
            <p:cNvSpPr/>
            <p:nvPr/>
          </p:nvSpPr>
          <p:spPr>
            <a:xfrm>
              <a:off x="5791200" y="2209800"/>
              <a:ext cx="228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5410200" y="2209800"/>
              <a:ext cx="228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6553200" y="2209800"/>
              <a:ext cx="228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6172200" y="2209800"/>
              <a:ext cx="228600" cy="762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4453" name="Group 30"/>
          <p:cNvGrpSpPr>
            <a:grpSpLocks/>
          </p:cNvGrpSpPr>
          <p:nvPr/>
        </p:nvGrpSpPr>
        <p:grpSpPr bwMode="auto">
          <a:xfrm>
            <a:off x="2743200" y="4419600"/>
            <a:ext cx="762000" cy="990600"/>
            <a:chOff x="838200" y="3886200"/>
            <a:chExt cx="762000" cy="990600"/>
          </a:xfrm>
        </p:grpSpPr>
        <p:sp>
          <p:nvSpPr>
            <p:cNvPr id="18" name="Rectangle 17"/>
            <p:cNvSpPr/>
            <p:nvPr/>
          </p:nvSpPr>
          <p:spPr>
            <a:xfrm>
              <a:off x="1371600" y="4114800"/>
              <a:ext cx="228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838200" y="4114800"/>
              <a:ext cx="228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838200" y="38862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1371600" y="3886200"/>
              <a:ext cx="228600" cy="152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4454" name="Rectangle 21"/>
          <p:cNvSpPr>
            <a:spLocks noChangeArrowheads="1"/>
          </p:cNvSpPr>
          <p:nvPr/>
        </p:nvSpPr>
        <p:spPr bwMode="auto">
          <a:xfrm>
            <a:off x="2133600" y="2057401"/>
            <a:ext cx="2438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990600" marR="0" lvl="1" indent="-533400" algn="l" defTabSz="914400" rtl="0" eaLnBrk="1" fontAlgn="auto" latinLnBrk="0" hangingPunct="1">
              <a:lnSpc>
                <a:spcPct val="100000"/>
              </a:lnSpc>
              <a:spcBef>
                <a:spcPts val="0"/>
              </a:spcBef>
              <a:spcAft>
                <a:spcPts val="0"/>
              </a:spcAft>
              <a:buClr>
                <a:prstClr val="black"/>
              </a:buClr>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Stand alone </a:t>
            </a:r>
          </a:p>
          <a:p>
            <a:pPr marL="990600" marR="0" lvl="1" indent="-533400" algn="l" defTabSz="914400" rtl="0" eaLnBrk="1" fontAlgn="auto" latinLnBrk="0" hangingPunct="1">
              <a:lnSpc>
                <a:spcPct val="100000"/>
              </a:lnSpc>
              <a:spcBef>
                <a:spcPts val="0"/>
              </a:spcBef>
              <a:spcAft>
                <a:spcPts val="0"/>
              </a:spcAft>
              <a:buClr>
                <a:prstClr val="black"/>
              </a:buClr>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Independent therapy</a:t>
            </a:r>
          </a:p>
        </p:txBody>
      </p:sp>
      <p:sp>
        <p:nvSpPr>
          <p:cNvPr id="104455" name="Rectangle 22"/>
          <p:cNvSpPr>
            <a:spLocks noChangeArrowheads="1"/>
          </p:cNvSpPr>
          <p:nvPr/>
        </p:nvSpPr>
        <p:spPr bwMode="auto">
          <a:xfrm>
            <a:off x="4343400" y="2057401"/>
            <a:ext cx="25908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990600" marR="0" lvl="1" indent="-533400" algn="l" defTabSz="914400" rtl="0" eaLnBrk="1" fontAlgn="auto" latinLnBrk="0" hangingPunct="1">
              <a:lnSpc>
                <a:spcPct val="100000"/>
              </a:lnSpc>
              <a:spcBef>
                <a:spcPts val="0"/>
              </a:spcBef>
              <a:spcAft>
                <a:spcPts val="0"/>
              </a:spcAft>
              <a:buClr>
                <a:prstClr val="black"/>
              </a:buClr>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Integrated into an existing therapy</a:t>
            </a:r>
          </a:p>
        </p:txBody>
      </p:sp>
      <p:sp>
        <p:nvSpPr>
          <p:cNvPr id="104456" name="Rectangle 23"/>
          <p:cNvSpPr>
            <a:spLocks noChangeArrowheads="1"/>
          </p:cNvSpPr>
          <p:nvPr/>
        </p:nvSpPr>
        <p:spPr bwMode="auto">
          <a:xfrm>
            <a:off x="6934200" y="2057400"/>
            <a:ext cx="28956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990600" marR="0" lvl="1" indent="-533400" algn="l" defTabSz="914400" rtl="0" eaLnBrk="1" fontAlgn="auto" latinLnBrk="0" hangingPunct="1">
              <a:lnSpc>
                <a:spcPct val="100000"/>
              </a:lnSpc>
              <a:spcBef>
                <a:spcPts val="0"/>
              </a:spcBef>
              <a:spcAft>
                <a:spcPts val="0"/>
              </a:spcAft>
              <a:buClr>
                <a:prstClr val="black"/>
              </a:buClr>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Component of a treatment package (e.g., an additional group)</a:t>
            </a:r>
          </a:p>
        </p:txBody>
      </p:sp>
      <p:grpSp>
        <p:nvGrpSpPr>
          <p:cNvPr id="104457" name="Group 28"/>
          <p:cNvGrpSpPr>
            <a:grpSpLocks/>
          </p:cNvGrpSpPr>
          <p:nvPr/>
        </p:nvGrpSpPr>
        <p:grpSpPr bwMode="auto">
          <a:xfrm>
            <a:off x="5486400" y="2743200"/>
            <a:ext cx="685800" cy="762000"/>
            <a:chOff x="3581400" y="2209800"/>
            <a:chExt cx="685800" cy="762000"/>
          </a:xfrm>
        </p:grpSpPr>
        <p:grpSp>
          <p:nvGrpSpPr>
            <p:cNvPr id="104463" name="Group 25"/>
            <p:cNvGrpSpPr>
              <a:grpSpLocks/>
            </p:cNvGrpSpPr>
            <p:nvPr/>
          </p:nvGrpSpPr>
          <p:grpSpPr bwMode="auto">
            <a:xfrm>
              <a:off x="4038600" y="2209800"/>
              <a:ext cx="228600" cy="762000"/>
              <a:chOff x="3581400" y="2209800"/>
              <a:chExt cx="228600" cy="762000"/>
            </a:xfrm>
          </p:grpSpPr>
          <p:sp>
            <p:nvSpPr>
              <p:cNvPr id="12" name="Rectangle 11"/>
              <p:cNvSpPr/>
              <p:nvPr/>
            </p:nvSpPr>
            <p:spPr>
              <a:xfrm>
                <a:off x="3581400" y="2209800"/>
                <a:ext cx="228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3733800" y="2209800"/>
                <a:ext cx="76200" cy="762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5" name="Rectangle 24"/>
            <p:cNvSpPr/>
            <p:nvPr/>
          </p:nvSpPr>
          <p:spPr>
            <a:xfrm>
              <a:off x="3581400" y="2209800"/>
              <a:ext cx="228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4458" name="TextBox 31"/>
          <p:cNvSpPr txBox="1">
            <a:spLocks noChangeArrowheads="1"/>
          </p:cNvSpPr>
          <p:nvPr/>
        </p:nvSpPr>
        <p:spPr bwMode="auto">
          <a:xfrm>
            <a:off x="2590800" y="3886201"/>
            <a:ext cx="17526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Arial" charset="0"/>
                <a:ea typeface="+mn-ea"/>
                <a:cs typeface="Arial" charset="0"/>
              </a:rPr>
              <a:t>As Modular add-on linkage component</a:t>
            </a:r>
          </a:p>
        </p:txBody>
      </p:sp>
      <p:grpSp>
        <p:nvGrpSpPr>
          <p:cNvPr id="104459" name="Group 34"/>
          <p:cNvGrpSpPr>
            <a:grpSpLocks/>
          </p:cNvGrpSpPr>
          <p:nvPr/>
        </p:nvGrpSpPr>
        <p:grpSpPr bwMode="auto">
          <a:xfrm>
            <a:off x="2438400" y="304800"/>
            <a:ext cx="990600" cy="914400"/>
            <a:chOff x="1295400" y="5715000"/>
            <a:chExt cx="990600" cy="914400"/>
          </a:xfrm>
        </p:grpSpPr>
        <p:sp>
          <p:nvSpPr>
            <p:cNvPr id="33" name="Rectangle 32"/>
            <p:cNvSpPr/>
            <p:nvPr/>
          </p:nvSpPr>
          <p:spPr>
            <a:xfrm>
              <a:off x="1295400" y="5715000"/>
              <a:ext cx="381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TSF</a:t>
              </a:r>
            </a:p>
          </p:txBody>
        </p:sp>
        <p:sp>
          <p:nvSpPr>
            <p:cNvPr id="34" name="Rectangle 33"/>
            <p:cNvSpPr/>
            <p:nvPr/>
          </p:nvSpPr>
          <p:spPr>
            <a:xfrm>
              <a:off x="1905000" y="5715000"/>
              <a:ext cx="381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OTH</a:t>
              </a:r>
            </a:p>
          </p:txBody>
        </p:sp>
      </p:grpSp>
      <p:sp>
        <p:nvSpPr>
          <p:cNvPr id="28" name="Oval 27"/>
          <p:cNvSpPr/>
          <p:nvPr/>
        </p:nvSpPr>
        <p:spPr>
          <a:xfrm>
            <a:off x="4648200" y="1524000"/>
            <a:ext cx="2286000" cy="2362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77488683"/>
      </p:ext>
    </p:extLst>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8.jpeg"/></Relationships>
</file>

<file path=ppt/theme/_rels/theme7.xml.rels><?xml version="1.0" encoding="UTF-8" standalone="yes"?>
<Relationships xmlns="http://schemas.openxmlformats.org/package/2006/relationships"><Relationship Id="rId1" Type="http://schemas.openxmlformats.org/officeDocument/2006/relationships/image" Target="../media/image9.jpeg"/></Relationships>
</file>

<file path=ppt/theme/_rels/theme8.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1_Office Theme">
  <a:themeElements>
    <a:clrScheme name="RRI Colors">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2_Office Theme">
  <a:themeElements>
    <a:clrScheme name="RRI Colors">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sam">
  <a:themeElements>
    <a:clrScheme name="ASAM">
      <a:dk1>
        <a:srgbClr val="06204C"/>
      </a:dk1>
      <a:lt1>
        <a:sysClr val="window" lastClr="FFFFFF"/>
      </a:lt1>
      <a:dk2>
        <a:srgbClr val="06204C"/>
      </a:dk2>
      <a:lt2>
        <a:srgbClr val="5493B2"/>
      </a:lt2>
      <a:accent1>
        <a:srgbClr val="6EA0B0"/>
      </a:accent1>
      <a:accent2>
        <a:srgbClr val="F6DE55"/>
      </a:accent2>
      <a:accent3>
        <a:srgbClr val="8D89A4"/>
      </a:accent3>
      <a:accent4>
        <a:srgbClr val="748560"/>
      </a:accent4>
      <a:accent5>
        <a:srgbClr val="9E9273"/>
      </a:accent5>
      <a:accent6>
        <a:srgbClr val="7E848D"/>
      </a:accent6>
      <a:hlink>
        <a:srgbClr val="00C8C3"/>
      </a:hlink>
      <a:folHlink>
        <a:srgbClr val="009692"/>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6.xml><?xml version="1.0" encoding="utf-8"?>
<a:theme xmlns:a="http://schemas.openxmlformats.org/drawingml/2006/main" name="3_Concourse">
  <a:themeElements>
    <a:clrScheme name="RRI">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bodyPr spcFirstLastPara="0" vert="horz" wrap="square" lIns="420258" tIns="385587" rIns="350916" bIns="385587" numCol="1" spcCol="1270" anchor="ctr" anchorCtr="0">
        <a:noAutofit/>
      </a:bodyPr>
      <a:lstStyle>
        <a:defPPr algn="ctr" defTabSz="1155700">
          <a:lnSpc>
            <a:spcPct val="90000"/>
          </a:lnSpc>
          <a:spcBef>
            <a:spcPct val="0"/>
          </a:spcBef>
          <a:spcAft>
            <a:spcPct val="35000"/>
          </a:spcAft>
          <a:defRPr sz="2600" kern="1200" dirty="0" smtClean="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theme>
</file>

<file path=ppt/theme/theme7.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8.xml><?xml version="1.0" encoding="utf-8"?>
<a:theme xmlns:a="http://schemas.openxmlformats.org/drawingml/2006/main" name="1_Concourse">
  <a:themeElements>
    <a:clrScheme name="RRI">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bodyPr spcFirstLastPara="0" vert="horz" wrap="square" lIns="420258" tIns="385587" rIns="350916" bIns="385587" numCol="1" spcCol="1270" anchor="ctr" anchorCtr="0">
        <a:noAutofit/>
      </a:bodyPr>
      <a:lstStyle>
        <a:defPPr algn="ctr" defTabSz="1155700">
          <a:lnSpc>
            <a:spcPct val="90000"/>
          </a:lnSpc>
          <a:spcBef>
            <a:spcPct val="0"/>
          </a:spcBef>
          <a:spcAft>
            <a:spcPct val="35000"/>
          </a:spcAft>
          <a:defRPr sz="2600" kern="1200" dirty="0" smtClean="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otalTime>0</TotalTime>
  <Words>9442</Words>
  <Application>Microsoft Office PowerPoint</Application>
  <PresentationFormat>Widescreen</PresentationFormat>
  <Paragraphs>1240</Paragraphs>
  <Slides>107</Slides>
  <Notes>56</Notes>
  <HiddenSlides>0</HiddenSlides>
  <MMClips>0</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107</vt:i4>
      </vt:variant>
    </vt:vector>
  </HeadingPairs>
  <TitlesOfParts>
    <vt:vector size="132" baseType="lpstr">
      <vt:lpstr>Arial</vt:lpstr>
      <vt:lpstr>Arial</vt:lpstr>
      <vt:lpstr>Arial Rounded MT Bold</vt:lpstr>
      <vt:lpstr>Calibri</vt:lpstr>
      <vt:lpstr>Calibri Light</vt:lpstr>
      <vt:lpstr>Century Schoolbook</vt:lpstr>
      <vt:lpstr>Corbel</vt:lpstr>
      <vt:lpstr>Franklin Gothic Book</vt:lpstr>
      <vt:lpstr>Franklin Gothic Demi</vt:lpstr>
      <vt:lpstr>Lucida Sans Unicode</vt:lpstr>
      <vt:lpstr>Times New Roman</vt:lpstr>
      <vt:lpstr>Trebuchet MS</vt:lpstr>
      <vt:lpstr>Verdana</vt:lpstr>
      <vt:lpstr>Vijaya</vt:lpstr>
      <vt:lpstr>Wingdings</vt:lpstr>
      <vt:lpstr>Wingdings 2</vt:lpstr>
      <vt:lpstr>Wingdings 3</vt:lpstr>
      <vt:lpstr>1_Office Theme</vt:lpstr>
      <vt:lpstr>11_Office Theme</vt:lpstr>
      <vt:lpstr>12_Office Theme</vt:lpstr>
      <vt:lpstr>7_Office Theme</vt:lpstr>
      <vt:lpstr>asam</vt:lpstr>
      <vt:lpstr>3_Concourse</vt:lpstr>
      <vt:lpstr>Oriel</vt:lpstr>
      <vt:lpstr>1_Concourse</vt:lpstr>
      <vt:lpstr>     Parkside, Tulsa, OK November 2019 John F. Kelly, PhD, ABPP</vt:lpstr>
      <vt:lpstr>PowerPoint Presentation</vt:lpstr>
      <vt:lpstr>PowerPoint Presentation</vt:lpstr>
      <vt:lpstr>PowerPoint Presentation</vt:lpstr>
      <vt:lpstr>PowerPoint Presentation</vt:lpstr>
      <vt:lpstr>Motivational Interviewing</vt:lpstr>
      <vt:lpstr>“What people really need is  a good listening to”</vt:lpstr>
      <vt:lpstr>Motivational Interviewing (MI)</vt:lpstr>
      <vt:lpstr>Motivational Interviewing (MI)</vt:lpstr>
      <vt:lpstr>PowerPoint Presentation</vt:lpstr>
      <vt:lpstr>What is MI?</vt:lpstr>
      <vt:lpstr>Assumptions of MI</vt:lpstr>
      <vt:lpstr>Motivational Interviewing (MI)</vt:lpstr>
      <vt:lpstr>MI Practice Principles (READS)</vt:lpstr>
      <vt:lpstr>Essential Practice Components (FRAMES)</vt:lpstr>
      <vt:lpstr>Four Processes of MI</vt:lpstr>
      <vt:lpstr>Four Processes of MI</vt:lpstr>
      <vt:lpstr>Motivational Interviewing and MI “spirit”</vt:lpstr>
      <vt:lpstr>The Underlying Spirit of MI</vt:lpstr>
      <vt:lpstr>MI “Spirit”: Four Key Interrelated Elements</vt:lpstr>
      <vt:lpstr>Core MI Technical Skills</vt:lpstr>
      <vt:lpstr>Motivational Interviewing (MI)</vt:lpstr>
      <vt:lpstr>Outcome Research on MI</vt:lpstr>
      <vt:lpstr>High degree of variability in effects across studies, sites, clinicians </vt:lpstr>
      <vt:lpstr>Motivational Interviewing (MI)</vt:lpstr>
      <vt:lpstr>Motivation Hypothesis Causal Chain Analysis – Project MATCH </vt:lpstr>
      <vt:lpstr>Dismantling MI Components Related to Alcohol use (Morgenstern et al, 2012)  Goal: To test the causal role of key hypothesized active ingredients and mechanisms of change within MI in reducing drinking.</vt:lpstr>
      <vt:lpstr>Self-Change Condition</vt:lpstr>
      <vt:lpstr>Design: RCT (dismantling design)</vt:lpstr>
      <vt:lpstr>Study Design</vt:lpstr>
      <vt:lpstr>Results Effect Size Reductions and Condition Differences</vt:lpstr>
      <vt:lpstr>Mean Drinks Per Week Pre vs. Post-Treatment</vt:lpstr>
      <vt:lpstr>Motivational Interviewing (MI)</vt:lpstr>
      <vt:lpstr>What about MI matters?</vt:lpstr>
      <vt:lpstr>Conclusion</vt:lpstr>
      <vt:lpstr>PowerPoint Presentation</vt:lpstr>
      <vt:lpstr>Cognitive Behavioral Therapy (CBT) for Substance Use Disorder</vt:lpstr>
      <vt:lpstr>Cognitive Behavioral Therapy (CBT)</vt:lpstr>
      <vt:lpstr>Cognitive Behavioral Therapy (CBT)</vt:lpstr>
      <vt:lpstr>PowerPoint Presentation</vt:lpstr>
      <vt:lpstr>PowerPoint Presentation</vt:lpstr>
      <vt:lpstr>PowerPoint Presentation</vt:lpstr>
      <vt:lpstr>“Quitting smoking is easy, I’ve done it dozens of times” –Mark Twain</vt:lpstr>
      <vt:lpstr>CBT Model</vt:lpstr>
      <vt:lpstr>Major psychosocial theories for SUD</vt:lpstr>
      <vt:lpstr>What is CBT for SUD?</vt:lpstr>
      <vt:lpstr>CBT addresses two major types of learning that contribute to SUD…</vt:lpstr>
      <vt:lpstr>PowerPoint Presentation</vt:lpstr>
      <vt:lpstr>Assumptions of CBT</vt:lpstr>
      <vt:lpstr>Cognitive Behavioral Therapy (CBT)</vt:lpstr>
      <vt:lpstr>Common Components of CBT</vt:lpstr>
      <vt:lpstr>Major Goals of CBT</vt:lpstr>
      <vt:lpstr>Common Precursors to Relapse and How CBT might help</vt:lpstr>
      <vt:lpstr>Model for CBT Treatment  (behavior chain): Functional analysis of substance use behavior</vt:lpstr>
      <vt:lpstr>Behavior Chain Modifying Worksheet Example</vt:lpstr>
      <vt:lpstr>Cognitive Behavioral Therapy (CBT)</vt:lpstr>
      <vt:lpstr>How effective is CBT as an intervention for SUD?</vt:lpstr>
      <vt:lpstr>Cognitive Behavioral Therapy (CBT)</vt:lpstr>
      <vt:lpstr>Examining evidence of CBT’s hypothesized mechanisms of action</vt:lpstr>
      <vt:lpstr>Examining evidence of CBT’s hypothesized mechanisms of action</vt:lpstr>
      <vt:lpstr>Cognitive Behavioral Therapy (CBT)</vt:lpstr>
      <vt:lpstr>Summary</vt:lpstr>
      <vt:lpstr>PowerPoint Presentation</vt:lpstr>
      <vt:lpstr>PowerPoint Presentation</vt:lpstr>
      <vt:lpstr>Disclosures</vt:lpstr>
      <vt:lpstr>Overview</vt:lpstr>
      <vt:lpstr>Overview</vt:lpstr>
      <vt:lpstr>1. Why “Self-help”?</vt:lpstr>
      <vt:lpstr>PowerPoint Presentation</vt:lpstr>
      <vt:lpstr>PowerPoint Presentation</vt:lpstr>
      <vt:lpstr>PowerPoint Presentation</vt:lpstr>
      <vt:lpstr>Potential Advantages of Community Mutual-help</vt:lpstr>
      <vt:lpstr>PowerPoint Presentation</vt:lpstr>
      <vt:lpstr>PowerPoint Presentation</vt:lpstr>
      <vt:lpstr>Overview</vt:lpstr>
      <vt:lpstr>2. Do groups like AA actually confer real benefits? If so, how? </vt:lpstr>
      <vt:lpstr>PowerPoint Presentation</vt:lpstr>
      <vt:lpstr>TSF Delivery Modes</vt:lpstr>
      <vt:lpstr>PowerPoint Presentation</vt:lpstr>
      <vt:lpstr>PowerPoint Presentation</vt:lpstr>
      <vt:lpstr>PowerPoint Presentation</vt:lpstr>
      <vt:lpstr>PowerPoint Presentation</vt:lpstr>
      <vt:lpstr>Overview</vt:lpstr>
      <vt:lpstr>Curative factors of group therapy and… of MHOs?</vt:lpstr>
      <vt:lpstr>PowerPoint Presentation</vt:lpstr>
      <vt:lpstr>TSF-AA-OUTCOME Causal chain supported…</vt:lpstr>
      <vt:lpstr>What about support for causal chain of purported mobc of AA on outcomes?</vt:lpstr>
      <vt:lpstr>PowerPoint Presentation</vt:lpstr>
      <vt:lpstr>Do more and less severely alcohol dependent individuals benefit from AA in the same or different ways? </vt:lpstr>
      <vt:lpstr>Do men and women benefit from AA in the same ways? </vt:lpstr>
      <vt:lpstr>Do young Adults benefit as much and in the same ways as older adults</vt:lpstr>
      <vt:lpstr>Moderated-Mechanisms: AA effects Moderated by Severity, Gender, Age…</vt:lpstr>
      <vt:lpstr>PowerPoint Presentation</vt:lpstr>
      <vt:lpstr>“Living Sober” vs. “Big Book” </vt:lpstr>
      <vt:lpstr>PowerPoint Presentation</vt:lpstr>
      <vt:lpstr>PowerPoint Presentation</vt:lpstr>
      <vt:lpstr>Overview</vt:lpstr>
      <vt:lpstr>3. What can we do clinically to enhance “self-help” participation and thereby enhance clinical outcomes? </vt:lpstr>
      <vt:lpstr>TSF Delivery Modes</vt:lpstr>
      <vt:lpstr>Strategies for Facilitating Outpatient Attendance of AA (Wallitzer et al, 2008)</vt:lpstr>
      <vt:lpstr>Strategies for Facilitating Outpatient Attendance of AA</vt:lpstr>
      <vt:lpstr>Strategies for Facilitating AA Attendance during Outpatient Treatment</vt:lpstr>
      <vt:lpstr>PowerPoint Presentation</vt:lpstr>
      <vt:lpstr>PowerPoint Presentation</vt:lpstr>
      <vt:lpstr>PowerPoint Presentation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Parkside, Tulsa, OK November 2019 John F. Kelly, PhD, ABPP</dc:title>
  <dc:creator>John Kelly</dc:creator>
  <cp:lastModifiedBy>John Kelly</cp:lastModifiedBy>
  <cp:revision>1</cp:revision>
  <dcterms:created xsi:type="dcterms:W3CDTF">2019-10-31T20:45:49Z</dcterms:created>
  <dcterms:modified xsi:type="dcterms:W3CDTF">2019-10-31T20:46:44Z</dcterms:modified>
</cp:coreProperties>
</file>