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1.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5.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01" r:id="rId4"/>
    <p:sldMasterId id="2147483721" r:id="rId5"/>
    <p:sldMasterId id="2147483735" r:id="rId6"/>
    <p:sldMasterId id="2147483749" r:id="rId7"/>
    <p:sldMasterId id="2147483762" r:id="rId8"/>
    <p:sldMasterId id="2147483781" r:id="rId9"/>
    <p:sldMasterId id="2147483793" r:id="rId10"/>
    <p:sldMasterId id="2147483805" r:id="rId11"/>
    <p:sldMasterId id="2147483817" r:id="rId12"/>
    <p:sldMasterId id="2147483831" r:id="rId13"/>
    <p:sldMasterId id="2147483843" r:id="rId14"/>
    <p:sldMasterId id="2147483855" r:id="rId15"/>
    <p:sldMasterId id="2147483874" r:id="rId16"/>
  </p:sldMasterIdLst>
  <p:notesMasterIdLst>
    <p:notesMasterId r:id="rId70"/>
  </p:notesMasterIdLst>
  <p:sldIdLst>
    <p:sldId id="1203" r:id="rId17"/>
    <p:sldId id="856" r:id="rId18"/>
    <p:sldId id="1204" r:id="rId19"/>
    <p:sldId id="1254" r:id="rId20"/>
    <p:sldId id="1205" r:id="rId21"/>
    <p:sldId id="608" r:id="rId22"/>
    <p:sldId id="260" r:id="rId23"/>
    <p:sldId id="1206" r:id="rId24"/>
    <p:sldId id="1120" r:id="rId25"/>
    <p:sldId id="556" r:id="rId26"/>
    <p:sldId id="963" r:id="rId27"/>
    <p:sldId id="966" r:id="rId28"/>
    <p:sldId id="967" r:id="rId29"/>
    <p:sldId id="1027" r:id="rId30"/>
    <p:sldId id="1315" r:id="rId31"/>
    <p:sldId id="1091" r:id="rId32"/>
    <p:sldId id="957" r:id="rId33"/>
    <p:sldId id="1034" r:id="rId34"/>
    <p:sldId id="1021" r:id="rId35"/>
    <p:sldId id="1029" r:id="rId36"/>
    <p:sldId id="1028" r:id="rId37"/>
    <p:sldId id="1316" r:id="rId38"/>
    <p:sldId id="1119" r:id="rId39"/>
    <p:sldId id="1126" r:id="rId40"/>
    <p:sldId id="449" r:id="rId41"/>
    <p:sldId id="1108" r:id="rId42"/>
    <p:sldId id="1109" r:id="rId43"/>
    <p:sldId id="1110" r:id="rId44"/>
    <p:sldId id="1111" r:id="rId45"/>
    <p:sldId id="1112" r:id="rId46"/>
    <p:sldId id="1252" r:id="rId47"/>
    <p:sldId id="1253" r:id="rId48"/>
    <p:sldId id="1113" r:id="rId49"/>
    <p:sldId id="1228" r:id="rId50"/>
    <p:sldId id="1249" r:id="rId51"/>
    <p:sldId id="1250" r:id="rId52"/>
    <p:sldId id="1114" r:id="rId53"/>
    <p:sldId id="478" r:id="rId54"/>
    <p:sldId id="821" r:id="rId55"/>
    <p:sldId id="1101" r:id="rId56"/>
    <p:sldId id="1100" r:id="rId57"/>
    <p:sldId id="618" r:id="rId58"/>
    <p:sldId id="623" r:id="rId59"/>
    <p:sldId id="634" r:id="rId60"/>
    <p:sldId id="624" r:id="rId61"/>
    <p:sldId id="640" r:id="rId62"/>
    <p:sldId id="1094" r:id="rId63"/>
    <p:sldId id="1258" r:id="rId64"/>
    <p:sldId id="820" r:id="rId65"/>
    <p:sldId id="407" r:id="rId66"/>
    <p:sldId id="668" r:id="rId67"/>
    <p:sldId id="897" r:id="rId68"/>
    <p:sldId id="900"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7" autoAdjust="0"/>
    <p:restoredTop sz="94660"/>
  </p:normalViewPr>
  <p:slideViewPr>
    <p:cSldViewPr snapToGrid="0">
      <p:cViewPr varScale="1">
        <p:scale>
          <a:sx n="162" d="100"/>
          <a:sy n="162" d="100"/>
        </p:scale>
        <p:origin x="2508" y="144"/>
      </p:cViewPr>
      <p:guideLst/>
    </p:cSldViewPr>
  </p:slideViewPr>
  <p:notesTextViewPr>
    <p:cViewPr>
      <p:scale>
        <a:sx n="1" d="1"/>
        <a:sy n="1" d="1"/>
      </p:scale>
      <p:origin x="0" y="0"/>
    </p:cViewPr>
  </p:notesTextViewPr>
  <p:sorterViewPr>
    <p:cViewPr>
      <p:scale>
        <a:sx n="100" d="100"/>
        <a:sy n="100" d="100"/>
      </p:scale>
      <p:origin x="0" y="-12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slide" Target="slides/slide45.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_rels/data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ata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ata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ata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0F6739-766F-433F-8F41-0B3246A0186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2018AB5-0A51-4109-B25B-FC110CCE9DB1}">
      <dgm:prSet/>
      <dgm:spPr/>
      <dgm:t>
        <a:bodyPr/>
        <a:lstStyle/>
        <a:p>
          <a:pPr>
            <a:lnSpc>
              <a:spcPct val="100000"/>
            </a:lnSpc>
          </a:pPr>
          <a:r>
            <a:rPr lang="en-US"/>
            <a:t>Pervasive and intransigent</a:t>
          </a:r>
        </a:p>
      </dgm:t>
    </dgm:pt>
    <dgm:pt modelId="{20DBE381-5B0A-40E7-B32F-5FF64549A434}" type="parTrans" cxnId="{BB065D6E-54D5-428B-97EC-CDE9615CA1BE}">
      <dgm:prSet/>
      <dgm:spPr/>
      <dgm:t>
        <a:bodyPr/>
        <a:lstStyle/>
        <a:p>
          <a:endParaRPr lang="en-US"/>
        </a:p>
      </dgm:t>
    </dgm:pt>
    <dgm:pt modelId="{B0ABCC4E-6638-4997-A3E2-A0C753186F4F}" type="sibTrans" cxnId="{BB065D6E-54D5-428B-97EC-CDE9615CA1BE}">
      <dgm:prSet/>
      <dgm:spPr/>
      <dgm:t>
        <a:bodyPr/>
        <a:lstStyle/>
        <a:p>
          <a:endParaRPr lang="en-US"/>
        </a:p>
      </dgm:t>
    </dgm:pt>
    <dgm:pt modelId="{0D2500CA-9521-4198-BE7A-35CE20BB5FC9}">
      <dgm:prSet/>
      <dgm:spPr/>
      <dgm:t>
        <a:bodyPr/>
        <a:lstStyle/>
        <a:p>
          <a:pPr>
            <a:lnSpc>
              <a:spcPct val="100000"/>
            </a:lnSpc>
          </a:pPr>
          <a:r>
            <a:rPr lang="en-US"/>
            <a:t>Endemic and epidemic</a:t>
          </a:r>
        </a:p>
      </dgm:t>
    </dgm:pt>
    <dgm:pt modelId="{CA06E391-B721-4528-B7CA-3EA55D804CEA}" type="parTrans" cxnId="{2BCB6E05-07D8-46F7-8A35-C2206E51850F}">
      <dgm:prSet/>
      <dgm:spPr/>
      <dgm:t>
        <a:bodyPr/>
        <a:lstStyle/>
        <a:p>
          <a:endParaRPr lang="en-US"/>
        </a:p>
      </dgm:t>
    </dgm:pt>
    <dgm:pt modelId="{45D47447-BE49-4587-8332-1E68A5BF5A0C}" type="sibTrans" cxnId="{2BCB6E05-07D8-46F7-8A35-C2206E51850F}">
      <dgm:prSet/>
      <dgm:spPr/>
      <dgm:t>
        <a:bodyPr/>
        <a:lstStyle/>
        <a:p>
          <a:endParaRPr lang="en-US"/>
        </a:p>
      </dgm:t>
    </dgm:pt>
    <dgm:pt modelId="{EE965AD7-19DD-4A70-A31A-D09AFE1335EF}">
      <dgm:prSet/>
      <dgm:spPr/>
      <dgm:t>
        <a:bodyPr/>
        <a:lstStyle/>
        <a:p>
          <a:pPr>
            <a:lnSpc>
              <a:spcPct val="100000"/>
            </a:lnSpc>
          </a:pPr>
          <a:r>
            <a:rPr lang="en-US"/>
            <a:t>Confer prodigious burden of disease, disability, premature mortality</a:t>
          </a:r>
        </a:p>
      </dgm:t>
    </dgm:pt>
    <dgm:pt modelId="{5513B855-7023-48B7-BA2C-78F2696D20D2}" type="parTrans" cxnId="{2B58849A-78A9-4C21-96C4-CF7BF67D42BF}">
      <dgm:prSet/>
      <dgm:spPr/>
      <dgm:t>
        <a:bodyPr/>
        <a:lstStyle/>
        <a:p>
          <a:endParaRPr lang="en-US"/>
        </a:p>
      </dgm:t>
    </dgm:pt>
    <dgm:pt modelId="{5F599164-8BED-4B64-ABC8-5380F3778BA1}" type="sibTrans" cxnId="{2B58849A-78A9-4C21-96C4-CF7BF67D42BF}">
      <dgm:prSet/>
      <dgm:spPr/>
      <dgm:t>
        <a:bodyPr/>
        <a:lstStyle/>
        <a:p>
          <a:endParaRPr lang="en-US"/>
        </a:p>
      </dgm:t>
    </dgm:pt>
    <dgm:pt modelId="{DB795159-A253-47C3-8F52-C7F50B266F3D}">
      <dgm:prSet/>
      <dgm:spPr/>
      <dgm:t>
        <a:bodyPr/>
        <a:lstStyle/>
        <a:p>
          <a:pPr>
            <a:lnSpc>
              <a:spcPct val="100000"/>
            </a:lnSpc>
          </a:pPr>
          <a:r>
            <a:rPr lang="en-US" dirty="0"/>
            <a:t>Heavy economic burden, lost productivity, criminal justice, health care</a:t>
          </a:r>
        </a:p>
      </dgm:t>
    </dgm:pt>
    <dgm:pt modelId="{0F225EBC-753A-4568-9DD4-94DA9244F9DE}" type="parTrans" cxnId="{8CDADA35-CF51-407F-A668-0A6B27C1A393}">
      <dgm:prSet/>
      <dgm:spPr/>
      <dgm:t>
        <a:bodyPr/>
        <a:lstStyle/>
        <a:p>
          <a:endParaRPr lang="en-US"/>
        </a:p>
      </dgm:t>
    </dgm:pt>
    <dgm:pt modelId="{201F4506-8F9D-4F5A-96DB-24D21FF643F8}" type="sibTrans" cxnId="{8CDADA35-CF51-407F-A668-0A6B27C1A393}">
      <dgm:prSet/>
      <dgm:spPr/>
      <dgm:t>
        <a:bodyPr/>
        <a:lstStyle/>
        <a:p>
          <a:endParaRPr lang="en-US"/>
        </a:p>
      </dgm:t>
    </dgm:pt>
    <dgm:pt modelId="{45F618A1-BE48-4DFD-8766-DE7F7D846A17}">
      <dgm:prSet/>
      <dgm:spPr/>
      <dgm:t>
        <a:bodyPr/>
        <a:lstStyle/>
        <a:p>
          <a:pPr>
            <a:lnSpc>
              <a:spcPct val="100000"/>
            </a:lnSpc>
          </a:pPr>
          <a:r>
            <a:rPr lang="en-US" dirty="0"/>
            <a:t>Are highly heterogeneous</a:t>
          </a:r>
        </a:p>
      </dgm:t>
    </dgm:pt>
    <dgm:pt modelId="{E48496D3-383E-4CE0-8A62-D7F70504466B}" type="parTrans" cxnId="{01F1DBB9-FAE5-4521-9F60-1E60A9282FF7}">
      <dgm:prSet/>
      <dgm:spPr/>
      <dgm:t>
        <a:bodyPr/>
        <a:lstStyle/>
        <a:p>
          <a:endParaRPr lang="en-US"/>
        </a:p>
      </dgm:t>
    </dgm:pt>
    <dgm:pt modelId="{BC695356-107A-4793-840B-C9013D397763}" type="sibTrans" cxnId="{01F1DBB9-FAE5-4521-9F60-1E60A9282FF7}">
      <dgm:prSet/>
      <dgm:spPr/>
      <dgm:t>
        <a:bodyPr/>
        <a:lstStyle/>
        <a:p>
          <a:endParaRPr lang="en-US"/>
        </a:p>
      </dgm:t>
    </dgm:pt>
    <dgm:pt modelId="{31CE8796-9539-463F-A1A8-787CEA1AEF8C}">
      <dgm:prSet/>
      <dgm:spPr/>
      <dgm:t>
        <a:bodyPr/>
        <a:lstStyle/>
        <a:p>
          <a:pPr>
            <a:lnSpc>
              <a:spcPct val="100000"/>
            </a:lnSpc>
          </a:pPr>
          <a:endParaRPr lang="en-US" dirty="0"/>
        </a:p>
      </dgm:t>
    </dgm:pt>
    <dgm:pt modelId="{51A0A06B-6659-4B59-945C-2A156B3035B6}" type="parTrans" cxnId="{3F3652DB-6F74-4DFC-A8E8-F08D6665F0BF}">
      <dgm:prSet/>
      <dgm:spPr/>
      <dgm:t>
        <a:bodyPr/>
        <a:lstStyle/>
        <a:p>
          <a:endParaRPr lang="en-US"/>
        </a:p>
      </dgm:t>
    </dgm:pt>
    <dgm:pt modelId="{3A7D3B5C-C395-4A0D-9535-5E8CE71C8F4D}" type="sibTrans" cxnId="{3F3652DB-6F74-4DFC-A8E8-F08D6665F0BF}">
      <dgm:prSet/>
      <dgm:spPr/>
      <dgm:t>
        <a:bodyPr/>
        <a:lstStyle/>
        <a:p>
          <a:endParaRPr lang="en-US"/>
        </a:p>
      </dgm:t>
    </dgm:pt>
    <dgm:pt modelId="{6985A2C9-60C2-43E7-8E15-15742CF86168}" type="pres">
      <dgm:prSet presAssocID="{B10F6739-766F-433F-8F41-0B3246A01860}" presName="root" presStyleCnt="0">
        <dgm:presLayoutVars>
          <dgm:dir/>
          <dgm:resizeHandles val="exact"/>
        </dgm:presLayoutVars>
      </dgm:prSet>
      <dgm:spPr/>
    </dgm:pt>
    <dgm:pt modelId="{26C19F60-ACE5-4254-9829-AAC03113176B}" type="pres">
      <dgm:prSet presAssocID="{E2018AB5-0A51-4109-B25B-FC110CCE9DB1}" presName="compNode" presStyleCnt="0"/>
      <dgm:spPr/>
    </dgm:pt>
    <dgm:pt modelId="{4B1CEAC3-8BC7-40B4-8052-954BE34F9D51}" type="pres">
      <dgm:prSet presAssocID="{E2018AB5-0A51-4109-B25B-FC110CCE9DB1}" presName="bgRect" presStyleLbl="bgShp" presStyleIdx="0" presStyleCnt="5"/>
      <dgm:spPr/>
    </dgm:pt>
    <dgm:pt modelId="{1DB0C210-B9FE-4C4E-ACE1-1FA345E2B088}" type="pres">
      <dgm:prSet presAssocID="{E2018AB5-0A51-4109-B25B-FC110CCE9DB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tatistics"/>
        </a:ext>
      </dgm:extLst>
    </dgm:pt>
    <dgm:pt modelId="{8DA0A7AE-AA51-449F-AA64-B9BB1C25057B}" type="pres">
      <dgm:prSet presAssocID="{E2018AB5-0A51-4109-B25B-FC110CCE9DB1}" presName="spaceRect" presStyleCnt="0"/>
      <dgm:spPr/>
    </dgm:pt>
    <dgm:pt modelId="{848F3BDE-51D0-47C0-A2E3-FAA7E63BA394}" type="pres">
      <dgm:prSet presAssocID="{E2018AB5-0A51-4109-B25B-FC110CCE9DB1}" presName="parTx" presStyleLbl="revTx" presStyleIdx="0" presStyleCnt="6">
        <dgm:presLayoutVars>
          <dgm:chMax val="0"/>
          <dgm:chPref val="0"/>
        </dgm:presLayoutVars>
      </dgm:prSet>
      <dgm:spPr/>
    </dgm:pt>
    <dgm:pt modelId="{404E9B30-1414-4FB4-88B3-7F0F5C80C810}" type="pres">
      <dgm:prSet presAssocID="{B0ABCC4E-6638-4997-A3E2-A0C753186F4F}" presName="sibTrans" presStyleCnt="0"/>
      <dgm:spPr/>
    </dgm:pt>
    <dgm:pt modelId="{0306C4B4-76C7-4479-9F22-EEBA3D5C57D2}" type="pres">
      <dgm:prSet presAssocID="{0D2500CA-9521-4198-BE7A-35CE20BB5FC9}" presName="compNode" presStyleCnt="0"/>
      <dgm:spPr/>
    </dgm:pt>
    <dgm:pt modelId="{1C6796B0-B5D9-4E77-A4B3-D19B310C208A}" type="pres">
      <dgm:prSet presAssocID="{0D2500CA-9521-4198-BE7A-35CE20BB5FC9}" presName="bgRect" presStyleLbl="bgShp" presStyleIdx="1" presStyleCnt="5"/>
      <dgm:spPr/>
    </dgm:pt>
    <dgm:pt modelId="{67C993AC-2102-4B5F-9F2F-20F718DA60BD}" type="pres">
      <dgm:prSet presAssocID="{0D2500CA-9521-4198-BE7A-35CE20BB5FC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Ambulance"/>
        </a:ext>
      </dgm:extLst>
    </dgm:pt>
    <dgm:pt modelId="{D52BF4E1-A5FC-4B60-AB41-1C0FDB567D8A}" type="pres">
      <dgm:prSet presAssocID="{0D2500CA-9521-4198-BE7A-35CE20BB5FC9}" presName="spaceRect" presStyleCnt="0"/>
      <dgm:spPr/>
    </dgm:pt>
    <dgm:pt modelId="{4C16DDA5-F3E4-4A59-8FDC-209A983CEA23}" type="pres">
      <dgm:prSet presAssocID="{0D2500CA-9521-4198-BE7A-35CE20BB5FC9}" presName="parTx" presStyleLbl="revTx" presStyleIdx="1" presStyleCnt="6">
        <dgm:presLayoutVars>
          <dgm:chMax val="0"/>
          <dgm:chPref val="0"/>
        </dgm:presLayoutVars>
      </dgm:prSet>
      <dgm:spPr/>
    </dgm:pt>
    <dgm:pt modelId="{68EB8568-0049-49E1-A773-E552149DD4FD}" type="pres">
      <dgm:prSet presAssocID="{45D47447-BE49-4587-8332-1E68A5BF5A0C}" presName="sibTrans" presStyleCnt="0"/>
      <dgm:spPr/>
    </dgm:pt>
    <dgm:pt modelId="{1A2219B3-61B5-42B9-BA14-86E562E7F2C6}" type="pres">
      <dgm:prSet presAssocID="{EE965AD7-19DD-4A70-A31A-D09AFE1335EF}" presName="compNode" presStyleCnt="0"/>
      <dgm:spPr/>
    </dgm:pt>
    <dgm:pt modelId="{71C46F5A-6F13-4109-A60D-5AEB97D2ADCF}" type="pres">
      <dgm:prSet presAssocID="{EE965AD7-19DD-4A70-A31A-D09AFE1335EF}" presName="bgRect" presStyleLbl="bgShp" presStyleIdx="2" presStyleCnt="5"/>
      <dgm:spPr/>
    </dgm:pt>
    <dgm:pt modelId="{81750D76-E56E-4D05-A92F-BFCA727B4E9D}" type="pres">
      <dgm:prSet presAssocID="{EE965AD7-19DD-4A70-A31A-D09AFE1335E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0FB4BCB4-3155-4043-BB91-7655EC006A20}" type="pres">
      <dgm:prSet presAssocID="{EE965AD7-19DD-4A70-A31A-D09AFE1335EF}" presName="spaceRect" presStyleCnt="0"/>
      <dgm:spPr/>
    </dgm:pt>
    <dgm:pt modelId="{1D34728D-A964-4643-B6E4-F559AD421D12}" type="pres">
      <dgm:prSet presAssocID="{EE965AD7-19DD-4A70-A31A-D09AFE1335EF}" presName="parTx" presStyleLbl="revTx" presStyleIdx="2" presStyleCnt="6">
        <dgm:presLayoutVars>
          <dgm:chMax val="0"/>
          <dgm:chPref val="0"/>
        </dgm:presLayoutVars>
      </dgm:prSet>
      <dgm:spPr/>
    </dgm:pt>
    <dgm:pt modelId="{0DA112B0-61AC-4403-BA41-53010D2B218C}" type="pres">
      <dgm:prSet presAssocID="{5F599164-8BED-4B64-ABC8-5380F3778BA1}" presName="sibTrans" presStyleCnt="0"/>
      <dgm:spPr/>
    </dgm:pt>
    <dgm:pt modelId="{EEBC27CC-804E-4A6C-B50F-AE67C5CAFCE9}" type="pres">
      <dgm:prSet presAssocID="{DB795159-A253-47C3-8F52-C7F50B266F3D}" presName="compNode" presStyleCnt="0"/>
      <dgm:spPr/>
    </dgm:pt>
    <dgm:pt modelId="{751A2C74-2BF0-4A9C-ADCF-D8A0484F7B8B}" type="pres">
      <dgm:prSet presAssocID="{DB795159-A253-47C3-8F52-C7F50B266F3D}" presName="bgRect" presStyleLbl="bgShp" presStyleIdx="3" presStyleCnt="5"/>
      <dgm:spPr/>
    </dgm:pt>
    <dgm:pt modelId="{D7EC6975-E336-4734-ACD3-8C141D187418}" type="pres">
      <dgm:prSet presAssocID="{DB795159-A253-47C3-8F52-C7F50B266F3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A03BC5E5-B26E-4C82-B868-894B5CDDEE8A}" type="pres">
      <dgm:prSet presAssocID="{DB795159-A253-47C3-8F52-C7F50B266F3D}" presName="spaceRect" presStyleCnt="0"/>
      <dgm:spPr/>
    </dgm:pt>
    <dgm:pt modelId="{7C2EC39A-521B-4BAC-825D-49002C98F242}" type="pres">
      <dgm:prSet presAssocID="{DB795159-A253-47C3-8F52-C7F50B266F3D}" presName="parTx" presStyleLbl="revTx" presStyleIdx="3" presStyleCnt="6">
        <dgm:presLayoutVars>
          <dgm:chMax val="0"/>
          <dgm:chPref val="0"/>
        </dgm:presLayoutVars>
      </dgm:prSet>
      <dgm:spPr/>
    </dgm:pt>
    <dgm:pt modelId="{AAB1E35D-A13D-4A64-805C-741F66E34C13}" type="pres">
      <dgm:prSet presAssocID="{201F4506-8F9D-4F5A-96DB-24D21FF643F8}" presName="sibTrans" presStyleCnt="0"/>
      <dgm:spPr/>
    </dgm:pt>
    <dgm:pt modelId="{D74D0287-1E99-4708-8515-66F6A3D6B430}" type="pres">
      <dgm:prSet presAssocID="{45F618A1-BE48-4DFD-8766-DE7F7D846A17}" presName="compNode" presStyleCnt="0"/>
      <dgm:spPr/>
    </dgm:pt>
    <dgm:pt modelId="{36D18C86-F805-44CA-AFA5-7AE414B6B041}" type="pres">
      <dgm:prSet presAssocID="{45F618A1-BE48-4DFD-8766-DE7F7D846A17}" presName="bgRect" presStyleLbl="bgShp" presStyleIdx="4" presStyleCnt="5"/>
      <dgm:spPr/>
    </dgm:pt>
    <dgm:pt modelId="{CF1C3469-52BF-40D2-A47F-5515C225F956}" type="pres">
      <dgm:prSet presAssocID="{45F618A1-BE48-4DFD-8766-DE7F7D846A1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raille"/>
        </a:ext>
      </dgm:extLst>
    </dgm:pt>
    <dgm:pt modelId="{CA1C8E8A-6EA5-469A-A0D0-1531A75D3BB5}" type="pres">
      <dgm:prSet presAssocID="{45F618A1-BE48-4DFD-8766-DE7F7D846A17}" presName="spaceRect" presStyleCnt="0"/>
      <dgm:spPr/>
    </dgm:pt>
    <dgm:pt modelId="{8DF3CD62-0D32-4DBE-AD8D-0E09A8AF8932}" type="pres">
      <dgm:prSet presAssocID="{45F618A1-BE48-4DFD-8766-DE7F7D846A17}" presName="parTx" presStyleLbl="revTx" presStyleIdx="4" presStyleCnt="6">
        <dgm:presLayoutVars>
          <dgm:chMax val="0"/>
          <dgm:chPref val="0"/>
        </dgm:presLayoutVars>
      </dgm:prSet>
      <dgm:spPr/>
    </dgm:pt>
    <dgm:pt modelId="{4BD5DE6E-A1AB-4A8F-964A-F601029AE50C}" type="pres">
      <dgm:prSet presAssocID="{45F618A1-BE48-4DFD-8766-DE7F7D846A17}" presName="desTx" presStyleLbl="revTx" presStyleIdx="5" presStyleCnt="6">
        <dgm:presLayoutVars/>
      </dgm:prSet>
      <dgm:spPr/>
    </dgm:pt>
  </dgm:ptLst>
  <dgm:cxnLst>
    <dgm:cxn modelId="{2BCB6E05-07D8-46F7-8A35-C2206E51850F}" srcId="{B10F6739-766F-433F-8F41-0B3246A01860}" destId="{0D2500CA-9521-4198-BE7A-35CE20BB5FC9}" srcOrd="1" destOrd="0" parTransId="{CA06E391-B721-4528-B7CA-3EA55D804CEA}" sibTransId="{45D47447-BE49-4587-8332-1E68A5BF5A0C}"/>
    <dgm:cxn modelId="{8CDADA35-CF51-407F-A668-0A6B27C1A393}" srcId="{B10F6739-766F-433F-8F41-0B3246A01860}" destId="{DB795159-A253-47C3-8F52-C7F50B266F3D}" srcOrd="3" destOrd="0" parTransId="{0F225EBC-753A-4568-9DD4-94DA9244F9DE}" sibTransId="{201F4506-8F9D-4F5A-96DB-24D21FF643F8}"/>
    <dgm:cxn modelId="{E42DB737-FABF-4831-93AF-17D65D13AF29}" type="presOf" srcId="{31CE8796-9539-463F-A1A8-787CEA1AEF8C}" destId="{4BD5DE6E-A1AB-4A8F-964A-F601029AE50C}" srcOrd="0" destOrd="0" presId="urn:microsoft.com/office/officeart/2018/2/layout/IconVerticalSolidList"/>
    <dgm:cxn modelId="{66682864-CFD3-4826-9A11-462BB6443B5A}" type="presOf" srcId="{45F618A1-BE48-4DFD-8766-DE7F7D846A17}" destId="{8DF3CD62-0D32-4DBE-AD8D-0E09A8AF8932}" srcOrd="0" destOrd="0" presId="urn:microsoft.com/office/officeart/2018/2/layout/IconVerticalSolidList"/>
    <dgm:cxn modelId="{BB065D6E-54D5-428B-97EC-CDE9615CA1BE}" srcId="{B10F6739-766F-433F-8F41-0B3246A01860}" destId="{E2018AB5-0A51-4109-B25B-FC110CCE9DB1}" srcOrd="0" destOrd="0" parTransId="{20DBE381-5B0A-40E7-B32F-5FF64549A434}" sibTransId="{B0ABCC4E-6638-4997-A3E2-A0C753186F4F}"/>
    <dgm:cxn modelId="{D124A37F-F50C-410D-BCAD-F77DF849E366}" type="presOf" srcId="{E2018AB5-0A51-4109-B25B-FC110CCE9DB1}" destId="{848F3BDE-51D0-47C0-A2E3-FAA7E63BA394}" srcOrd="0" destOrd="0" presId="urn:microsoft.com/office/officeart/2018/2/layout/IconVerticalSolidList"/>
    <dgm:cxn modelId="{2B58849A-78A9-4C21-96C4-CF7BF67D42BF}" srcId="{B10F6739-766F-433F-8F41-0B3246A01860}" destId="{EE965AD7-19DD-4A70-A31A-D09AFE1335EF}" srcOrd="2" destOrd="0" parTransId="{5513B855-7023-48B7-BA2C-78F2696D20D2}" sibTransId="{5F599164-8BED-4B64-ABC8-5380F3778BA1}"/>
    <dgm:cxn modelId="{325B1BB4-DEA0-4316-9532-66697AA86519}" type="presOf" srcId="{DB795159-A253-47C3-8F52-C7F50B266F3D}" destId="{7C2EC39A-521B-4BAC-825D-49002C98F242}" srcOrd="0" destOrd="0" presId="urn:microsoft.com/office/officeart/2018/2/layout/IconVerticalSolidList"/>
    <dgm:cxn modelId="{A1115DB9-F0A2-41F0-9063-8B45C72A7EBF}" type="presOf" srcId="{B10F6739-766F-433F-8F41-0B3246A01860}" destId="{6985A2C9-60C2-43E7-8E15-15742CF86168}" srcOrd="0" destOrd="0" presId="urn:microsoft.com/office/officeart/2018/2/layout/IconVerticalSolidList"/>
    <dgm:cxn modelId="{01F1DBB9-FAE5-4521-9F60-1E60A9282FF7}" srcId="{B10F6739-766F-433F-8F41-0B3246A01860}" destId="{45F618A1-BE48-4DFD-8766-DE7F7D846A17}" srcOrd="4" destOrd="0" parTransId="{E48496D3-383E-4CE0-8A62-D7F70504466B}" sibTransId="{BC695356-107A-4793-840B-C9013D397763}"/>
    <dgm:cxn modelId="{3F3652DB-6F74-4DFC-A8E8-F08D6665F0BF}" srcId="{45F618A1-BE48-4DFD-8766-DE7F7D846A17}" destId="{31CE8796-9539-463F-A1A8-787CEA1AEF8C}" srcOrd="0" destOrd="0" parTransId="{51A0A06B-6659-4B59-945C-2A156B3035B6}" sibTransId="{3A7D3B5C-C395-4A0D-9535-5E8CE71C8F4D}"/>
    <dgm:cxn modelId="{69E0DEDE-50A2-46B0-B08B-8712538FFA53}" type="presOf" srcId="{0D2500CA-9521-4198-BE7A-35CE20BB5FC9}" destId="{4C16DDA5-F3E4-4A59-8FDC-209A983CEA23}" srcOrd="0" destOrd="0" presId="urn:microsoft.com/office/officeart/2018/2/layout/IconVerticalSolidList"/>
    <dgm:cxn modelId="{BDB795ED-8D03-465C-84D5-08F1CA45C7D5}" type="presOf" srcId="{EE965AD7-19DD-4A70-A31A-D09AFE1335EF}" destId="{1D34728D-A964-4643-B6E4-F559AD421D12}" srcOrd="0" destOrd="0" presId="urn:microsoft.com/office/officeart/2018/2/layout/IconVerticalSolidList"/>
    <dgm:cxn modelId="{36BE194A-D1FD-4001-BA12-4D63264FC07D}" type="presParOf" srcId="{6985A2C9-60C2-43E7-8E15-15742CF86168}" destId="{26C19F60-ACE5-4254-9829-AAC03113176B}" srcOrd="0" destOrd="0" presId="urn:microsoft.com/office/officeart/2018/2/layout/IconVerticalSolidList"/>
    <dgm:cxn modelId="{C2A215AC-855B-4A51-A5AC-1C22FC697947}" type="presParOf" srcId="{26C19F60-ACE5-4254-9829-AAC03113176B}" destId="{4B1CEAC3-8BC7-40B4-8052-954BE34F9D51}" srcOrd="0" destOrd="0" presId="urn:microsoft.com/office/officeart/2018/2/layout/IconVerticalSolidList"/>
    <dgm:cxn modelId="{31BDA526-0556-4EF2-BEB9-BF4D38114815}" type="presParOf" srcId="{26C19F60-ACE5-4254-9829-AAC03113176B}" destId="{1DB0C210-B9FE-4C4E-ACE1-1FA345E2B088}" srcOrd="1" destOrd="0" presId="urn:microsoft.com/office/officeart/2018/2/layout/IconVerticalSolidList"/>
    <dgm:cxn modelId="{B830EDB4-691A-4D74-916F-5084A3B0F64A}" type="presParOf" srcId="{26C19F60-ACE5-4254-9829-AAC03113176B}" destId="{8DA0A7AE-AA51-449F-AA64-B9BB1C25057B}" srcOrd="2" destOrd="0" presId="urn:microsoft.com/office/officeart/2018/2/layout/IconVerticalSolidList"/>
    <dgm:cxn modelId="{5833073F-F537-4F15-9B90-F9520E3C336E}" type="presParOf" srcId="{26C19F60-ACE5-4254-9829-AAC03113176B}" destId="{848F3BDE-51D0-47C0-A2E3-FAA7E63BA394}" srcOrd="3" destOrd="0" presId="urn:microsoft.com/office/officeart/2018/2/layout/IconVerticalSolidList"/>
    <dgm:cxn modelId="{ACF81F1A-0D04-4583-9ECE-661C44588902}" type="presParOf" srcId="{6985A2C9-60C2-43E7-8E15-15742CF86168}" destId="{404E9B30-1414-4FB4-88B3-7F0F5C80C810}" srcOrd="1" destOrd="0" presId="urn:microsoft.com/office/officeart/2018/2/layout/IconVerticalSolidList"/>
    <dgm:cxn modelId="{80084863-E3A5-4B97-837F-F6606EE00097}" type="presParOf" srcId="{6985A2C9-60C2-43E7-8E15-15742CF86168}" destId="{0306C4B4-76C7-4479-9F22-EEBA3D5C57D2}" srcOrd="2" destOrd="0" presId="urn:microsoft.com/office/officeart/2018/2/layout/IconVerticalSolidList"/>
    <dgm:cxn modelId="{77C6D7E4-A87D-4113-9022-15376D2990F5}" type="presParOf" srcId="{0306C4B4-76C7-4479-9F22-EEBA3D5C57D2}" destId="{1C6796B0-B5D9-4E77-A4B3-D19B310C208A}" srcOrd="0" destOrd="0" presId="urn:microsoft.com/office/officeart/2018/2/layout/IconVerticalSolidList"/>
    <dgm:cxn modelId="{CD73CCC7-EF39-448D-8C27-6F9EF8FFC693}" type="presParOf" srcId="{0306C4B4-76C7-4479-9F22-EEBA3D5C57D2}" destId="{67C993AC-2102-4B5F-9F2F-20F718DA60BD}" srcOrd="1" destOrd="0" presId="urn:microsoft.com/office/officeart/2018/2/layout/IconVerticalSolidList"/>
    <dgm:cxn modelId="{640AA91D-8A8A-4770-BBCA-16871D84089A}" type="presParOf" srcId="{0306C4B4-76C7-4479-9F22-EEBA3D5C57D2}" destId="{D52BF4E1-A5FC-4B60-AB41-1C0FDB567D8A}" srcOrd="2" destOrd="0" presId="urn:microsoft.com/office/officeart/2018/2/layout/IconVerticalSolidList"/>
    <dgm:cxn modelId="{23DE290D-2A02-4B9C-AF93-A14EBA013996}" type="presParOf" srcId="{0306C4B4-76C7-4479-9F22-EEBA3D5C57D2}" destId="{4C16DDA5-F3E4-4A59-8FDC-209A983CEA23}" srcOrd="3" destOrd="0" presId="urn:microsoft.com/office/officeart/2018/2/layout/IconVerticalSolidList"/>
    <dgm:cxn modelId="{6E351E8D-4E1B-4ACF-AA00-442BC45BFBE5}" type="presParOf" srcId="{6985A2C9-60C2-43E7-8E15-15742CF86168}" destId="{68EB8568-0049-49E1-A773-E552149DD4FD}" srcOrd="3" destOrd="0" presId="urn:microsoft.com/office/officeart/2018/2/layout/IconVerticalSolidList"/>
    <dgm:cxn modelId="{566B6B44-CA36-4DC8-ABFB-FDC04BC289B4}" type="presParOf" srcId="{6985A2C9-60C2-43E7-8E15-15742CF86168}" destId="{1A2219B3-61B5-42B9-BA14-86E562E7F2C6}" srcOrd="4" destOrd="0" presId="urn:microsoft.com/office/officeart/2018/2/layout/IconVerticalSolidList"/>
    <dgm:cxn modelId="{E3878E66-6882-4B90-B522-B20E83026523}" type="presParOf" srcId="{1A2219B3-61B5-42B9-BA14-86E562E7F2C6}" destId="{71C46F5A-6F13-4109-A60D-5AEB97D2ADCF}" srcOrd="0" destOrd="0" presId="urn:microsoft.com/office/officeart/2018/2/layout/IconVerticalSolidList"/>
    <dgm:cxn modelId="{55A4537B-6051-4A01-9615-01229FC49403}" type="presParOf" srcId="{1A2219B3-61B5-42B9-BA14-86E562E7F2C6}" destId="{81750D76-E56E-4D05-A92F-BFCA727B4E9D}" srcOrd="1" destOrd="0" presId="urn:microsoft.com/office/officeart/2018/2/layout/IconVerticalSolidList"/>
    <dgm:cxn modelId="{A7C83BF3-7D5B-4D72-B11C-FEEEAAB0293F}" type="presParOf" srcId="{1A2219B3-61B5-42B9-BA14-86E562E7F2C6}" destId="{0FB4BCB4-3155-4043-BB91-7655EC006A20}" srcOrd="2" destOrd="0" presId="urn:microsoft.com/office/officeart/2018/2/layout/IconVerticalSolidList"/>
    <dgm:cxn modelId="{C5B17310-77FC-40F4-B996-010CAC3B7C09}" type="presParOf" srcId="{1A2219B3-61B5-42B9-BA14-86E562E7F2C6}" destId="{1D34728D-A964-4643-B6E4-F559AD421D12}" srcOrd="3" destOrd="0" presId="urn:microsoft.com/office/officeart/2018/2/layout/IconVerticalSolidList"/>
    <dgm:cxn modelId="{371F1FFC-0EB8-49B7-BE2E-FE11739F3143}" type="presParOf" srcId="{6985A2C9-60C2-43E7-8E15-15742CF86168}" destId="{0DA112B0-61AC-4403-BA41-53010D2B218C}" srcOrd="5" destOrd="0" presId="urn:microsoft.com/office/officeart/2018/2/layout/IconVerticalSolidList"/>
    <dgm:cxn modelId="{EF178B9B-EA5C-4256-B922-6E0AD84B54AE}" type="presParOf" srcId="{6985A2C9-60C2-43E7-8E15-15742CF86168}" destId="{EEBC27CC-804E-4A6C-B50F-AE67C5CAFCE9}" srcOrd="6" destOrd="0" presId="urn:microsoft.com/office/officeart/2018/2/layout/IconVerticalSolidList"/>
    <dgm:cxn modelId="{914A148D-4BDE-4E17-B260-723A9AFDDE25}" type="presParOf" srcId="{EEBC27CC-804E-4A6C-B50F-AE67C5CAFCE9}" destId="{751A2C74-2BF0-4A9C-ADCF-D8A0484F7B8B}" srcOrd="0" destOrd="0" presId="urn:microsoft.com/office/officeart/2018/2/layout/IconVerticalSolidList"/>
    <dgm:cxn modelId="{43EFC63F-A177-4534-BECA-04C0E1DA0EA7}" type="presParOf" srcId="{EEBC27CC-804E-4A6C-B50F-AE67C5CAFCE9}" destId="{D7EC6975-E336-4734-ACD3-8C141D187418}" srcOrd="1" destOrd="0" presId="urn:microsoft.com/office/officeart/2018/2/layout/IconVerticalSolidList"/>
    <dgm:cxn modelId="{F532D954-0B59-4108-8B84-31D5981151D8}" type="presParOf" srcId="{EEBC27CC-804E-4A6C-B50F-AE67C5CAFCE9}" destId="{A03BC5E5-B26E-4C82-B868-894B5CDDEE8A}" srcOrd="2" destOrd="0" presId="urn:microsoft.com/office/officeart/2018/2/layout/IconVerticalSolidList"/>
    <dgm:cxn modelId="{51CF7BA6-6295-471B-93F6-BFB0B9679334}" type="presParOf" srcId="{EEBC27CC-804E-4A6C-B50F-AE67C5CAFCE9}" destId="{7C2EC39A-521B-4BAC-825D-49002C98F242}" srcOrd="3" destOrd="0" presId="urn:microsoft.com/office/officeart/2018/2/layout/IconVerticalSolidList"/>
    <dgm:cxn modelId="{9AC4A99B-558B-478C-8BE9-18F1E9D7A6F9}" type="presParOf" srcId="{6985A2C9-60C2-43E7-8E15-15742CF86168}" destId="{AAB1E35D-A13D-4A64-805C-741F66E34C13}" srcOrd="7" destOrd="0" presId="urn:microsoft.com/office/officeart/2018/2/layout/IconVerticalSolidList"/>
    <dgm:cxn modelId="{374D2F34-43A8-42F5-AF6F-DCE1CFA830E9}" type="presParOf" srcId="{6985A2C9-60C2-43E7-8E15-15742CF86168}" destId="{D74D0287-1E99-4708-8515-66F6A3D6B430}" srcOrd="8" destOrd="0" presId="urn:microsoft.com/office/officeart/2018/2/layout/IconVerticalSolidList"/>
    <dgm:cxn modelId="{4AF5C907-E227-4661-A398-7BF66F015269}" type="presParOf" srcId="{D74D0287-1E99-4708-8515-66F6A3D6B430}" destId="{36D18C86-F805-44CA-AFA5-7AE414B6B041}" srcOrd="0" destOrd="0" presId="urn:microsoft.com/office/officeart/2018/2/layout/IconVerticalSolidList"/>
    <dgm:cxn modelId="{606CBC8C-D133-46E0-B298-164B03984FD5}" type="presParOf" srcId="{D74D0287-1E99-4708-8515-66F6A3D6B430}" destId="{CF1C3469-52BF-40D2-A47F-5515C225F956}" srcOrd="1" destOrd="0" presId="urn:microsoft.com/office/officeart/2018/2/layout/IconVerticalSolidList"/>
    <dgm:cxn modelId="{F297D67A-4B76-4030-8BE5-8A328927FAED}" type="presParOf" srcId="{D74D0287-1E99-4708-8515-66F6A3D6B430}" destId="{CA1C8E8A-6EA5-469A-A0D0-1531A75D3BB5}" srcOrd="2" destOrd="0" presId="urn:microsoft.com/office/officeart/2018/2/layout/IconVerticalSolidList"/>
    <dgm:cxn modelId="{CE14CB79-1DBF-40C6-A831-D6ECEF4201C2}" type="presParOf" srcId="{D74D0287-1E99-4708-8515-66F6A3D6B430}" destId="{8DF3CD62-0D32-4DBE-AD8D-0E09A8AF8932}" srcOrd="3" destOrd="0" presId="urn:microsoft.com/office/officeart/2018/2/layout/IconVerticalSolidList"/>
    <dgm:cxn modelId="{6D3EA884-A35C-4158-B80D-0E20E69B5A45}" type="presParOf" srcId="{D74D0287-1E99-4708-8515-66F6A3D6B430}" destId="{4BD5DE6E-A1AB-4A8F-964A-F601029AE50C}"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FF09EA-703D-4EDF-915C-4AE2AAC5040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4C0858B-0688-423E-92A4-B0160AD603D6}">
      <dgm:prSet/>
      <dgm:spPr/>
      <dgm:t>
        <a:bodyPr/>
        <a:lstStyle/>
        <a:p>
          <a:pPr>
            <a:lnSpc>
              <a:spcPct val="100000"/>
            </a:lnSpc>
          </a:pPr>
          <a:r>
            <a:rPr lang="en-US"/>
            <a:t>Supply Reduction</a:t>
          </a:r>
        </a:p>
      </dgm:t>
    </dgm:pt>
    <dgm:pt modelId="{8739D29F-5ACC-4760-B8A1-B4E57B6C2280}" type="parTrans" cxnId="{19A1CDB5-2BA4-49A5-A87A-993006E2887C}">
      <dgm:prSet/>
      <dgm:spPr/>
      <dgm:t>
        <a:bodyPr/>
        <a:lstStyle/>
        <a:p>
          <a:endParaRPr lang="en-US"/>
        </a:p>
      </dgm:t>
    </dgm:pt>
    <dgm:pt modelId="{B21962FC-2D7A-4602-BD8A-0330DA4BF53E}" type="sibTrans" cxnId="{19A1CDB5-2BA4-49A5-A87A-993006E2887C}">
      <dgm:prSet/>
      <dgm:spPr/>
      <dgm:t>
        <a:bodyPr/>
        <a:lstStyle/>
        <a:p>
          <a:endParaRPr lang="en-US"/>
        </a:p>
      </dgm:t>
    </dgm:pt>
    <dgm:pt modelId="{542A6E3B-B377-4CFC-ABD9-035E6F22851B}">
      <dgm:prSet/>
      <dgm:spPr/>
      <dgm:t>
        <a:bodyPr/>
        <a:lstStyle/>
        <a:p>
          <a:pPr>
            <a:lnSpc>
              <a:spcPct val="100000"/>
            </a:lnSpc>
          </a:pPr>
          <a:r>
            <a:rPr lang="en-US"/>
            <a:t>Demand Reduction</a:t>
          </a:r>
        </a:p>
      </dgm:t>
    </dgm:pt>
    <dgm:pt modelId="{D5209953-E886-4AC7-9B08-E14856B15650}" type="parTrans" cxnId="{B34B2260-73F6-496D-A2AE-C02F56113AA8}">
      <dgm:prSet/>
      <dgm:spPr/>
      <dgm:t>
        <a:bodyPr/>
        <a:lstStyle/>
        <a:p>
          <a:endParaRPr lang="en-US"/>
        </a:p>
      </dgm:t>
    </dgm:pt>
    <dgm:pt modelId="{043ABC45-C573-484E-8B5B-6D0EAF4CE0F1}" type="sibTrans" cxnId="{B34B2260-73F6-496D-A2AE-C02F56113AA8}">
      <dgm:prSet/>
      <dgm:spPr/>
      <dgm:t>
        <a:bodyPr/>
        <a:lstStyle/>
        <a:p>
          <a:endParaRPr lang="en-US"/>
        </a:p>
      </dgm:t>
    </dgm:pt>
    <dgm:pt modelId="{DA8B206D-65AA-4641-AF64-0348B2D3E93F}">
      <dgm:prSet/>
      <dgm:spPr/>
      <dgm:t>
        <a:bodyPr/>
        <a:lstStyle/>
        <a:p>
          <a:pPr>
            <a:lnSpc>
              <a:spcPct val="100000"/>
            </a:lnSpc>
          </a:pPr>
          <a:r>
            <a:rPr lang="en-US"/>
            <a:t>Harm Reduction</a:t>
          </a:r>
        </a:p>
      </dgm:t>
    </dgm:pt>
    <dgm:pt modelId="{53EA5F06-F17D-4DAC-A1EC-B3A7816C9198}" type="parTrans" cxnId="{6964366F-D2EC-4E7A-AA75-6543CEB05C0B}">
      <dgm:prSet/>
      <dgm:spPr/>
      <dgm:t>
        <a:bodyPr/>
        <a:lstStyle/>
        <a:p>
          <a:endParaRPr lang="en-US"/>
        </a:p>
      </dgm:t>
    </dgm:pt>
    <dgm:pt modelId="{ED9838DF-1D6B-498A-9EEE-8DB97B83CA27}" type="sibTrans" cxnId="{6964366F-D2EC-4E7A-AA75-6543CEB05C0B}">
      <dgm:prSet/>
      <dgm:spPr/>
      <dgm:t>
        <a:bodyPr/>
        <a:lstStyle/>
        <a:p>
          <a:endParaRPr lang="en-US"/>
        </a:p>
      </dgm:t>
    </dgm:pt>
    <dgm:pt modelId="{50B0527F-B2A7-4DA8-A0B0-CB4AB2516735}" type="pres">
      <dgm:prSet presAssocID="{C1FF09EA-703D-4EDF-915C-4AE2AAC5040F}" presName="root" presStyleCnt="0">
        <dgm:presLayoutVars>
          <dgm:dir/>
          <dgm:resizeHandles val="exact"/>
        </dgm:presLayoutVars>
      </dgm:prSet>
      <dgm:spPr/>
    </dgm:pt>
    <dgm:pt modelId="{4F84E98C-5C1F-475D-AAE0-823B87E20403}" type="pres">
      <dgm:prSet presAssocID="{B4C0858B-0688-423E-92A4-B0160AD603D6}" presName="compNode" presStyleCnt="0"/>
      <dgm:spPr/>
    </dgm:pt>
    <dgm:pt modelId="{140DC88E-8BCC-4524-BAA8-E0C76C7057D9}" type="pres">
      <dgm:prSet presAssocID="{B4C0858B-0688-423E-92A4-B0160AD603D6}" presName="bgRect" presStyleLbl="bgShp" presStyleIdx="0" presStyleCnt="3"/>
      <dgm:spPr/>
    </dgm:pt>
    <dgm:pt modelId="{B145285A-661D-41DC-A9FC-1C0935F6B92E}" type="pres">
      <dgm:prSet presAssocID="{B4C0858B-0688-423E-92A4-B0160AD603D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wnward trend"/>
        </a:ext>
      </dgm:extLst>
    </dgm:pt>
    <dgm:pt modelId="{77FA25BC-0AAD-49EF-BD8F-D388015FA25D}" type="pres">
      <dgm:prSet presAssocID="{B4C0858B-0688-423E-92A4-B0160AD603D6}" presName="spaceRect" presStyleCnt="0"/>
      <dgm:spPr/>
    </dgm:pt>
    <dgm:pt modelId="{9BA77307-ABBD-47E1-AF6C-17A1D21BF4BC}" type="pres">
      <dgm:prSet presAssocID="{B4C0858B-0688-423E-92A4-B0160AD603D6}" presName="parTx" presStyleLbl="revTx" presStyleIdx="0" presStyleCnt="3">
        <dgm:presLayoutVars>
          <dgm:chMax val="0"/>
          <dgm:chPref val="0"/>
        </dgm:presLayoutVars>
      </dgm:prSet>
      <dgm:spPr/>
    </dgm:pt>
    <dgm:pt modelId="{2F19AE25-B3C8-45A7-9D5D-4B0DC8621A5A}" type="pres">
      <dgm:prSet presAssocID="{B21962FC-2D7A-4602-BD8A-0330DA4BF53E}" presName="sibTrans" presStyleCnt="0"/>
      <dgm:spPr/>
    </dgm:pt>
    <dgm:pt modelId="{30A23A38-2770-4148-B3C8-3CD52CEA5C92}" type="pres">
      <dgm:prSet presAssocID="{542A6E3B-B377-4CFC-ABD9-035E6F22851B}" presName="compNode" presStyleCnt="0"/>
      <dgm:spPr/>
    </dgm:pt>
    <dgm:pt modelId="{6B832E87-A6BF-4BBD-9C27-BB557189B64D}" type="pres">
      <dgm:prSet presAssocID="{542A6E3B-B377-4CFC-ABD9-035E6F22851B}" presName="bgRect" presStyleLbl="bgShp" presStyleIdx="1" presStyleCnt="3"/>
      <dgm:spPr/>
    </dgm:pt>
    <dgm:pt modelId="{6A00B95F-471C-4E03-8F74-61393A20D44D}" type="pres">
      <dgm:prSet presAssocID="{542A6E3B-B377-4CFC-ABD9-035E6F22851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r Graph with Downward Trend"/>
        </a:ext>
      </dgm:extLst>
    </dgm:pt>
    <dgm:pt modelId="{61216739-C57C-49DD-810F-C561552EC5EC}" type="pres">
      <dgm:prSet presAssocID="{542A6E3B-B377-4CFC-ABD9-035E6F22851B}" presName="spaceRect" presStyleCnt="0"/>
      <dgm:spPr/>
    </dgm:pt>
    <dgm:pt modelId="{01B18F9F-1B0E-4AE5-9AB9-8D9BD86ED98F}" type="pres">
      <dgm:prSet presAssocID="{542A6E3B-B377-4CFC-ABD9-035E6F22851B}" presName="parTx" presStyleLbl="revTx" presStyleIdx="1" presStyleCnt="3">
        <dgm:presLayoutVars>
          <dgm:chMax val="0"/>
          <dgm:chPref val="0"/>
        </dgm:presLayoutVars>
      </dgm:prSet>
      <dgm:spPr/>
    </dgm:pt>
    <dgm:pt modelId="{EB0B478C-E20A-4EA4-8A6A-0FE6A95E6208}" type="pres">
      <dgm:prSet presAssocID="{043ABC45-C573-484E-8B5B-6D0EAF4CE0F1}" presName="sibTrans" presStyleCnt="0"/>
      <dgm:spPr/>
    </dgm:pt>
    <dgm:pt modelId="{DBAC357D-3754-4AD4-A0CE-362FC91E5EB2}" type="pres">
      <dgm:prSet presAssocID="{DA8B206D-65AA-4641-AF64-0348B2D3E93F}" presName="compNode" presStyleCnt="0"/>
      <dgm:spPr/>
    </dgm:pt>
    <dgm:pt modelId="{7777F07D-CE4F-4B65-9E3A-7C28BC62CF4A}" type="pres">
      <dgm:prSet presAssocID="{DA8B206D-65AA-4641-AF64-0348B2D3E93F}" presName="bgRect" presStyleLbl="bgShp" presStyleIdx="2" presStyleCnt="3"/>
      <dgm:spPr/>
    </dgm:pt>
    <dgm:pt modelId="{53F3DA37-8F62-45A4-9E91-50D07A1B4891}" type="pres">
      <dgm:prSet presAssocID="{DA8B206D-65AA-4641-AF64-0348B2D3E93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07478090-6ECF-47B7-9C17-8C670DDA95EC}" type="pres">
      <dgm:prSet presAssocID="{DA8B206D-65AA-4641-AF64-0348B2D3E93F}" presName="spaceRect" presStyleCnt="0"/>
      <dgm:spPr/>
    </dgm:pt>
    <dgm:pt modelId="{F6264C5B-1C49-4988-B95F-37D21A7861E7}" type="pres">
      <dgm:prSet presAssocID="{DA8B206D-65AA-4641-AF64-0348B2D3E93F}" presName="parTx" presStyleLbl="revTx" presStyleIdx="2" presStyleCnt="3">
        <dgm:presLayoutVars>
          <dgm:chMax val="0"/>
          <dgm:chPref val="0"/>
        </dgm:presLayoutVars>
      </dgm:prSet>
      <dgm:spPr/>
    </dgm:pt>
  </dgm:ptLst>
  <dgm:cxnLst>
    <dgm:cxn modelId="{B34B2260-73F6-496D-A2AE-C02F56113AA8}" srcId="{C1FF09EA-703D-4EDF-915C-4AE2AAC5040F}" destId="{542A6E3B-B377-4CFC-ABD9-035E6F22851B}" srcOrd="1" destOrd="0" parTransId="{D5209953-E886-4AC7-9B08-E14856B15650}" sibTransId="{043ABC45-C573-484E-8B5B-6D0EAF4CE0F1}"/>
    <dgm:cxn modelId="{6964366F-D2EC-4E7A-AA75-6543CEB05C0B}" srcId="{C1FF09EA-703D-4EDF-915C-4AE2AAC5040F}" destId="{DA8B206D-65AA-4641-AF64-0348B2D3E93F}" srcOrd="2" destOrd="0" parTransId="{53EA5F06-F17D-4DAC-A1EC-B3A7816C9198}" sibTransId="{ED9838DF-1D6B-498A-9EEE-8DB97B83CA27}"/>
    <dgm:cxn modelId="{528C9056-15AE-4D27-9997-F927DAE418ED}" type="presOf" srcId="{C1FF09EA-703D-4EDF-915C-4AE2AAC5040F}" destId="{50B0527F-B2A7-4DA8-A0B0-CB4AB2516735}" srcOrd="0" destOrd="0" presId="urn:microsoft.com/office/officeart/2018/2/layout/IconVerticalSolidList"/>
    <dgm:cxn modelId="{70E0147A-127E-42A9-8517-2641EB9CCB2C}" type="presOf" srcId="{DA8B206D-65AA-4641-AF64-0348B2D3E93F}" destId="{F6264C5B-1C49-4988-B95F-37D21A7861E7}" srcOrd="0" destOrd="0" presId="urn:microsoft.com/office/officeart/2018/2/layout/IconVerticalSolidList"/>
    <dgm:cxn modelId="{19A1CDB5-2BA4-49A5-A87A-993006E2887C}" srcId="{C1FF09EA-703D-4EDF-915C-4AE2AAC5040F}" destId="{B4C0858B-0688-423E-92A4-B0160AD603D6}" srcOrd="0" destOrd="0" parTransId="{8739D29F-5ACC-4760-B8A1-B4E57B6C2280}" sibTransId="{B21962FC-2D7A-4602-BD8A-0330DA4BF53E}"/>
    <dgm:cxn modelId="{FA2784C8-F85E-4521-BF6E-DAD8346932B4}" type="presOf" srcId="{B4C0858B-0688-423E-92A4-B0160AD603D6}" destId="{9BA77307-ABBD-47E1-AF6C-17A1D21BF4BC}" srcOrd="0" destOrd="0" presId="urn:microsoft.com/office/officeart/2018/2/layout/IconVerticalSolidList"/>
    <dgm:cxn modelId="{593BAAEB-53D0-457E-84B5-7754DD1429DA}" type="presOf" srcId="{542A6E3B-B377-4CFC-ABD9-035E6F22851B}" destId="{01B18F9F-1B0E-4AE5-9AB9-8D9BD86ED98F}" srcOrd="0" destOrd="0" presId="urn:microsoft.com/office/officeart/2018/2/layout/IconVerticalSolidList"/>
    <dgm:cxn modelId="{CB0C8394-D6F7-4DC7-A616-4C82D74A780E}" type="presParOf" srcId="{50B0527F-B2A7-4DA8-A0B0-CB4AB2516735}" destId="{4F84E98C-5C1F-475D-AAE0-823B87E20403}" srcOrd="0" destOrd="0" presId="urn:microsoft.com/office/officeart/2018/2/layout/IconVerticalSolidList"/>
    <dgm:cxn modelId="{9F6E2FEF-4C9E-4AAC-A203-1438A390E156}" type="presParOf" srcId="{4F84E98C-5C1F-475D-AAE0-823B87E20403}" destId="{140DC88E-8BCC-4524-BAA8-E0C76C7057D9}" srcOrd="0" destOrd="0" presId="urn:microsoft.com/office/officeart/2018/2/layout/IconVerticalSolidList"/>
    <dgm:cxn modelId="{F15D948D-5048-4DF0-B092-EE969A8A6470}" type="presParOf" srcId="{4F84E98C-5C1F-475D-AAE0-823B87E20403}" destId="{B145285A-661D-41DC-A9FC-1C0935F6B92E}" srcOrd="1" destOrd="0" presId="urn:microsoft.com/office/officeart/2018/2/layout/IconVerticalSolidList"/>
    <dgm:cxn modelId="{F9C3BDAE-0BBE-4667-B12C-BFEDE05909A0}" type="presParOf" srcId="{4F84E98C-5C1F-475D-AAE0-823B87E20403}" destId="{77FA25BC-0AAD-49EF-BD8F-D388015FA25D}" srcOrd="2" destOrd="0" presId="urn:microsoft.com/office/officeart/2018/2/layout/IconVerticalSolidList"/>
    <dgm:cxn modelId="{57512BD6-FB28-4B32-AD62-04B2CA4714E2}" type="presParOf" srcId="{4F84E98C-5C1F-475D-AAE0-823B87E20403}" destId="{9BA77307-ABBD-47E1-AF6C-17A1D21BF4BC}" srcOrd="3" destOrd="0" presId="urn:microsoft.com/office/officeart/2018/2/layout/IconVerticalSolidList"/>
    <dgm:cxn modelId="{B63CF7A0-3B69-4FA4-8B79-A6DA2748BB79}" type="presParOf" srcId="{50B0527F-B2A7-4DA8-A0B0-CB4AB2516735}" destId="{2F19AE25-B3C8-45A7-9D5D-4B0DC8621A5A}" srcOrd="1" destOrd="0" presId="urn:microsoft.com/office/officeart/2018/2/layout/IconVerticalSolidList"/>
    <dgm:cxn modelId="{8CD5F293-448B-413D-84A9-0AECA4AA6848}" type="presParOf" srcId="{50B0527F-B2A7-4DA8-A0B0-CB4AB2516735}" destId="{30A23A38-2770-4148-B3C8-3CD52CEA5C92}" srcOrd="2" destOrd="0" presId="urn:microsoft.com/office/officeart/2018/2/layout/IconVerticalSolidList"/>
    <dgm:cxn modelId="{99759A9B-2C83-4226-9A96-4B109C8BF7AF}" type="presParOf" srcId="{30A23A38-2770-4148-B3C8-3CD52CEA5C92}" destId="{6B832E87-A6BF-4BBD-9C27-BB557189B64D}" srcOrd="0" destOrd="0" presId="urn:microsoft.com/office/officeart/2018/2/layout/IconVerticalSolidList"/>
    <dgm:cxn modelId="{80210F8F-47C1-417D-8E77-06C234B524F6}" type="presParOf" srcId="{30A23A38-2770-4148-B3C8-3CD52CEA5C92}" destId="{6A00B95F-471C-4E03-8F74-61393A20D44D}" srcOrd="1" destOrd="0" presId="urn:microsoft.com/office/officeart/2018/2/layout/IconVerticalSolidList"/>
    <dgm:cxn modelId="{3AAA7822-0D85-4B1E-BB3C-B3787CE27C52}" type="presParOf" srcId="{30A23A38-2770-4148-B3C8-3CD52CEA5C92}" destId="{61216739-C57C-49DD-810F-C561552EC5EC}" srcOrd="2" destOrd="0" presId="urn:microsoft.com/office/officeart/2018/2/layout/IconVerticalSolidList"/>
    <dgm:cxn modelId="{B4279080-ACCA-4898-8FFE-55572CB290DE}" type="presParOf" srcId="{30A23A38-2770-4148-B3C8-3CD52CEA5C92}" destId="{01B18F9F-1B0E-4AE5-9AB9-8D9BD86ED98F}" srcOrd="3" destOrd="0" presId="urn:microsoft.com/office/officeart/2018/2/layout/IconVerticalSolidList"/>
    <dgm:cxn modelId="{E36E04DA-3843-4823-AFC2-D4DD7E23BC8C}" type="presParOf" srcId="{50B0527F-B2A7-4DA8-A0B0-CB4AB2516735}" destId="{EB0B478C-E20A-4EA4-8A6A-0FE6A95E6208}" srcOrd="3" destOrd="0" presId="urn:microsoft.com/office/officeart/2018/2/layout/IconVerticalSolidList"/>
    <dgm:cxn modelId="{EDB19B18-5FEC-4456-8088-691C59CDEEC5}" type="presParOf" srcId="{50B0527F-B2A7-4DA8-A0B0-CB4AB2516735}" destId="{DBAC357D-3754-4AD4-A0CE-362FC91E5EB2}" srcOrd="4" destOrd="0" presId="urn:microsoft.com/office/officeart/2018/2/layout/IconVerticalSolidList"/>
    <dgm:cxn modelId="{A5EDDFB6-3E8E-4D8B-B90F-DD83021E1765}" type="presParOf" srcId="{DBAC357D-3754-4AD4-A0CE-362FC91E5EB2}" destId="{7777F07D-CE4F-4B65-9E3A-7C28BC62CF4A}" srcOrd="0" destOrd="0" presId="urn:microsoft.com/office/officeart/2018/2/layout/IconVerticalSolidList"/>
    <dgm:cxn modelId="{C8E28E54-A6EB-415D-AC56-646B61C55330}" type="presParOf" srcId="{DBAC357D-3754-4AD4-A0CE-362FC91E5EB2}" destId="{53F3DA37-8F62-45A4-9E91-50D07A1B4891}" srcOrd="1" destOrd="0" presId="urn:microsoft.com/office/officeart/2018/2/layout/IconVerticalSolidList"/>
    <dgm:cxn modelId="{712EA7CC-A377-4288-8F73-C0CD0893D2BB}" type="presParOf" srcId="{DBAC357D-3754-4AD4-A0CE-362FC91E5EB2}" destId="{07478090-6ECF-47B7-9C17-8C670DDA95EC}" srcOrd="2" destOrd="0" presId="urn:microsoft.com/office/officeart/2018/2/layout/IconVerticalSolidList"/>
    <dgm:cxn modelId="{0341778B-4980-4E17-AA89-533DFB4079FC}" type="presParOf" srcId="{DBAC357D-3754-4AD4-A0CE-362FC91E5EB2}" destId="{F6264C5B-1C49-4988-B95F-37D21A7861E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FF09EA-703D-4EDF-915C-4AE2AAC5040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4C0858B-0688-423E-92A4-B0160AD603D6}">
      <dgm:prSet/>
      <dgm:spPr/>
      <dgm:t>
        <a:bodyPr/>
        <a:lstStyle/>
        <a:p>
          <a:pPr>
            <a:lnSpc>
              <a:spcPct val="100000"/>
            </a:lnSpc>
          </a:pPr>
          <a:r>
            <a:rPr lang="en-US"/>
            <a:t>Supply Reduction</a:t>
          </a:r>
        </a:p>
      </dgm:t>
    </dgm:pt>
    <dgm:pt modelId="{8739D29F-5ACC-4760-B8A1-B4E57B6C2280}" type="parTrans" cxnId="{19A1CDB5-2BA4-49A5-A87A-993006E2887C}">
      <dgm:prSet/>
      <dgm:spPr/>
      <dgm:t>
        <a:bodyPr/>
        <a:lstStyle/>
        <a:p>
          <a:endParaRPr lang="en-US"/>
        </a:p>
      </dgm:t>
    </dgm:pt>
    <dgm:pt modelId="{B21962FC-2D7A-4602-BD8A-0330DA4BF53E}" type="sibTrans" cxnId="{19A1CDB5-2BA4-49A5-A87A-993006E2887C}">
      <dgm:prSet/>
      <dgm:spPr/>
      <dgm:t>
        <a:bodyPr/>
        <a:lstStyle/>
        <a:p>
          <a:endParaRPr lang="en-US"/>
        </a:p>
      </dgm:t>
    </dgm:pt>
    <dgm:pt modelId="{542A6E3B-B377-4CFC-ABD9-035E6F22851B}">
      <dgm:prSet/>
      <dgm:spPr/>
      <dgm:t>
        <a:bodyPr/>
        <a:lstStyle/>
        <a:p>
          <a:pPr>
            <a:lnSpc>
              <a:spcPct val="100000"/>
            </a:lnSpc>
          </a:pPr>
          <a:r>
            <a:rPr lang="en-US"/>
            <a:t>Demand Reduction</a:t>
          </a:r>
        </a:p>
      </dgm:t>
    </dgm:pt>
    <dgm:pt modelId="{D5209953-E886-4AC7-9B08-E14856B15650}" type="parTrans" cxnId="{B34B2260-73F6-496D-A2AE-C02F56113AA8}">
      <dgm:prSet/>
      <dgm:spPr/>
      <dgm:t>
        <a:bodyPr/>
        <a:lstStyle/>
        <a:p>
          <a:endParaRPr lang="en-US"/>
        </a:p>
      </dgm:t>
    </dgm:pt>
    <dgm:pt modelId="{043ABC45-C573-484E-8B5B-6D0EAF4CE0F1}" type="sibTrans" cxnId="{B34B2260-73F6-496D-A2AE-C02F56113AA8}">
      <dgm:prSet/>
      <dgm:spPr/>
      <dgm:t>
        <a:bodyPr/>
        <a:lstStyle/>
        <a:p>
          <a:endParaRPr lang="en-US"/>
        </a:p>
      </dgm:t>
    </dgm:pt>
    <dgm:pt modelId="{DA8B206D-65AA-4641-AF64-0348B2D3E93F}">
      <dgm:prSet/>
      <dgm:spPr/>
      <dgm:t>
        <a:bodyPr/>
        <a:lstStyle/>
        <a:p>
          <a:pPr>
            <a:lnSpc>
              <a:spcPct val="100000"/>
            </a:lnSpc>
          </a:pPr>
          <a:r>
            <a:rPr lang="en-US"/>
            <a:t>Harm Reduction</a:t>
          </a:r>
        </a:p>
      </dgm:t>
    </dgm:pt>
    <dgm:pt modelId="{53EA5F06-F17D-4DAC-A1EC-B3A7816C9198}" type="parTrans" cxnId="{6964366F-D2EC-4E7A-AA75-6543CEB05C0B}">
      <dgm:prSet/>
      <dgm:spPr/>
      <dgm:t>
        <a:bodyPr/>
        <a:lstStyle/>
        <a:p>
          <a:endParaRPr lang="en-US"/>
        </a:p>
      </dgm:t>
    </dgm:pt>
    <dgm:pt modelId="{ED9838DF-1D6B-498A-9EEE-8DB97B83CA27}" type="sibTrans" cxnId="{6964366F-D2EC-4E7A-AA75-6543CEB05C0B}">
      <dgm:prSet/>
      <dgm:spPr/>
      <dgm:t>
        <a:bodyPr/>
        <a:lstStyle/>
        <a:p>
          <a:endParaRPr lang="en-US"/>
        </a:p>
      </dgm:t>
    </dgm:pt>
    <dgm:pt modelId="{50B0527F-B2A7-4DA8-A0B0-CB4AB2516735}" type="pres">
      <dgm:prSet presAssocID="{C1FF09EA-703D-4EDF-915C-4AE2AAC5040F}" presName="root" presStyleCnt="0">
        <dgm:presLayoutVars>
          <dgm:dir/>
          <dgm:resizeHandles val="exact"/>
        </dgm:presLayoutVars>
      </dgm:prSet>
      <dgm:spPr/>
    </dgm:pt>
    <dgm:pt modelId="{4F84E98C-5C1F-475D-AAE0-823B87E20403}" type="pres">
      <dgm:prSet presAssocID="{B4C0858B-0688-423E-92A4-B0160AD603D6}" presName="compNode" presStyleCnt="0"/>
      <dgm:spPr/>
    </dgm:pt>
    <dgm:pt modelId="{140DC88E-8BCC-4524-BAA8-E0C76C7057D9}" type="pres">
      <dgm:prSet presAssocID="{B4C0858B-0688-423E-92A4-B0160AD603D6}" presName="bgRect" presStyleLbl="bgShp" presStyleIdx="0" presStyleCnt="3"/>
      <dgm:spPr/>
    </dgm:pt>
    <dgm:pt modelId="{B145285A-661D-41DC-A9FC-1C0935F6B92E}" type="pres">
      <dgm:prSet presAssocID="{B4C0858B-0688-423E-92A4-B0160AD603D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wnward trend"/>
        </a:ext>
      </dgm:extLst>
    </dgm:pt>
    <dgm:pt modelId="{77FA25BC-0AAD-49EF-BD8F-D388015FA25D}" type="pres">
      <dgm:prSet presAssocID="{B4C0858B-0688-423E-92A4-B0160AD603D6}" presName="spaceRect" presStyleCnt="0"/>
      <dgm:spPr/>
    </dgm:pt>
    <dgm:pt modelId="{9BA77307-ABBD-47E1-AF6C-17A1D21BF4BC}" type="pres">
      <dgm:prSet presAssocID="{B4C0858B-0688-423E-92A4-B0160AD603D6}" presName="parTx" presStyleLbl="revTx" presStyleIdx="0" presStyleCnt="3">
        <dgm:presLayoutVars>
          <dgm:chMax val="0"/>
          <dgm:chPref val="0"/>
        </dgm:presLayoutVars>
      </dgm:prSet>
      <dgm:spPr/>
    </dgm:pt>
    <dgm:pt modelId="{2F19AE25-B3C8-45A7-9D5D-4B0DC8621A5A}" type="pres">
      <dgm:prSet presAssocID="{B21962FC-2D7A-4602-BD8A-0330DA4BF53E}" presName="sibTrans" presStyleCnt="0"/>
      <dgm:spPr/>
    </dgm:pt>
    <dgm:pt modelId="{30A23A38-2770-4148-B3C8-3CD52CEA5C92}" type="pres">
      <dgm:prSet presAssocID="{542A6E3B-B377-4CFC-ABD9-035E6F22851B}" presName="compNode" presStyleCnt="0"/>
      <dgm:spPr/>
    </dgm:pt>
    <dgm:pt modelId="{6B832E87-A6BF-4BBD-9C27-BB557189B64D}" type="pres">
      <dgm:prSet presAssocID="{542A6E3B-B377-4CFC-ABD9-035E6F22851B}" presName="bgRect" presStyleLbl="bgShp" presStyleIdx="1" presStyleCnt="3"/>
      <dgm:spPr/>
    </dgm:pt>
    <dgm:pt modelId="{6A00B95F-471C-4E03-8F74-61393A20D44D}" type="pres">
      <dgm:prSet presAssocID="{542A6E3B-B377-4CFC-ABD9-035E6F22851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r Graph with Downward Trend"/>
        </a:ext>
      </dgm:extLst>
    </dgm:pt>
    <dgm:pt modelId="{61216739-C57C-49DD-810F-C561552EC5EC}" type="pres">
      <dgm:prSet presAssocID="{542A6E3B-B377-4CFC-ABD9-035E6F22851B}" presName="spaceRect" presStyleCnt="0"/>
      <dgm:spPr/>
    </dgm:pt>
    <dgm:pt modelId="{01B18F9F-1B0E-4AE5-9AB9-8D9BD86ED98F}" type="pres">
      <dgm:prSet presAssocID="{542A6E3B-B377-4CFC-ABD9-035E6F22851B}" presName="parTx" presStyleLbl="revTx" presStyleIdx="1" presStyleCnt="3">
        <dgm:presLayoutVars>
          <dgm:chMax val="0"/>
          <dgm:chPref val="0"/>
        </dgm:presLayoutVars>
      </dgm:prSet>
      <dgm:spPr/>
    </dgm:pt>
    <dgm:pt modelId="{EB0B478C-E20A-4EA4-8A6A-0FE6A95E6208}" type="pres">
      <dgm:prSet presAssocID="{043ABC45-C573-484E-8B5B-6D0EAF4CE0F1}" presName="sibTrans" presStyleCnt="0"/>
      <dgm:spPr/>
    </dgm:pt>
    <dgm:pt modelId="{DBAC357D-3754-4AD4-A0CE-362FC91E5EB2}" type="pres">
      <dgm:prSet presAssocID="{DA8B206D-65AA-4641-AF64-0348B2D3E93F}" presName="compNode" presStyleCnt="0"/>
      <dgm:spPr/>
    </dgm:pt>
    <dgm:pt modelId="{7777F07D-CE4F-4B65-9E3A-7C28BC62CF4A}" type="pres">
      <dgm:prSet presAssocID="{DA8B206D-65AA-4641-AF64-0348B2D3E93F}" presName="bgRect" presStyleLbl="bgShp" presStyleIdx="2" presStyleCnt="3"/>
      <dgm:spPr/>
    </dgm:pt>
    <dgm:pt modelId="{53F3DA37-8F62-45A4-9E91-50D07A1B4891}" type="pres">
      <dgm:prSet presAssocID="{DA8B206D-65AA-4641-AF64-0348B2D3E93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07478090-6ECF-47B7-9C17-8C670DDA95EC}" type="pres">
      <dgm:prSet presAssocID="{DA8B206D-65AA-4641-AF64-0348B2D3E93F}" presName="spaceRect" presStyleCnt="0"/>
      <dgm:spPr/>
    </dgm:pt>
    <dgm:pt modelId="{F6264C5B-1C49-4988-B95F-37D21A7861E7}" type="pres">
      <dgm:prSet presAssocID="{DA8B206D-65AA-4641-AF64-0348B2D3E93F}" presName="parTx" presStyleLbl="revTx" presStyleIdx="2" presStyleCnt="3">
        <dgm:presLayoutVars>
          <dgm:chMax val="0"/>
          <dgm:chPref val="0"/>
        </dgm:presLayoutVars>
      </dgm:prSet>
      <dgm:spPr/>
    </dgm:pt>
  </dgm:ptLst>
  <dgm:cxnLst>
    <dgm:cxn modelId="{B34B2260-73F6-496D-A2AE-C02F56113AA8}" srcId="{C1FF09EA-703D-4EDF-915C-4AE2AAC5040F}" destId="{542A6E3B-B377-4CFC-ABD9-035E6F22851B}" srcOrd="1" destOrd="0" parTransId="{D5209953-E886-4AC7-9B08-E14856B15650}" sibTransId="{043ABC45-C573-484E-8B5B-6D0EAF4CE0F1}"/>
    <dgm:cxn modelId="{6964366F-D2EC-4E7A-AA75-6543CEB05C0B}" srcId="{C1FF09EA-703D-4EDF-915C-4AE2AAC5040F}" destId="{DA8B206D-65AA-4641-AF64-0348B2D3E93F}" srcOrd="2" destOrd="0" parTransId="{53EA5F06-F17D-4DAC-A1EC-B3A7816C9198}" sibTransId="{ED9838DF-1D6B-498A-9EEE-8DB97B83CA27}"/>
    <dgm:cxn modelId="{528C9056-15AE-4D27-9997-F927DAE418ED}" type="presOf" srcId="{C1FF09EA-703D-4EDF-915C-4AE2AAC5040F}" destId="{50B0527F-B2A7-4DA8-A0B0-CB4AB2516735}" srcOrd="0" destOrd="0" presId="urn:microsoft.com/office/officeart/2018/2/layout/IconVerticalSolidList"/>
    <dgm:cxn modelId="{70E0147A-127E-42A9-8517-2641EB9CCB2C}" type="presOf" srcId="{DA8B206D-65AA-4641-AF64-0348B2D3E93F}" destId="{F6264C5B-1C49-4988-B95F-37D21A7861E7}" srcOrd="0" destOrd="0" presId="urn:microsoft.com/office/officeart/2018/2/layout/IconVerticalSolidList"/>
    <dgm:cxn modelId="{19A1CDB5-2BA4-49A5-A87A-993006E2887C}" srcId="{C1FF09EA-703D-4EDF-915C-4AE2AAC5040F}" destId="{B4C0858B-0688-423E-92A4-B0160AD603D6}" srcOrd="0" destOrd="0" parTransId="{8739D29F-5ACC-4760-B8A1-B4E57B6C2280}" sibTransId="{B21962FC-2D7A-4602-BD8A-0330DA4BF53E}"/>
    <dgm:cxn modelId="{FA2784C8-F85E-4521-BF6E-DAD8346932B4}" type="presOf" srcId="{B4C0858B-0688-423E-92A4-B0160AD603D6}" destId="{9BA77307-ABBD-47E1-AF6C-17A1D21BF4BC}" srcOrd="0" destOrd="0" presId="urn:microsoft.com/office/officeart/2018/2/layout/IconVerticalSolidList"/>
    <dgm:cxn modelId="{593BAAEB-53D0-457E-84B5-7754DD1429DA}" type="presOf" srcId="{542A6E3B-B377-4CFC-ABD9-035E6F22851B}" destId="{01B18F9F-1B0E-4AE5-9AB9-8D9BD86ED98F}" srcOrd="0" destOrd="0" presId="urn:microsoft.com/office/officeart/2018/2/layout/IconVerticalSolidList"/>
    <dgm:cxn modelId="{CB0C8394-D6F7-4DC7-A616-4C82D74A780E}" type="presParOf" srcId="{50B0527F-B2A7-4DA8-A0B0-CB4AB2516735}" destId="{4F84E98C-5C1F-475D-AAE0-823B87E20403}" srcOrd="0" destOrd="0" presId="urn:microsoft.com/office/officeart/2018/2/layout/IconVerticalSolidList"/>
    <dgm:cxn modelId="{9F6E2FEF-4C9E-4AAC-A203-1438A390E156}" type="presParOf" srcId="{4F84E98C-5C1F-475D-AAE0-823B87E20403}" destId="{140DC88E-8BCC-4524-BAA8-E0C76C7057D9}" srcOrd="0" destOrd="0" presId="urn:microsoft.com/office/officeart/2018/2/layout/IconVerticalSolidList"/>
    <dgm:cxn modelId="{F15D948D-5048-4DF0-B092-EE969A8A6470}" type="presParOf" srcId="{4F84E98C-5C1F-475D-AAE0-823B87E20403}" destId="{B145285A-661D-41DC-A9FC-1C0935F6B92E}" srcOrd="1" destOrd="0" presId="urn:microsoft.com/office/officeart/2018/2/layout/IconVerticalSolidList"/>
    <dgm:cxn modelId="{F9C3BDAE-0BBE-4667-B12C-BFEDE05909A0}" type="presParOf" srcId="{4F84E98C-5C1F-475D-AAE0-823B87E20403}" destId="{77FA25BC-0AAD-49EF-BD8F-D388015FA25D}" srcOrd="2" destOrd="0" presId="urn:microsoft.com/office/officeart/2018/2/layout/IconVerticalSolidList"/>
    <dgm:cxn modelId="{57512BD6-FB28-4B32-AD62-04B2CA4714E2}" type="presParOf" srcId="{4F84E98C-5C1F-475D-AAE0-823B87E20403}" destId="{9BA77307-ABBD-47E1-AF6C-17A1D21BF4BC}" srcOrd="3" destOrd="0" presId="urn:microsoft.com/office/officeart/2018/2/layout/IconVerticalSolidList"/>
    <dgm:cxn modelId="{B63CF7A0-3B69-4FA4-8B79-A6DA2748BB79}" type="presParOf" srcId="{50B0527F-B2A7-4DA8-A0B0-CB4AB2516735}" destId="{2F19AE25-B3C8-45A7-9D5D-4B0DC8621A5A}" srcOrd="1" destOrd="0" presId="urn:microsoft.com/office/officeart/2018/2/layout/IconVerticalSolidList"/>
    <dgm:cxn modelId="{8CD5F293-448B-413D-84A9-0AECA4AA6848}" type="presParOf" srcId="{50B0527F-B2A7-4DA8-A0B0-CB4AB2516735}" destId="{30A23A38-2770-4148-B3C8-3CD52CEA5C92}" srcOrd="2" destOrd="0" presId="urn:microsoft.com/office/officeart/2018/2/layout/IconVerticalSolidList"/>
    <dgm:cxn modelId="{99759A9B-2C83-4226-9A96-4B109C8BF7AF}" type="presParOf" srcId="{30A23A38-2770-4148-B3C8-3CD52CEA5C92}" destId="{6B832E87-A6BF-4BBD-9C27-BB557189B64D}" srcOrd="0" destOrd="0" presId="urn:microsoft.com/office/officeart/2018/2/layout/IconVerticalSolidList"/>
    <dgm:cxn modelId="{80210F8F-47C1-417D-8E77-06C234B524F6}" type="presParOf" srcId="{30A23A38-2770-4148-B3C8-3CD52CEA5C92}" destId="{6A00B95F-471C-4E03-8F74-61393A20D44D}" srcOrd="1" destOrd="0" presId="urn:microsoft.com/office/officeart/2018/2/layout/IconVerticalSolidList"/>
    <dgm:cxn modelId="{3AAA7822-0D85-4B1E-BB3C-B3787CE27C52}" type="presParOf" srcId="{30A23A38-2770-4148-B3C8-3CD52CEA5C92}" destId="{61216739-C57C-49DD-810F-C561552EC5EC}" srcOrd="2" destOrd="0" presId="urn:microsoft.com/office/officeart/2018/2/layout/IconVerticalSolidList"/>
    <dgm:cxn modelId="{B4279080-ACCA-4898-8FFE-55572CB290DE}" type="presParOf" srcId="{30A23A38-2770-4148-B3C8-3CD52CEA5C92}" destId="{01B18F9F-1B0E-4AE5-9AB9-8D9BD86ED98F}" srcOrd="3" destOrd="0" presId="urn:microsoft.com/office/officeart/2018/2/layout/IconVerticalSolidList"/>
    <dgm:cxn modelId="{E36E04DA-3843-4823-AFC2-D4DD7E23BC8C}" type="presParOf" srcId="{50B0527F-B2A7-4DA8-A0B0-CB4AB2516735}" destId="{EB0B478C-E20A-4EA4-8A6A-0FE6A95E6208}" srcOrd="3" destOrd="0" presId="urn:microsoft.com/office/officeart/2018/2/layout/IconVerticalSolidList"/>
    <dgm:cxn modelId="{EDB19B18-5FEC-4456-8088-691C59CDEEC5}" type="presParOf" srcId="{50B0527F-B2A7-4DA8-A0B0-CB4AB2516735}" destId="{DBAC357D-3754-4AD4-A0CE-362FC91E5EB2}" srcOrd="4" destOrd="0" presId="urn:microsoft.com/office/officeart/2018/2/layout/IconVerticalSolidList"/>
    <dgm:cxn modelId="{A5EDDFB6-3E8E-4D8B-B90F-DD83021E1765}" type="presParOf" srcId="{DBAC357D-3754-4AD4-A0CE-362FC91E5EB2}" destId="{7777F07D-CE4F-4B65-9E3A-7C28BC62CF4A}" srcOrd="0" destOrd="0" presId="urn:microsoft.com/office/officeart/2018/2/layout/IconVerticalSolidList"/>
    <dgm:cxn modelId="{C8E28E54-A6EB-415D-AC56-646B61C55330}" type="presParOf" srcId="{DBAC357D-3754-4AD4-A0CE-362FC91E5EB2}" destId="{53F3DA37-8F62-45A4-9E91-50D07A1B4891}" srcOrd="1" destOrd="0" presId="urn:microsoft.com/office/officeart/2018/2/layout/IconVerticalSolidList"/>
    <dgm:cxn modelId="{712EA7CC-A377-4288-8F73-C0CD0893D2BB}" type="presParOf" srcId="{DBAC357D-3754-4AD4-A0CE-362FC91E5EB2}" destId="{07478090-6ECF-47B7-9C17-8C670DDA95EC}" srcOrd="2" destOrd="0" presId="urn:microsoft.com/office/officeart/2018/2/layout/IconVerticalSolidList"/>
    <dgm:cxn modelId="{0341778B-4980-4E17-AA89-533DFB4079FC}" type="presParOf" srcId="{DBAC357D-3754-4AD4-A0CE-362FC91E5EB2}" destId="{F6264C5B-1C49-4988-B95F-37D21A7861E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FF09EA-703D-4EDF-915C-4AE2AAC5040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4C0858B-0688-423E-92A4-B0160AD603D6}">
      <dgm:prSet/>
      <dgm:spPr/>
      <dgm:t>
        <a:bodyPr/>
        <a:lstStyle/>
        <a:p>
          <a:pPr>
            <a:lnSpc>
              <a:spcPct val="100000"/>
            </a:lnSpc>
          </a:pPr>
          <a:r>
            <a:rPr lang="en-US"/>
            <a:t>Supply Reduction</a:t>
          </a:r>
        </a:p>
      </dgm:t>
    </dgm:pt>
    <dgm:pt modelId="{8739D29F-5ACC-4760-B8A1-B4E57B6C2280}" type="parTrans" cxnId="{19A1CDB5-2BA4-49A5-A87A-993006E2887C}">
      <dgm:prSet/>
      <dgm:spPr/>
      <dgm:t>
        <a:bodyPr/>
        <a:lstStyle/>
        <a:p>
          <a:endParaRPr lang="en-US"/>
        </a:p>
      </dgm:t>
    </dgm:pt>
    <dgm:pt modelId="{B21962FC-2D7A-4602-BD8A-0330DA4BF53E}" type="sibTrans" cxnId="{19A1CDB5-2BA4-49A5-A87A-993006E2887C}">
      <dgm:prSet/>
      <dgm:spPr/>
      <dgm:t>
        <a:bodyPr/>
        <a:lstStyle/>
        <a:p>
          <a:endParaRPr lang="en-US"/>
        </a:p>
      </dgm:t>
    </dgm:pt>
    <dgm:pt modelId="{542A6E3B-B377-4CFC-ABD9-035E6F22851B}">
      <dgm:prSet/>
      <dgm:spPr/>
      <dgm:t>
        <a:bodyPr/>
        <a:lstStyle/>
        <a:p>
          <a:pPr>
            <a:lnSpc>
              <a:spcPct val="100000"/>
            </a:lnSpc>
          </a:pPr>
          <a:r>
            <a:rPr lang="en-US"/>
            <a:t>Demand Reduction</a:t>
          </a:r>
        </a:p>
      </dgm:t>
    </dgm:pt>
    <dgm:pt modelId="{D5209953-E886-4AC7-9B08-E14856B15650}" type="parTrans" cxnId="{B34B2260-73F6-496D-A2AE-C02F56113AA8}">
      <dgm:prSet/>
      <dgm:spPr/>
      <dgm:t>
        <a:bodyPr/>
        <a:lstStyle/>
        <a:p>
          <a:endParaRPr lang="en-US"/>
        </a:p>
      </dgm:t>
    </dgm:pt>
    <dgm:pt modelId="{043ABC45-C573-484E-8B5B-6D0EAF4CE0F1}" type="sibTrans" cxnId="{B34B2260-73F6-496D-A2AE-C02F56113AA8}">
      <dgm:prSet/>
      <dgm:spPr/>
      <dgm:t>
        <a:bodyPr/>
        <a:lstStyle/>
        <a:p>
          <a:endParaRPr lang="en-US"/>
        </a:p>
      </dgm:t>
    </dgm:pt>
    <dgm:pt modelId="{DA8B206D-65AA-4641-AF64-0348B2D3E93F}">
      <dgm:prSet/>
      <dgm:spPr/>
      <dgm:t>
        <a:bodyPr/>
        <a:lstStyle/>
        <a:p>
          <a:pPr>
            <a:lnSpc>
              <a:spcPct val="100000"/>
            </a:lnSpc>
          </a:pPr>
          <a:r>
            <a:rPr lang="en-US"/>
            <a:t>Harm Reduction</a:t>
          </a:r>
        </a:p>
      </dgm:t>
    </dgm:pt>
    <dgm:pt modelId="{53EA5F06-F17D-4DAC-A1EC-B3A7816C9198}" type="parTrans" cxnId="{6964366F-D2EC-4E7A-AA75-6543CEB05C0B}">
      <dgm:prSet/>
      <dgm:spPr/>
      <dgm:t>
        <a:bodyPr/>
        <a:lstStyle/>
        <a:p>
          <a:endParaRPr lang="en-US"/>
        </a:p>
      </dgm:t>
    </dgm:pt>
    <dgm:pt modelId="{ED9838DF-1D6B-498A-9EEE-8DB97B83CA27}" type="sibTrans" cxnId="{6964366F-D2EC-4E7A-AA75-6543CEB05C0B}">
      <dgm:prSet/>
      <dgm:spPr/>
      <dgm:t>
        <a:bodyPr/>
        <a:lstStyle/>
        <a:p>
          <a:endParaRPr lang="en-US"/>
        </a:p>
      </dgm:t>
    </dgm:pt>
    <dgm:pt modelId="{50B0527F-B2A7-4DA8-A0B0-CB4AB2516735}" type="pres">
      <dgm:prSet presAssocID="{C1FF09EA-703D-4EDF-915C-4AE2AAC5040F}" presName="root" presStyleCnt="0">
        <dgm:presLayoutVars>
          <dgm:dir/>
          <dgm:resizeHandles val="exact"/>
        </dgm:presLayoutVars>
      </dgm:prSet>
      <dgm:spPr/>
    </dgm:pt>
    <dgm:pt modelId="{4F84E98C-5C1F-475D-AAE0-823B87E20403}" type="pres">
      <dgm:prSet presAssocID="{B4C0858B-0688-423E-92A4-B0160AD603D6}" presName="compNode" presStyleCnt="0"/>
      <dgm:spPr/>
    </dgm:pt>
    <dgm:pt modelId="{140DC88E-8BCC-4524-BAA8-E0C76C7057D9}" type="pres">
      <dgm:prSet presAssocID="{B4C0858B-0688-423E-92A4-B0160AD603D6}" presName="bgRect" presStyleLbl="bgShp" presStyleIdx="0" presStyleCnt="3"/>
      <dgm:spPr/>
    </dgm:pt>
    <dgm:pt modelId="{B145285A-661D-41DC-A9FC-1C0935F6B92E}" type="pres">
      <dgm:prSet presAssocID="{B4C0858B-0688-423E-92A4-B0160AD603D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wnward trend"/>
        </a:ext>
      </dgm:extLst>
    </dgm:pt>
    <dgm:pt modelId="{77FA25BC-0AAD-49EF-BD8F-D388015FA25D}" type="pres">
      <dgm:prSet presAssocID="{B4C0858B-0688-423E-92A4-B0160AD603D6}" presName="spaceRect" presStyleCnt="0"/>
      <dgm:spPr/>
    </dgm:pt>
    <dgm:pt modelId="{9BA77307-ABBD-47E1-AF6C-17A1D21BF4BC}" type="pres">
      <dgm:prSet presAssocID="{B4C0858B-0688-423E-92A4-B0160AD603D6}" presName="parTx" presStyleLbl="revTx" presStyleIdx="0" presStyleCnt="3">
        <dgm:presLayoutVars>
          <dgm:chMax val="0"/>
          <dgm:chPref val="0"/>
        </dgm:presLayoutVars>
      </dgm:prSet>
      <dgm:spPr/>
    </dgm:pt>
    <dgm:pt modelId="{2F19AE25-B3C8-45A7-9D5D-4B0DC8621A5A}" type="pres">
      <dgm:prSet presAssocID="{B21962FC-2D7A-4602-BD8A-0330DA4BF53E}" presName="sibTrans" presStyleCnt="0"/>
      <dgm:spPr/>
    </dgm:pt>
    <dgm:pt modelId="{30A23A38-2770-4148-B3C8-3CD52CEA5C92}" type="pres">
      <dgm:prSet presAssocID="{542A6E3B-B377-4CFC-ABD9-035E6F22851B}" presName="compNode" presStyleCnt="0"/>
      <dgm:spPr/>
    </dgm:pt>
    <dgm:pt modelId="{6B832E87-A6BF-4BBD-9C27-BB557189B64D}" type="pres">
      <dgm:prSet presAssocID="{542A6E3B-B377-4CFC-ABD9-035E6F22851B}" presName="bgRect" presStyleLbl="bgShp" presStyleIdx="1" presStyleCnt="3"/>
      <dgm:spPr/>
    </dgm:pt>
    <dgm:pt modelId="{6A00B95F-471C-4E03-8F74-61393A20D44D}" type="pres">
      <dgm:prSet presAssocID="{542A6E3B-B377-4CFC-ABD9-035E6F22851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r Graph with Downward Trend"/>
        </a:ext>
      </dgm:extLst>
    </dgm:pt>
    <dgm:pt modelId="{61216739-C57C-49DD-810F-C561552EC5EC}" type="pres">
      <dgm:prSet presAssocID="{542A6E3B-B377-4CFC-ABD9-035E6F22851B}" presName="spaceRect" presStyleCnt="0"/>
      <dgm:spPr/>
    </dgm:pt>
    <dgm:pt modelId="{01B18F9F-1B0E-4AE5-9AB9-8D9BD86ED98F}" type="pres">
      <dgm:prSet presAssocID="{542A6E3B-B377-4CFC-ABD9-035E6F22851B}" presName="parTx" presStyleLbl="revTx" presStyleIdx="1" presStyleCnt="3">
        <dgm:presLayoutVars>
          <dgm:chMax val="0"/>
          <dgm:chPref val="0"/>
        </dgm:presLayoutVars>
      </dgm:prSet>
      <dgm:spPr/>
    </dgm:pt>
    <dgm:pt modelId="{EB0B478C-E20A-4EA4-8A6A-0FE6A95E6208}" type="pres">
      <dgm:prSet presAssocID="{043ABC45-C573-484E-8B5B-6D0EAF4CE0F1}" presName="sibTrans" presStyleCnt="0"/>
      <dgm:spPr/>
    </dgm:pt>
    <dgm:pt modelId="{DBAC357D-3754-4AD4-A0CE-362FC91E5EB2}" type="pres">
      <dgm:prSet presAssocID="{DA8B206D-65AA-4641-AF64-0348B2D3E93F}" presName="compNode" presStyleCnt="0"/>
      <dgm:spPr/>
    </dgm:pt>
    <dgm:pt modelId="{7777F07D-CE4F-4B65-9E3A-7C28BC62CF4A}" type="pres">
      <dgm:prSet presAssocID="{DA8B206D-65AA-4641-AF64-0348B2D3E93F}" presName="bgRect" presStyleLbl="bgShp" presStyleIdx="2" presStyleCnt="3"/>
      <dgm:spPr/>
    </dgm:pt>
    <dgm:pt modelId="{53F3DA37-8F62-45A4-9E91-50D07A1B4891}" type="pres">
      <dgm:prSet presAssocID="{DA8B206D-65AA-4641-AF64-0348B2D3E93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07478090-6ECF-47B7-9C17-8C670DDA95EC}" type="pres">
      <dgm:prSet presAssocID="{DA8B206D-65AA-4641-AF64-0348B2D3E93F}" presName="spaceRect" presStyleCnt="0"/>
      <dgm:spPr/>
    </dgm:pt>
    <dgm:pt modelId="{F6264C5B-1C49-4988-B95F-37D21A7861E7}" type="pres">
      <dgm:prSet presAssocID="{DA8B206D-65AA-4641-AF64-0348B2D3E93F}" presName="parTx" presStyleLbl="revTx" presStyleIdx="2" presStyleCnt="3">
        <dgm:presLayoutVars>
          <dgm:chMax val="0"/>
          <dgm:chPref val="0"/>
        </dgm:presLayoutVars>
      </dgm:prSet>
      <dgm:spPr/>
    </dgm:pt>
  </dgm:ptLst>
  <dgm:cxnLst>
    <dgm:cxn modelId="{B34B2260-73F6-496D-A2AE-C02F56113AA8}" srcId="{C1FF09EA-703D-4EDF-915C-4AE2AAC5040F}" destId="{542A6E3B-B377-4CFC-ABD9-035E6F22851B}" srcOrd="1" destOrd="0" parTransId="{D5209953-E886-4AC7-9B08-E14856B15650}" sibTransId="{043ABC45-C573-484E-8B5B-6D0EAF4CE0F1}"/>
    <dgm:cxn modelId="{6964366F-D2EC-4E7A-AA75-6543CEB05C0B}" srcId="{C1FF09EA-703D-4EDF-915C-4AE2AAC5040F}" destId="{DA8B206D-65AA-4641-AF64-0348B2D3E93F}" srcOrd="2" destOrd="0" parTransId="{53EA5F06-F17D-4DAC-A1EC-B3A7816C9198}" sibTransId="{ED9838DF-1D6B-498A-9EEE-8DB97B83CA27}"/>
    <dgm:cxn modelId="{528C9056-15AE-4D27-9997-F927DAE418ED}" type="presOf" srcId="{C1FF09EA-703D-4EDF-915C-4AE2AAC5040F}" destId="{50B0527F-B2A7-4DA8-A0B0-CB4AB2516735}" srcOrd="0" destOrd="0" presId="urn:microsoft.com/office/officeart/2018/2/layout/IconVerticalSolidList"/>
    <dgm:cxn modelId="{70E0147A-127E-42A9-8517-2641EB9CCB2C}" type="presOf" srcId="{DA8B206D-65AA-4641-AF64-0348B2D3E93F}" destId="{F6264C5B-1C49-4988-B95F-37D21A7861E7}" srcOrd="0" destOrd="0" presId="urn:microsoft.com/office/officeart/2018/2/layout/IconVerticalSolidList"/>
    <dgm:cxn modelId="{19A1CDB5-2BA4-49A5-A87A-993006E2887C}" srcId="{C1FF09EA-703D-4EDF-915C-4AE2AAC5040F}" destId="{B4C0858B-0688-423E-92A4-B0160AD603D6}" srcOrd="0" destOrd="0" parTransId="{8739D29F-5ACC-4760-B8A1-B4E57B6C2280}" sibTransId="{B21962FC-2D7A-4602-BD8A-0330DA4BF53E}"/>
    <dgm:cxn modelId="{FA2784C8-F85E-4521-BF6E-DAD8346932B4}" type="presOf" srcId="{B4C0858B-0688-423E-92A4-B0160AD603D6}" destId="{9BA77307-ABBD-47E1-AF6C-17A1D21BF4BC}" srcOrd="0" destOrd="0" presId="urn:microsoft.com/office/officeart/2018/2/layout/IconVerticalSolidList"/>
    <dgm:cxn modelId="{593BAAEB-53D0-457E-84B5-7754DD1429DA}" type="presOf" srcId="{542A6E3B-B377-4CFC-ABD9-035E6F22851B}" destId="{01B18F9F-1B0E-4AE5-9AB9-8D9BD86ED98F}" srcOrd="0" destOrd="0" presId="urn:microsoft.com/office/officeart/2018/2/layout/IconVerticalSolidList"/>
    <dgm:cxn modelId="{CB0C8394-D6F7-4DC7-A616-4C82D74A780E}" type="presParOf" srcId="{50B0527F-B2A7-4DA8-A0B0-CB4AB2516735}" destId="{4F84E98C-5C1F-475D-AAE0-823B87E20403}" srcOrd="0" destOrd="0" presId="urn:microsoft.com/office/officeart/2018/2/layout/IconVerticalSolidList"/>
    <dgm:cxn modelId="{9F6E2FEF-4C9E-4AAC-A203-1438A390E156}" type="presParOf" srcId="{4F84E98C-5C1F-475D-AAE0-823B87E20403}" destId="{140DC88E-8BCC-4524-BAA8-E0C76C7057D9}" srcOrd="0" destOrd="0" presId="urn:microsoft.com/office/officeart/2018/2/layout/IconVerticalSolidList"/>
    <dgm:cxn modelId="{F15D948D-5048-4DF0-B092-EE969A8A6470}" type="presParOf" srcId="{4F84E98C-5C1F-475D-AAE0-823B87E20403}" destId="{B145285A-661D-41DC-A9FC-1C0935F6B92E}" srcOrd="1" destOrd="0" presId="urn:microsoft.com/office/officeart/2018/2/layout/IconVerticalSolidList"/>
    <dgm:cxn modelId="{F9C3BDAE-0BBE-4667-B12C-BFEDE05909A0}" type="presParOf" srcId="{4F84E98C-5C1F-475D-AAE0-823B87E20403}" destId="{77FA25BC-0AAD-49EF-BD8F-D388015FA25D}" srcOrd="2" destOrd="0" presId="urn:microsoft.com/office/officeart/2018/2/layout/IconVerticalSolidList"/>
    <dgm:cxn modelId="{57512BD6-FB28-4B32-AD62-04B2CA4714E2}" type="presParOf" srcId="{4F84E98C-5C1F-475D-AAE0-823B87E20403}" destId="{9BA77307-ABBD-47E1-AF6C-17A1D21BF4BC}" srcOrd="3" destOrd="0" presId="urn:microsoft.com/office/officeart/2018/2/layout/IconVerticalSolidList"/>
    <dgm:cxn modelId="{B63CF7A0-3B69-4FA4-8B79-A6DA2748BB79}" type="presParOf" srcId="{50B0527F-B2A7-4DA8-A0B0-CB4AB2516735}" destId="{2F19AE25-B3C8-45A7-9D5D-4B0DC8621A5A}" srcOrd="1" destOrd="0" presId="urn:microsoft.com/office/officeart/2018/2/layout/IconVerticalSolidList"/>
    <dgm:cxn modelId="{8CD5F293-448B-413D-84A9-0AECA4AA6848}" type="presParOf" srcId="{50B0527F-B2A7-4DA8-A0B0-CB4AB2516735}" destId="{30A23A38-2770-4148-B3C8-3CD52CEA5C92}" srcOrd="2" destOrd="0" presId="urn:microsoft.com/office/officeart/2018/2/layout/IconVerticalSolidList"/>
    <dgm:cxn modelId="{99759A9B-2C83-4226-9A96-4B109C8BF7AF}" type="presParOf" srcId="{30A23A38-2770-4148-B3C8-3CD52CEA5C92}" destId="{6B832E87-A6BF-4BBD-9C27-BB557189B64D}" srcOrd="0" destOrd="0" presId="urn:microsoft.com/office/officeart/2018/2/layout/IconVerticalSolidList"/>
    <dgm:cxn modelId="{80210F8F-47C1-417D-8E77-06C234B524F6}" type="presParOf" srcId="{30A23A38-2770-4148-B3C8-3CD52CEA5C92}" destId="{6A00B95F-471C-4E03-8F74-61393A20D44D}" srcOrd="1" destOrd="0" presId="urn:microsoft.com/office/officeart/2018/2/layout/IconVerticalSolidList"/>
    <dgm:cxn modelId="{3AAA7822-0D85-4B1E-BB3C-B3787CE27C52}" type="presParOf" srcId="{30A23A38-2770-4148-B3C8-3CD52CEA5C92}" destId="{61216739-C57C-49DD-810F-C561552EC5EC}" srcOrd="2" destOrd="0" presId="urn:microsoft.com/office/officeart/2018/2/layout/IconVerticalSolidList"/>
    <dgm:cxn modelId="{B4279080-ACCA-4898-8FFE-55572CB290DE}" type="presParOf" srcId="{30A23A38-2770-4148-B3C8-3CD52CEA5C92}" destId="{01B18F9F-1B0E-4AE5-9AB9-8D9BD86ED98F}" srcOrd="3" destOrd="0" presId="urn:microsoft.com/office/officeart/2018/2/layout/IconVerticalSolidList"/>
    <dgm:cxn modelId="{E36E04DA-3843-4823-AFC2-D4DD7E23BC8C}" type="presParOf" srcId="{50B0527F-B2A7-4DA8-A0B0-CB4AB2516735}" destId="{EB0B478C-E20A-4EA4-8A6A-0FE6A95E6208}" srcOrd="3" destOrd="0" presId="urn:microsoft.com/office/officeart/2018/2/layout/IconVerticalSolidList"/>
    <dgm:cxn modelId="{EDB19B18-5FEC-4456-8088-691C59CDEEC5}" type="presParOf" srcId="{50B0527F-B2A7-4DA8-A0B0-CB4AB2516735}" destId="{DBAC357D-3754-4AD4-A0CE-362FC91E5EB2}" srcOrd="4" destOrd="0" presId="urn:microsoft.com/office/officeart/2018/2/layout/IconVerticalSolidList"/>
    <dgm:cxn modelId="{A5EDDFB6-3E8E-4D8B-B90F-DD83021E1765}" type="presParOf" srcId="{DBAC357D-3754-4AD4-A0CE-362FC91E5EB2}" destId="{7777F07D-CE4F-4B65-9E3A-7C28BC62CF4A}" srcOrd="0" destOrd="0" presId="urn:microsoft.com/office/officeart/2018/2/layout/IconVerticalSolidList"/>
    <dgm:cxn modelId="{C8E28E54-A6EB-415D-AC56-646B61C55330}" type="presParOf" srcId="{DBAC357D-3754-4AD4-A0CE-362FC91E5EB2}" destId="{53F3DA37-8F62-45A4-9E91-50D07A1B4891}" srcOrd="1" destOrd="0" presId="urn:microsoft.com/office/officeart/2018/2/layout/IconVerticalSolidList"/>
    <dgm:cxn modelId="{712EA7CC-A377-4288-8F73-C0CD0893D2BB}" type="presParOf" srcId="{DBAC357D-3754-4AD4-A0CE-362FC91E5EB2}" destId="{07478090-6ECF-47B7-9C17-8C670DDA95EC}" srcOrd="2" destOrd="0" presId="urn:microsoft.com/office/officeart/2018/2/layout/IconVerticalSolidList"/>
    <dgm:cxn modelId="{0341778B-4980-4E17-AA89-533DFB4079FC}" type="presParOf" srcId="{DBAC357D-3754-4AD4-A0CE-362FC91E5EB2}" destId="{F6264C5B-1C49-4988-B95F-37D21A7861E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C85FB7-C401-4E96-8480-C293287F9B61}" type="doc">
      <dgm:prSet loTypeId="urn:microsoft.com/office/officeart/2005/8/layout/vProcess5" loCatId="process" qsTypeId="urn:microsoft.com/office/officeart/2005/8/quickstyle/simple4" qsCatId="simple" csTypeId="urn:microsoft.com/office/officeart/2005/8/colors/colorful1" csCatId="colorful"/>
      <dgm:spPr/>
      <dgm:t>
        <a:bodyPr/>
        <a:lstStyle/>
        <a:p>
          <a:endParaRPr lang="en-US"/>
        </a:p>
      </dgm:t>
    </dgm:pt>
    <dgm:pt modelId="{7C8E34C4-7C1F-4977-88A8-2270D9CB8FAF}">
      <dgm:prSet/>
      <dgm:spPr/>
      <dgm:t>
        <a:bodyPr/>
        <a:lstStyle/>
        <a:p>
          <a:r>
            <a:rPr lang="en-US"/>
            <a:t>War on drugs</a:t>
          </a:r>
        </a:p>
      </dgm:t>
    </dgm:pt>
    <dgm:pt modelId="{875DE26D-E27D-4AB5-8BB7-9CAD45754B56}" type="parTrans" cxnId="{8FB73B41-5620-4DF0-9249-3A1A12E6E060}">
      <dgm:prSet/>
      <dgm:spPr/>
      <dgm:t>
        <a:bodyPr/>
        <a:lstStyle/>
        <a:p>
          <a:endParaRPr lang="en-US"/>
        </a:p>
      </dgm:t>
    </dgm:pt>
    <dgm:pt modelId="{A6A86A84-4951-4E6F-988F-7DA4C7FBCB78}" type="sibTrans" cxnId="{8FB73B41-5620-4DF0-9249-3A1A12E6E060}">
      <dgm:prSet/>
      <dgm:spPr/>
      <dgm:t>
        <a:bodyPr/>
        <a:lstStyle/>
        <a:p>
          <a:endParaRPr lang="en-US"/>
        </a:p>
      </dgm:t>
    </dgm:pt>
    <dgm:pt modelId="{77AADA00-E5CD-4F43-BBAF-1EA9ED91AD08}">
      <dgm:prSet/>
      <dgm:spPr/>
      <dgm:t>
        <a:bodyPr/>
        <a:lstStyle/>
        <a:p>
          <a:r>
            <a:rPr lang="en-US"/>
            <a:t>War on the war on drugs</a:t>
          </a:r>
        </a:p>
      </dgm:t>
    </dgm:pt>
    <dgm:pt modelId="{41B5BF0D-0D60-4B09-B227-564135F51665}" type="parTrans" cxnId="{F1E6BEF4-7073-441A-8977-0D14EE3BEE72}">
      <dgm:prSet/>
      <dgm:spPr/>
      <dgm:t>
        <a:bodyPr/>
        <a:lstStyle/>
        <a:p>
          <a:endParaRPr lang="en-US"/>
        </a:p>
      </dgm:t>
    </dgm:pt>
    <dgm:pt modelId="{8AE764AD-DC30-41A7-BBBE-BB1FA0916A6A}" type="sibTrans" cxnId="{F1E6BEF4-7073-441A-8977-0D14EE3BEE72}">
      <dgm:prSet/>
      <dgm:spPr/>
      <dgm:t>
        <a:bodyPr/>
        <a:lstStyle/>
        <a:p>
          <a:endParaRPr lang="en-US"/>
        </a:p>
      </dgm:t>
    </dgm:pt>
    <dgm:pt modelId="{51360B24-4276-4676-B429-898C4EB669EE}">
      <dgm:prSet/>
      <dgm:spPr/>
      <dgm:t>
        <a:bodyPr/>
        <a:lstStyle/>
        <a:p>
          <a:r>
            <a:rPr lang="en-US" b="1" dirty="0"/>
            <a:t>BUT… not just about interdiction, supply reduction, incarceration….</a:t>
          </a:r>
          <a:endParaRPr lang="en-US" dirty="0"/>
        </a:p>
      </dgm:t>
    </dgm:pt>
    <dgm:pt modelId="{5EBDF4D4-AE53-4BD7-AD5F-0238E1A65FF6}" type="parTrans" cxnId="{966E4F78-3480-4286-AD03-320840F1B6D7}">
      <dgm:prSet/>
      <dgm:spPr/>
      <dgm:t>
        <a:bodyPr/>
        <a:lstStyle/>
        <a:p>
          <a:endParaRPr lang="en-US"/>
        </a:p>
      </dgm:t>
    </dgm:pt>
    <dgm:pt modelId="{076310DE-0A8A-49A0-8401-11A0FB3502D9}" type="sibTrans" cxnId="{966E4F78-3480-4286-AD03-320840F1B6D7}">
      <dgm:prSet/>
      <dgm:spPr/>
      <dgm:t>
        <a:bodyPr/>
        <a:lstStyle/>
        <a:p>
          <a:endParaRPr lang="en-US"/>
        </a:p>
      </dgm:t>
    </dgm:pt>
    <dgm:pt modelId="{FC1C1B21-9273-488C-9DAB-D9384D34A824}">
      <dgm:prSet/>
      <dgm:spPr/>
      <dgm:t>
        <a:bodyPr/>
        <a:lstStyle/>
        <a:p>
          <a:r>
            <a:rPr lang="en-US" b="1"/>
            <a:t>Also, a great deal carried out on the demand reduction side…</a:t>
          </a:r>
          <a:endParaRPr lang="en-US"/>
        </a:p>
      </dgm:t>
    </dgm:pt>
    <dgm:pt modelId="{98986B13-B942-4886-8951-0F68982D44A3}" type="parTrans" cxnId="{FD780C8A-E1E1-4C94-AFA1-A0049A651FEE}">
      <dgm:prSet/>
      <dgm:spPr/>
      <dgm:t>
        <a:bodyPr/>
        <a:lstStyle/>
        <a:p>
          <a:endParaRPr lang="en-US"/>
        </a:p>
      </dgm:t>
    </dgm:pt>
    <dgm:pt modelId="{6DEA5A1E-5BF7-4764-B3A7-A214BBFB47BC}" type="sibTrans" cxnId="{FD780C8A-E1E1-4C94-AFA1-A0049A651FEE}">
      <dgm:prSet/>
      <dgm:spPr/>
      <dgm:t>
        <a:bodyPr/>
        <a:lstStyle/>
        <a:p>
          <a:endParaRPr lang="en-US"/>
        </a:p>
      </dgm:t>
    </dgm:pt>
    <dgm:pt modelId="{D3395D68-174E-4975-A4F3-E4820E3A6674}" type="pres">
      <dgm:prSet presAssocID="{BBC85FB7-C401-4E96-8480-C293287F9B61}" presName="outerComposite" presStyleCnt="0">
        <dgm:presLayoutVars>
          <dgm:chMax val="5"/>
          <dgm:dir/>
          <dgm:resizeHandles val="exact"/>
        </dgm:presLayoutVars>
      </dgm:prSet>
      <dgm:spPr/>
    </dgm:pt>
    <dgm:pt modelId="{11202232-8EF1-4F57-8CAF-2F9EE7D5B8E4}" type="pres">
      <dgm:prSet presAssocID="{BBC85FB7-C401-4E96-8480-C293287F9B61}" presName="dummyMaxCanvas" presStyleCnt="0">
        <dgm:presLayoutVars/>
      </dgm:prSet>
      <dgm:spPr/>
    </dgm:pt>
    <dgm:pt modelId="{3298D24B-23F6-4702-B768-841930D668AD}" type="pres">
      <dgm:prSet presAssocID="{BBC85FB7-C401-4E96-8480-C293287F9B61}" presName="FourNodes_1" presStyleLbl="node1" presStyleIdx="0" presStyleCnt="4">
        <dgm:presLayoutVars>
          <dgm:bulletEnabled val="1"/>
        </dgm:presLayoutVars>
      </dgm:prSet>
      <dgm:spPr/>
    </dgm:pt>
    <dgm:pt modelId="{3A61485F-F2A0-4214-9BE7-A4A877604E2A}" type="pres">
      <dgm:prSet presAssocID="{BBC85FB7-C401-4E96-8480-C293287F9B61}" presName="FourNodes_2" presStyleLbl="node1" presStyleIdx="1" presStyleCnt="4">
        <dgm:presLayoutVars>
          <dgm:bulletEnabled val="1"/>
        </dgm:presLayoutVars>
      </dgm:prSet>
      <dgm:spPr/>
    </dgm:pt>
    <dgm:pt modelId="{E105FB62-EAE0-4BDF-B994-B6AF1B591227}" type="pres">
      <dgm:prSet presAssocID="{BBC85FB7-C401-4E96-8480-C293287F9B61}" presName="FourNodes_3" presStyleLbl="node1" presStyleIdx="2" presStyleCnt="4">
        <dgm:presLayoutVars>
          <dgm:bulletEnabled val="1"/>
        </dgm:presLayoutVars>
      </dgm:prSet>
      <dgm:spPr/>
    </dgm:pt>
    <dgm:pt modelId="{A90CB05A-676E-4CE8-9FF5-10C7BF6FA89D}" type="pres">
      <dgm:prSet presAssocID="{BBC85FB7-C401-4E96-8480-C293287F9B61}" presName="FourNodes_4" presStyleLbl="node1" presStyleIdx="3" presStyleCnt="4">
        <dgm:presLayoutVars>
          <dgm:bulletEnabled val="1"/>
        </dgm:presLayoutVars>
      </dgm:prSet>
      <dgm:spPr/>
    </dgm:pt>
    <dgm:pt modelId="{FE73ABCE-10BF-4201-8309-BD0BE5D5BFF8}" type="pres">
      <dgm:prSet presAssocID="{BBC85FB7-C401-4E96-8480-C293287F9B61}" presName="FourConn_1-2" presStyleLbl="fgAccFollowNode1" presStyleIdx="0" presStyleCnt="3">
        <dgm:presLayoutVars>
          <dgm:bulletEnabled val="1"/>
        </dgm:presLayoutVars>
      </dgm:prSet>
      <dgm:spPr/>
    </dgm:pt>
    <dgm:pt modelId="{94B7623F-3B87-4C53-9D51-F15ECC607E9F}" type="pres">
      <dgm:prSet presAssocID="{BBC85FB7-C401-4E96-8480-C293287F9B61}" presName="FourConn_2-3" presStyleLbl="fgAccFollowNode1" presStyleIdx="1" presStyleCnt="3">
        <dgm:presLayoutVars>
          <dgm:bulletEnabled val="1"/>
        </dgm:presLayoutVars>
      </dgm:prSet>
      <dgm:spPr/>
    </dgm:pt>
    <dgm:pt modelId="{D72DDC79-7029-42F7-AD55-FC2389F8725F}" type="pres">
      <dgm:prSet presAssocID="{BBC85FB7-C401-4E96-8480-C293287F9B61}" presName="FourConn_3-4" presStyleLbl="fgAccFollowNode1" presStyleIdx="2" presStyleCnt="3">
        <dgm:presLayoutVars>
          <dgm:bulletEnabled val="1"/>
        </dgm:presLayoutVars>
      </dgm:prSet>
      <dgm:spPr/>
    </dgm:pt>
    <dgm:pt modelId="{1F1A69D3-0D94-492B-A9E6-9CD90701AEE7}" type="pres">
      <dgm:prSet presAssocID="{BBC85FB7-C401-4E96-8480-C293287F9B61}" presName="FourNodes_1_text" presStyleLbl="node1" presStyleIdx="3" presStyleCnt="4">
        <dgm:presLayoutVars>
          <dgm:bulletEnabled val="1"/>
        </dgm:presLayoutVars>
      </dgm:prSet>
      <dgm:spPr/>
    </dgm:pt>
    <dgm:pt modelId="{FB8A4B90-3A88-4746-ABBB-BBC73324003B}" type="pres">
      <dgm:prSet presAssocID="{BBC85FB7-C401-4E96-8480-C293287F9B61}" presName="FourNodes_2_text" presStyleLbl="node1" presStyleIdx="3" presStyleCnt="4">
        <dgm:presLayoutVars>
          <dgm:bulletEnabled val="1"/>
        </dgm:presLayoutVars>
      </dgm:prSet>
      <dgm:spPr/>
    </dgm:pt>
    <dgm:pt modelId="{90418E78-5E7A-4158-A57F-1D27A44643C9}" type="pres">
      <dgm:prSet presAssocID="{BBC85FB7-C401-4E96-8480-C293287F9B61}" presName="FourNodes_3_text" presStyleLbl="node1" presStyleIdx="3" presStyleCnt="4">
        <dgm:presLayoutVars>
          <dgm:bulletEnabled val="1"/>
        </dgm:presLayoutVars>
      </dgm:prSet>
      <dgm:spPr/>
    </dgm:pt>
    <dgm:pt modelId="{23604BD8-EECC-4294-B232-B30DAC9A269B}" type="pres">
      <dgm:prSet presAssocID="{BBC85FB7-C401-4E96-8480-C293287F9B61}" presName="FourNodes_4_text" presStyleLbl="node1" presStyleIdx="3" presStyleCnt="4">
        <dgm:presLayoutVars>
          <dgm:bulletEnabled val="1"/>
        </dgm:presLayoutVars>
      </dgm:prSet>
      <dgm:spPr/>
    </dgm:pt>
  </dgm:ptLst>
  <dgm:cxnLst>
    <dgm:cxn modelId="{0B019906-D876-4640-B202-35C7427F7B11}" type="presOf" srcId="{51360B24-4276-4676-B429-898C4EB669EE}" destId="{90418E78-5E7A-4158-A57F-1D27A44643C9}" srcOrd="1" destOrd="0" presId="urn:microsoft.com/office/officeart/2005/8/layout/vProcess5"/>
    <dgm:cxn modelId="{10686D19-5B0C-4FC0-AC83-29BAEA27EF73}" type="presOf" srcId="{7C8E34C4-7C1F-4977-88A8-2270D9CB8FAF}" destId="{1F1A69D3-0D94-492B-A9E6-9CD90701AEE7}" srcOrd="1" destOrd="0" presId="urn:microsoft.com/office/officeart/2005/8/layout/vProcess5"/>
    <dgm:cxn modelId="{CCAC9A2F-94D9-4FB4-95A6-D387DD32F8E6}" type="presOf" srcId="{77AADA00-E5CD-4F43-BBAF-1EA9ED91AD08}" destId="{FB8A4B90-3A88-4746-ABBB-BBC73324003B}" srcOrd="1" destOrd="0" presId="urn:microsoft.com/office/officeart/2005/8/layout/vProcess5"/>
    <dgm:cxn modelId="{8FB73B41-5620-4DF0-9249-3A1A12E6E060}" srcId="{BBC85FB7-C401-4E96-8480-C293287F9B61}" destId="{7C8E34C4-7C1F-4977-88A8-2270D9CB8FAF}" srcOrd="0" destOrd="0" parTransId="{875DE26D-E27D-4AB5-8BB7-9CAD45754B56}" sibTransId="{A6A86A84-4951-4E6F-988F-7DA4C7FBCB78}"/>
    <dgm:cxn modelId="{8EB09351-EA8B-4367-A984-92F8199E5266}" type="presOf" srcId="{77AADA00-E5CD-4F43-BBAF-1EA9ED91AD08}" destId="{3A61485F-F2A0-4214-9BE7-A4A877604E2A}" srcOrd="0" destOrd="0" presId="urn:microsoft.com/office/officeart/2005/8/layout/vProcess5"/>
    <dgm:cxn modelId="{966E4F78-3480-4286-AD03-320840F1B6D7}" srcId="{BBC85FB7-C401-4E96-8480-C293287F9B61}" destId="{51360B24-4276-4676-B429-898C4EB669EE}" srcOrd="2" destOrd="0" parTransId="{5EBDF4D4-AE53-4BD7-AD5F-0238E1A65FF6}" sibTransId="{076310DE-0A8A-49A0-8401-11A0FB3502D9}"/>
    <dgm:cxn modelId="{7FD0A57D-F912-433C-8791-9A92089D587E}" type="presOf" srcId="{FC1C1B21-9273-488C-9DAB-D9384D34A824}" destId="{A90CB05A-676E-4CE8-9FF5-10C7BF6FA89D}" srcOrd="0" destOrd="0" presId="urn:microsoft.com/office/officeart/2005/8/layout/vProcess5"/>
    <dgm:cxn modelId="{FD780C8A-E1E1-4C94-AFA1-A0049A651FEE}" srcId="{BBC85FB7-C401-4E96-8480-C293287F9B61}" destId="{FC1C1B21-9273-488C-9DAB-D9384D34A824}" srcOrd="3" destOrd="0" parTransId="{98986B13-B942-4886-8951-0F68982D44A3}" sibTransId="{6DEA5A1E-5BF7-4764-B3A7-A214BBFB47BC}"/>
    <dgm:cxn modelId="{0BAAF595-B19A-4316-BD33-21B64E467C16}" type="presOf" srcId="{076310DE-0A8A-49A0-8401-11A0FB3502D9}" destId="{D72DDC79-7029-42F7-AD55-FC2389F8725F}" srcOrd="0" destOrd="0" presId="urn:microsoft.com/office/officeart/2005/8/layout/vProcess5"/>
    <dgm:cxn modelId="{4E1509C7-F04A-4FC0-93DA-AC1B9CD49675}" type="presOf" srcId="{7C8E34C4-7C1F-4977-88A8-2270D9CB8FAF}" destId="{3298D24B-23F6-4702-B768-841930D668AD}" srcOrd="0" destOrd="0" presId="urn:microsoft.com/office/officeart/2005/8/layout/vProcess5"/>
    <dgm:cxn modelId="{61AA79C9-E75B-4FA6-9040-97C2F2FAE647}" type="presOf" srcId="{51360B24-4276-4676-B429-898C4EB669EE}" destId="{E105FB62-EAE0-4BDF-B994-B6AF1B591227}" srcOrd="0" destOrd="0" presId="urn:microsoft.com/office/officeart/2005/8/layout/vProcess5"/>
    <dgm:cxn modelId="{F7F22BD4-E0EB-4D28-9705-C654843864E2}" type="presOf" srcId="{A6A86A84-4951-4E6F-988F-7DA4C7FBCB78}" destId="{FE73ABCE-10BF-4201-8309-BD0BE5D5BFF8}" srcOrd="0" destOrd="0" presId="urn:microsoft.com/office/officeart/2005/8/layout/vProcess5"/>
    <dgm:cxn modelId="{BA93F2EB-5F56-4925-9403-D1E73005A7F4}" type="presOf" srcId="{BBC85FB7-C401-4E96-8480-C293287F9B61}" destId="{D3395D68-174E-4975-A4F3-E4820E3A6674}" srcOrd="0" destOrd="0" presId="urn:microsoft.com/office/officeart/2005/8/layout/vProcess5"/>
    <dgm:cxn modelId="{F1E6BEF4-7073-441A-8977-0D14EE3BEE72}" srcId="{BBC85FB7-C401-4E96-8480-C293287F9B61}" destId="{77AADA00-E5CD-4F43-BBAF-1EA9ED91AD08}" srcOrd="1" destOrd="0" parTransId="{41B5BF0D-0D60-4B09-B227-564135F51665}" sibTransId="{8AE764AD-DC30-41A7-BBBE-BB1FA0916A6A}"/>
    <dgm:cxn modelId="{ED2E56F6-E15B-4166-B0A0-4D7170552BA0}" type="presOf" srcId="{FC1C1B21-9273-488C-9DAB-D9384D34A824}" destId="{23604BD8-EECC-4294-B232-B30DAC9A269B}" srcOrd="1" destOrd="0" presId="urn:microsoft.com/office/officeart/2005/8/layout/vProcess5"/>
    <dgm:cxn modelId="{A950DBF7-70D6-428C-9E1B-103D2FE73310}" type="presOf" srcId="{8AE764AD-DC30-41A7-BBBE-BB1FA0916A6A}" destId="{94B7623F-3B87-4C53-9D51-F15ECC607E9F}" srcOrd="0" destOrd="0" presId="urn:microsoft.com/office/officeart/2005/8/layout/vProcess5"/>
    <dgm:cxn modelId="{85349433-2A6F-434B-B280-687B0CD7E1D1}" type="presParOf" srcId="{D3395D68-174E-4975-A4F3-E4820E3A6674}" destId="{11202232-8EF1-4F57-8CAF-2F9EE7D5B8E4}" srcOrd="0" destOrd="0" presId="urn:microsoft.com/office/officeart/2005/8/layout/vProcess5"/>
    <dgm:cxn modelId="{6698AE3E-3DBE-42A2-BC47-CE3C787E42A2}" type="presParOf" srcId="{D3395D68-174E-4975-A4F3-E4820E3A6674}" destId="{3298D24B-23F6-4702-B768-841930D668AD}" srcOrd="1" destOrd="0" presId="urn:microsoft.com/office/officeart/2005/8/layout/vProcess5"/>
    <dgm:cxn modelId="{B764479D-7E98-4A75-958E-158EE40C36C8}" type="presParOf" srcId="{D3395D68-174E-4975-A4F3-E4820E3A6674}" destId="{3A61485F-F2A0-4214-9BE7-A4A877604E2A}" srcOrd="2" destOrd="0" presId="urn:microsoft.com/office/officeart/2005/8/layout/vProcess5"/>
    <dgm:cxn modelId="{60EB2DF7-00C0-4751-BF52-C68665850F91}" type="presParOf" srcId="{D3395D68-174E-4975-A4F3-E4820E3A6674}" destId="{E105FB62-EAE0-4BDF-B994-B6AF1B591227}" srcOrd="3" destOrd="0" presId="urn:microsoft.com/office/officeart/2005/8/layout/vProcess5"/>
    <dgm:cxn modelId="{CAC20A2B-878E-4F6E-9B31-92C1D40302DE}" type="presParOf" srcId="{D3395D68-174E-4975-A4F3-E4820E3A6674}" destId="{A90CB05A-676E-4CE8-9FF5-10C7BF6FA89D}" srcOrd="4" destOrd="0" presId="urn:microsoft.com/office/officeart/2005/8/layout/vProcess5"/>
    <dgm:cxn modelId="{86B76FFD-0863-483B-A99F-4C984DFC51B4}" type="presParOf" srcId="{D3395D68-174E-4975-A4F3-E4820E3A6674}" destId="{FE73ABCE-10BF-4201-8309-BD0BE5D5BFF8}" srcOrd="5" destOrd="0" presId="urn:microsoft.com/office/officeart/2005/8/layout/vProcess5"/>
    <dgm:cxn modelId="{A679EEEA-7FAB-4EC1-B22D-C5FE30A77418}" type="presParOf" srcId="{D3395D68-174E-4975-A4F3-E4820E3A6674}" destId="{94B7623F-3B87-4C53-9D51-F15ECC607E9F}" srcOrd="6" destOrd="0" presId="urn:microsoft.com/office/officeart/2005/8/layout/vProcess5"/>
    <dgm:cxn modelId="{D04834C0-4D1F-422C-8D01-C06DB606709A}" type="presParOf" srcId="{D3395D68-174E-4975-A4F3-E4820E3A6674}" destId="{D72DDC79-7029-42F7-AD55-FC2389F8725F}" srcOrd="7" destOrd="0" presId="urn:microsoft.com/office/officeart/2005/8/layout/vProcess5"/>
    <dgm:cxn modelId="{D2A19367-B4AD-4FF6-8B6A-C81969B7DFCE}" type="presParOf" srcId="{D3395D68-174E-4975-A4F3-E4820E3A6674}" destId="{1F1A69D3-0D94-492B-A9E6-9CD90701AEE7}" srcOrd="8" destOrd="0" presId="urn:microsoft.com/office/officeart/2005/8/layout/vProcess5"/>
    <dgm:cxn modelId="{8CC7E694-E092-4CF3-974F-D57B77E52259}" type="presParOf" srcId="{D3395D68-174E-4975-A4F3-E4820E3A6674}" destId="{FB8A4B90-3A88-4746-ABBB-BBC73324003B}" srcOrd="9" destOrd="0" presId="urn:microsoft.com/office/officeart/2005/8/layout/vProcess5"/>
    <dgm:cxn modelId="{B8F01499-839C-4A32-8CFA-9FB9AFDC4C3A}" type="presParOf" srcId="{D3395D68-174E-4975-A4F3-E4820E3A6674}" destId="{90418E78-5E7A-4158-A57F-1D27A44643C9}" srcOrd="10" destOrd="0" presId="urn:microsoft.com/office/officeart/2005/8/layout/vProcess5"/>
    <dgm:cxn modelId="{1237FB9A-88C1-4574-903A-D9A15B8087A3}" type="presParOf" srcId="{D3395D68-174E-4975-A4F3-E4820E3A6674}" destId="{23604BD8-EECC-4294-B232-B30DAC9A269B}"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CEAC3-8BC7-40B4-8052-954BE34F9D51}">
      <dsp:nvSpPr>
        <dsp:cNvPr id="0" name=""/>
        <dsp:cNvSpPr/>
      </dsp:nvSpPr>
      <dsp:spPr>
        <a:xfrm>
          <a:off x="0" y="4597"/>
          <a:ext cx="48852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B0C210-B9FE-4C4E-ACE1-1FA345E2B088}">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F3BDE-51D0-47C0-A2E3-FAA7E63BA394}">
      <dsp:nvSpPr>
        <dsp:cNvPr id="0" name=""/>
        <dsp:cNvSpPr/>
      </dsp:nvSpPr>
      <dsp:spPr>
        <a:xfrm>
          <a:off x="1131174" y="4597"/>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711200">
            <a:lnSpc>
              <a:spcPct val="100000"/>
            </a:lnSpc>
            <a:spcBef>
              <a:spcPct val="0"/>
            </a:spcBef>
            <a:spcAft>
              <a:spcPct val="35000"/>
            </a:spcAft>
            <a:buNone/>
          </a:pPr>
          <a:r>
            <a:rPr lang="en-US" sz="1600" kern="1200"/>
            <a:t>Pervasive and intransigent</a:t>
          </a:r>
        </a:p>
      </dsp:txBody>
      <dsp:txXfrm>
        <a:off x="1131174" y="4597"/>
        <a:ext cx="3754028" cy="979371"/>
      </dsp:txXfrm>
    </dsp:sp>
    <dsp:sp modelId="{1C6796B0-B5D9-4E77-A4B3-D19B310C208A}">
      <dsp:nvSpPr>
        <dsp:cNvPr id="0" name=""/>
        <dsp:cNvSpPr/>
      </dsp:nvSpPr>
      <dsp:spPr>
        <a:xfrm>
          <a:off x="0" y="1228812"/>
          <a:ext cx="48852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C993AC-2102-4B5F-9F2F-20F718DA60BD}">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16DDA5-F3E4-4A59-8FDC-209A983CEA23}">
      <dsp:nvSpPr>
        <dsp:cNvPr id="0" name=""/>
        <dsp:cNvSpPr/>
      </dsp:nvSpPr>
      <dsp:spPr>
        <a:xfrm>
          <a:off x="1131174" y="1228812"/>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711200">
            <a:lnSpc>
              <a:spcPct val="100000"/>
            </a:lnSpc>
            <a:spcBef>
              <a:spcPct val="0"/>
            </a:spcBef>
            <a:spcAft>
              <a:spcPct val="35000"/>
            </a:spcAft>
            <a:buNone/>
          </a:pPr>
          <a:r>
            <a:rPr lang="en-US" sz="1600" kern="1200"/>
            <a:t>Endemic and epidemic</a:t>
          </a:r>
        </a:p>
      </dsp:txBody>
      <dsp:txXfrm>
        <a:off x="1131174" y="1228812"/>
        <a:ext cx="3754028" cy="979371"/>
      </dsp:txXfrm>
    </dsp:sp>
    <dsp:sp modelId="{71C46F5A-6F13-4109-A60D-5AEB97D2ADCF}">
      <dsp:nvSpPr>
        <dsp:cNvPr id="0" name=""/>
        <dsp:cNvSpPr/>
      </dsp:nvSpPr>
      <dsp:spPr>
        <a:xfrm>
          <a:off x="0" y="2453027"/>
          <a:ext cx="48852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750D76-E56E-4D05-A92F-BFCA727B4E9D}">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34728D-A964-4643-B6E4-F559AD421D12}">
      <dsp:nvSpPr>
        <dsp:cNvPr id="0" name=""/>
        <dsp:cNvSpPr/>
      </dsp:nvSpPr>
      <dsp:spPr>
        <a:xfrm>
          <a:off x="1131174" y="2453027"/>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711200">
            <a:lnSpc>
              <a:spcPct val="100000"/>
            </a:lnSpc>
            <a:spcBef>
              <a:spcPct val="0"/>
            </a:spcBef>
            <a:spcAft>
              <a:spcPct val="35000"/>
            </a:spcAft>
            <a:buNone/>
          </a:pPr>
          <a:r>
            <a:rPr lang="en-US" sz="1600" kern="1200"/>
            <a:t>Confer prodigious burden of disease, disability, premature mortality</a:t>
          </a:r>
        </a:p>
      </dsp:txBody>
      <dsp:txXfrm>
        <a:off x="1131174" y="2453027"/>
        <a:ext cx="3754028" cy="979371"/>
      </dsp:txXfrm>
    </dsp:sp>
    <dsp:sp modelId="{751A2C74-2BF0-4A9C-ADCF-D8A0484F7B8B}">
      <dsp:nvSpPr>
        <dsp:cNvPr id="0" name=""/>
        <dsp:cNvSpPr/>
      </dsp:nvSpPr>
      <dsp:spPr>
        <a:xfrm>
          <a:off x="0" y="3677241"/>
          <a:ext cx="48852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EC6975-E336-4734-ACD3-8C141D187418}">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2EC39A-521B-4BAC-825D-49002C98F242}">
      <dsp:nvSpPr>
        <dsp:cNvPr id="0" name=""/>
        <dsp:cNvSpPr/>
      </dsp:nvSpPr>
      <dsp:spPr>
        <a:xfrm>
          <a:off x="1131174" y="3677241"/>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711200">
            <a:lnSpc>
              <a:spcPct val="100000"/>
            </a:lnSpc>
            <a:spcBef>
              <a:spcPct val="0"/>
            </a:spcBef>
            <a:spcAft>
              <a:spcPct val="35000"/>
            </a:spcAft>
            <a:buNone/>
          </a:pPr>
          <a:r>
            <a:rPr lang="en-US" sz="1600" kern="1200" dirty="0"/>
            <a:t>Heavy economic burden, lost productivity, criminal justice, health care</a:t>
          </a:r>
        </a:p>
      </dsp:txBody>
      <dsp:txXfrm>
        <a:off x="1131174" y="3677241"/>
        <a:ext cx="3754028" cy="979371"/>
      </dsp:txXfrm>
    </dsp:sp>
    <dsp:sp modelId="{36D18C86-F805-44CA-AFA5-7AE414B6B041}">
      <dsp:nvSpPr>
        <dsp:cNvPr id="0" name=""/>
        <dsp:cNvSpPr/>
      </dsp:nvSpPr>
      <dsp:spPr>
        <a:xfrm>
          <a:off x="0" y="4901456"/>
          <a:ext cx="48852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1C3469-52BF-40D2-A47F-5515C225F956}">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F3CD62-0D32-4DBE-AD8D-0E09A8AF8932}">
      <dsp:nvSpPr>
        <dsp:cNvPr id="0" name=""/>
        <dsp:cNvSpPr/>
      </dsp:nvSpPr>
      <dsp:spPr>
        <a:xfrm>
          <a:off x="1131174" y="4901456"/>
          <a:ext cx="2198341"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711200">
            <a:lnSpc>
              <a:spcPct val="100000"/>
            </a:lnSpc>
            <a:spcBef>
              <a:spcPct val="0"/>
            </a:spcBef>
            <a:spcAft>
              <a:spcPct val="35000"/>
            </a:spcAft>
            <a:buNone/>
          </a:pPr>
          <a:r>
            <a:rPr lang="en-US" sz="1600" kern="1200" dirty="0"/>
            <a:t>Are highly heterogeneous</a:t>
          </a:r>
        </a:p>
      </dsp:txBody>
      <dsp:txXfrm>
        <a:off x="1131174" y="4901456"/>
        <a:ext cx="2198341" cy="979371"/>
      </dsp:txXfrm>
    </dsp:sp>
    <dsp:sp modelId="{4BD5DE6E-A1AB-4A8F-964A-F601029AE50C}">
      <dsp:nvSpPr>
        <dsp:cNvPr id="0" name=""/>
        <dsp:cNvSpPr/>
      </dsp:nvSpPr>
      <dsp:spPr>
        <a:xfrm>
          <a:off x="3329515" y="4901456"/>
          <a:ext cx="1555687"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533400">
            <a:lnSpc>
              <a:spcPct val="100000"/>
            </a:lnSpc>
            <a:spcBef>
              <a:spcPct val="0"/>
            </a:spcBef>
            <a:spcAft>
              <a:spcPct val="35000"/>
            </a:spcAft>
            <a:buNone/>
          </a:pPr>
          <a:endParaRPr lang="en-US" sz="1200" kern="1200" dirty="0"/>
        </a:p>
      </dsp:txBody>
      <dsp:txXfrm>
        <a:off x="3329515" y="4901456"/>
        <a:ext cx="1555687" cy="9793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DC88E-8BCC-4524-BAA8-E0C76C7057D9}">
      <dsp:nvSpPr>
        <dsp:cNvPr id="0" name=""/>
        <dsp:cNvSpPr/>
      </dsp:nvSpPr>
      <dsp:spPr>
        <a:xfrm>
          <a:off x="0" y="552"/>
          <a:ext cx="109728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45285A-661D-41DC-A9FC-1C0935F6B92E}">
      <dsp:nvSpPr>
        <dsp:cNvPr id="0" name=""/>
        <dsp:cNvSpPr/>
      </dsp:nvSpPr>
      <dsp:spPr>
        <a:xfrm>
          <a:off x="391077" y="291436"/>
          <a:ext cx="711049" cy="7110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A77307-ABBD-47E1-AF6C-17A1D21BF4BC}">
      <dsp:nvSpPr>
        <dsp:cNvPr id="0" name=""/>
        <dsp:cNvSpPr/>
      </dsp:nvSpPr>
      <dsp:spPr>
        <a:xfrm>
          <a:off x="1493203" y="552"/>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en-US" sz="2500" kern="1200"/>
            <a:t>Supply Reduction</a:t>
          </a:r>
        </a:p>
      </dsp:txBody>
      <dsp:txXfrm>
        <a:off x="1493203" y="552"/>
        <a:ext cx="9479596" cy="1292816"/>
      </dsp:txXfrm>
    </dsp:sp>
    <dsp:sp modelId="{6B832E87-A6BF-4BBD-9C27-BB557189B64D}">
      <dsp:nvSpPr>
        <dsp:cNvPr id="0" name=""/>
        <dsp:cNvSpPr/>
      </dsp:nvSpPr>
      <dsp:spPr>
        <a:xfrm>
          <a:off x="0" y="1616573"/>
          <a:ext cx="109728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00B95F-471C-4E03-8F74-61393A20D44D}">
      <dsp:nvSpPr>
        <dsp:cNvPr id="0" name=""/>
        <dsp:cNvSpPr/>
      </dsp:nvSpPr>
      <dsp:spPr>
        <a:xfrm>
          <a:off x="391077" y="1907456"/>
          <a:ext cx="711049" cy="7110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B18F9F-1B0E-4AE5-9AB9-8D9BD86ED98F}">
      <dsp:nvSpPr>
        <dsp:cNvPr id="0" name=""/>
        <dsp:cNvSpPr/>
      </dsp:nvSpPr>
      <dsp:spPr>
        <a:xfrm>
          <a:off x="1493203" y="1616573"/>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en-US" sz="2500" kern="1200"/>
            <a:t>Demand Reduction</a:t>
          </a:r>
        </a:p>
      </dsp:txBody>
      <dsp:txXfrm>
        <a:off x="1493203" y="1616573"/>
        <a:ext cx="9479596" cy="1292816"/>
      </dsp:txXfrm>
    </dsp:sp>
    <dsp:sp modelId="{7777F07D-CE4F-4B65-9E3A-7C28BC62CF4A}">
      <dsp:nvSpPr>
        <dsp:cNvPr id="0" name=""/>
        <dsp:cNvSpPr/>
      </dsp:nvSpPr>
      <dsp:spPr>
        <a:xfrm>
          <a:off x="0" y="3232593"/>
          <a:ext cx="109728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F3DA37-8F62-45A4-9E91-50D07A1B4891}">
      <dsp:nvSpPr>
        <dsp:cNvPr id="0" name=""/>
        <dsp:cNvSpPr/>
      </dsp:nvSpPr>
      <dsp:spPr>
        <a:xfrm>
          <a:off x="391077" y="3523477"/>
          <a:ext cx="711049" cy="7110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264C5B-1C49-4988-B95F-37D21A7861E7}">
      <dsp:nvSpPr>
        <dsp:cNvPr id="0" name=""/>
        <dsp:cNvSpPr/>
      </dsp:nvSpPr>
      <dsp:spPr>
        <a:xfrm>
          <a:off x="1493203" y="3232593"/>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en-US" sz="2500" kern="1200"/>
            <a:t>Harm Reduction</a:t>
          </a:r>
        </a:p>
      </dsp:txBody>
      <dsp:txXfrm>
        <a:off x="1493203" y="3232593"/>
        <a:ext cx="9479596" cy="12928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DC88E-8BCC-4524-BAA8-E0C76C7057D9}">
      <dsp:nvSpPr>
        <dsp:cNvPr id="0" name=""/>
        <dsp:cNvSpPr/>
      </dsp:nvSpPr>
      <dsp:spPr>
        <a:xfrm>
          <a:off x="0" y="552"/>
          <a:ext cx="109728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45285A-661D-41DC-A9FC-1C0935F6B92E}">
      <dsp:nvSpPr>
        <dsp:cNvPr id="0" name=""/>
        <dsp:cNvSpPr/>
      </dsp:nvSpPr>
      <dsp:spPr>
        <a:xfrm>
          <a:off x="391077" y="291436"/>
          <a:ext cx="711049" cy="7110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A77307-ABBD-47E1-AF6C-17A1D21BF4BC}">
      <dsp:nvSpPr>
        <dsp:cNvPr id="0" name=""/>
        <dsp:cNvSpPr/>
      </dsp:nvSpPr>
      <dsp:spPr>
        <a:xfrm>
          <a:off x="1493203" y="552"/>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en-US" sz="2500" kern="1200"/>
            <a:t>Supply Reduction</a:t>
          </a:r>
        </a:p>
      </dsp:txBody>
      <dsp:txXfrm>
        <a:off x="1493203" y="552"/>
        <a:ext cx="9479596" cy="1292816"/>
      </dsp:txXfrm>
    </dsp:sp>
    <dsp:sp modelId="{6B832E87-A6BF-4BBD-9C27-BB557189B64D}">
      <dsp:nvSpPr>
        <dsp:cNvPr id="0" name=""/>
        <dsp:cNvSpPr/>
      </dsp:nvSpPr>
      <dsp:spPr>
        <a:xfrm>
          <a:off x="0" y="1616573"/>
          <a:ext cx="109728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00B95F-471C-4E03-8F74-61393A20D44D}">
      <dsp:nvSpPr>
        <dsp:cNvPr id="0" name=""/>
        <dsp:cNvSpPr/>
      </dsp:nvSpPr>
      <dsp:spPr>
        <a:xfrm>
          <a:off x="391077" y="1907456"/>
          <a:ext cx="711049" cy="7110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B18F9F-1B0E-4AE5-9AB9-8D9BD86ED98F}">
      <dsp:nvSpPr>
        <dsp:cNvPr id="0" name=""/>
        <dsp:cNvSpPr/>
      </dsp:nvSpPr>
      <dsp:spPr>
        <a:xfrm>
          <a:off x="1493203" y="1616573"/>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en-US" sz="2500" kern="1200"/>
            <a:t>Demand Reduction</a:t>
          </a:r>
        </a:p>
      </dsp:txBody>
      <dsp:txXfrm>
        <a:off x="1493203" y="1616573"/>
        <a:ext cx="9479596" cy="1292816"/>
      </dsp:txXfrm>
    </dsp:sp>
    <dsp:sp modelId="{7777F07D-CE4F-4B65-9E3A-7C28BC62CF4A}">
      <dsp:nvSpPr>
        <dsp:cNvPr id="0" name=""/>
        <dsp:cNvSpPr/>
      </dsp:nvSpPr>
      <dsp:spPr>
        <a:xfrm>
          <a:off x="0" y="3232593"/>
          <a:ext cx="109728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F3DA37-8F62-45A4-9E91-50D07A1B4891}">
      <dsp:nvSpPr>
        <dsp:cNvPr id="0" name=""/>
        <dsp:cNvSpPr/>
      </dsp:nvSpPr>
      <dsp:spPr>
        <a:xfrm>
          <a:off x="391077" y="3523477"/>
          <a:ext cx="711049" cy="7110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264C5B-1C49-4988-B95F-37D21A7861E7}">
      <dsp:nvSpPr>
        <dsp:cNvPr id="0" name=""/>
        <dsp:cNvSpPr/>
      </dsp:nvSpPr>
      <dsp:spPr>
        <a:xfrm>
          <a:off x="1493203" y="3232593"/>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en-US" sz="2500" kern="1200"/>
            <a:t>Harm Reduction</a:t>
          </a:r>
        </a:p>
      </dsp:txBody>
      <dsp:txXfrm>
        <a:off x="1493203" y="3232593"/>
        <a:ext cx="9479596" cy="1292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DC88E-8BCC-4524-BAA8-E0C76C7057D9}">
      <dsp:nvSpPr>
        <dsp:cNvPr id="0" name=""/>
        <dsp:cNvSpPr/>
      </dsp:nvSpPr>
      <dsp:spPr>
        <a:xfrm>
          <a:off x="0" y="552"/>
          <a:ext cx="109728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45285A-661D-41DC-A9FC-1C0935F6B92E}">
      <dsp:nvSpPr>
        <dsp:cNvPr id="0" name=""/>
        <dsp:cNvSpPr/>
      </dsp:nvSpPr>
      <dsp:spPr>
        <a:xfrm>
          <a:off x="391077" y="291436"/>
          <a:ext cx="711049" cy="7110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A77307-ABBD-47E1-AF6C-17A1D21BF4BC}">
      <dsp:nvSpPr>
        <dsp:cNvPr id="0" name=""/>
        <dsp:cNvSpPr/>
      </dsp:nvSpPr>
      <dsp:spPr>
        <a:xfrm>
          <a:off x="1493203" y="552"/>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en-US" sz="2500" kern="1200"/>
            <a:t>Supply Reduction</a:t>
          </a:r>
        </a:p>
      </dsp:txBody>
      <dsp:txXfrm>
        <a:off x="1493203" y="552"/>
        <a:ext cx="9479596" cy="1292816"/>
      </dsp:txXfrm>
    </dsp:sp>
    <dsp:sp modelId="{6B832E87-A6BF-4BBD-9C27-BB557189B64D}">
      <dsp:nvSpPr>
        <dsp:cNvPr id="0" name=""/>
        <dsp:cNvSpPr/>
      </dsp:nvSpPr>
      <dsp:spPr>
        <a:xfrm>
          <a:off x="0" y="1616573"/>
          <a:ext cx="109728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00B95F-471C-4E03-8F74-61393A20D44D}">
      <dsp:nvSpPr>
        <dsp:cNvPr id="0" name=""/>
        <dsp:cNvSpPr/>
      </dsp:nvSpPr>
      <dsp:spPr>
        <a:xfrm>
          <a:off x="391077" y="1907456"/>
          <a:ext cx="711049" cy="7110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B18F9F-1B0E-4AE5-9AB9-8D9BD86ED98F}">
      <dsp:nvSpPr>
        <dsp:cNvPr id="0" name=""/>
        <dsp:cNvSpPr/>
      </dsp:nvSpPr>
      <dsp:spPr>
        <a:xfrm>
          <a:off x="1493203" y="1616573"/>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en-US" sz="2500" kern="1200"/>
            <a:t>Demand Reduction</a:t>
          </a:r>
        </a:p>
      </dsp:txBody>
      <dsp:txXfrm>
        <a:off x="1493203" y="1616573"/>
        <a:ext cx="9479596" cy="1292816"/>
      </dsp:txXfrm>
    </dsp:sp>
    <dsp:sp modelId="{7777F07D-CE4F-4B65-9E3A-7C28BC62CF4A}">
      <dsp:nvSpPr>
        <dsp:cNvPr id="0" name=""/>
        <dsp:cNvSpPr/>
      </dsp:nvSpPr>
      <dsp:spPr>
        <a:xfrm>
          <a:off x="0" y="3232593"/>
          <a:ext cx="109728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F3DA37-8F62-45A4-9E91-50D07A1B4891}">
      <dsp:nvSpPr>
        <dsp:cNvPr id="0" name=""/>
        <dsp:cNvSpPr/>
      </dsp:nvSpPr>
      <dsp:spPr>
        <a:xfrm>
          <a:off x="391077" y="3523477"/>
          <a:ext cx="711049" cy="7110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264C5B-1C49-4988-B95F-37D21A7861E7}">
      <dsp:nvSpPr>
        <dsp:cNvPr id="0" name=""/>
        <dsp:cNvSpPr/>
      </dsp:nvSpPr>
      <dsp:spPr>
        <a:xfrm>
          <a:off x="1493203" y="3232593"/>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en-US" sz="2500" kern="1200"/>
            <a:t>Harm Reduction</a:t>
          </a:r>
        </a:p>
      </dsp:txBody>
      <dsp:txXfrm>
        <a:off x="1493203" y="3232593"/>
        <a:ext cx="9479596" cy="12928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8D24B-23F6-4702-B768-841930D668AD}">
      <dsp:nvSpPr>
        <dsp:cNvPr id="0" name=""/>
        <dsp:cNvSpPr/>
      </dsp:nvSpPr>
      <dsp:spPr>
        <a:xfrm>
          <a:off x="0" y="0"/>
          <a:ext cx="5954260" cy="701801"/>
        </a:xfrm>
        <a:prstGeom prst="roundRect">
          <a:avLst>
            <a:gd name="adj" fmla="val 10000"/>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War on drugs</a:t>
          </a:r>
        </a:p>
      </dsp:txBody>
      <dsp:txXfrm>
        <a:off x="20555" y="20555"/>
        <a:ext cx="5137659" cy="660691"/>
      </dsp:txXfrm>
    </dsp:sp>
    <dsp:sp modelId="{3A61485F-F2A0-4214-9BE7-A4A877604E2A}">
      <dsp:nvSpPr>
        <dsp:cNvPr id="0" name=""/>
        <dsp:cNvSpPr/>
      </dsp:nvSpPr>
      <dsp:spPr>
        <a:xfrm>
          <a:off x="498669" y="829402"/>
          <a:ext cx="5954260" cy="701801"/>
        </a:xfrm>
        <a:prstGeom prst="roundRect">
          <a:avLst>
            <a:gd name="adj" fmla="val 10000"/>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War on the war on drugs</a:t>
          </a:r>
        </a:p>
      </dsp:txBody>
      <dsp:txXfrm>
        <a:off x="519224" y="849957"/>
        <a:ext cx="4958310" cy="660691"/>
      </dsp:txXfrm>
    </dsp:sp>
    <dsp:sp modelId="{E105FB62-EAE0-4BDF-B994-B6AF1B591227}">
      <dsp:nvSpPr>
        <dsp:cNvPr id="0" name=""/>
        <dsp:cNvSpPr/>
      </dsp:nvSpPr>
      <dsp:spPr>
        <a:xfrm>
          <a:off x="989895" y="1658804"/>
          <a:ext cx="5954260" cy="701801"/>
        </a:xfrm>
        <a:prstGeom prst="roundRect">
          <a:avLst>
            <a:gd name="adj" fmla="val 10000"/>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BUT… not just about interdiction, supply reduction, incarceration….</a:t>
          </a:r>
          <a:endParaRPr lang="en-US" sz="1800" kern="1200" dirty="0"/>
        </a:p>
      </dsp:txBody>
      <dsp:txXfrm>
        <a:off x="1010450" y="1679359"/>
        <a:ext cx="4965752" cy="660691"/>
      </dsp:txXfrm>
    </dsp:sp>
    <dsp:sp modelId="{A90CB05A-676E-4CE8-9FF5-10C7BF6FA89D}">
      <dsp:nvSpPr>
        <dsp:cNvPr id="0" name=""/>
        <dsp:cNvSpPr/>
      </dsp:nvSpPr>
      <dsp:spPr>
        <a:xfrm>
          <a:off x="1488565" y="2488207"/>
          <a:ext cx="5954260" cy="701801"/>
        </a:xfrm>
        <a:prstGeom prst="roundRect">
          <a:avLst>
            <a:gd name="adj" fmla="val 10000"/>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Also, a great deal carried out on the demand reduction side…</a:t>
          </a:r>
          <a:endParaRPr lang="en-US" sz="1800" kern="1200"/>
        </a:p>
      </dsp:txBody>
      <dsp:txXfrm>
        <a:off x="1509120" y="2508762"/>
        <a:ext cx="4958310" cy="660691"/>
      </dsp:txXfrm>
    </dsp:sp>
    <dsp:sp modelId="{FE73ABCE-10BF-4201-8309-BD0BE5D5BFF8}">
      <dsp:nvSpPr>
        <dsp:cNvPr id="0" name=""/>
        <dsp:cNvSpPr/>
      </dsp:nvSpPr>
      <dsp:spPr>
        <a:xfrm>
          <a:off x="5498089" y="537516"/>
          <a:ext cx="456171" cy="456171"/>
        </a:xfrm>
        <a:prstGeom prst="downArrow">
          <a:avLst>
            <a:gd name="adj1" fmla="val 55000"/>
            <a:gd name="adj2" fmla="val 45000"/>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600727" y="537516"/>
        <a:ext cx="250895" cy="343269"/>
      </dsp:txXfrm>
    </dsp:sp>
    <dsp:sp modelId="{94B7623F-3B87-4C53-9D51-F15ECC607E9F}">
      <dsp:nvSpPr>
        <dsp:cNvPr id="0" name=""/>
        <dsp:cNvSpPr/>
      </dsp:nvSpPr>
      <dsp:spPr>
        <a:xfrm>
          <a:off x="5996758" y="1366918"/>
          <a:ext cx="456171" cy="456171"/>
        </a:xfrm>
        <a:prstGeom prst="downArrow">
          <a:avLst>
            <a:gd name="adj1" fmla="val 55000"/>
            <a:gd name="adj2" fmla="val 45000"/>
          </a:avLst>
        </a:prstGeom>
        <a:solidFill>
          <a:schemeClr val="accent3">
            <a:tint val="40000"/>
            <a:alpha val="90000"/>
            <a:hueOff val="0"/>
            <a:satOff val="0"/>
            <a:lumOff val="0"/>
            <a:alphaOff val="0"/>
          </a:schemeClr>
        </a:solidFill>
        <a:ln w="9525"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099396" y="1366918"/>
        <a:ext cx="250895" cy="343269"/>
      </dsp:txXfrm>
    </dsp:sp>
    <dsp:sp modelId="{D72DDC79-7029-42F7-AD55-FC2389F8725F}">
      <dsp:nvSpPr>
        <dsp:cNvPr id="0" name=""/>
        <dsp:cNvSpPr/>
      </dsp:nvSpPr>
      <dsp:spPr>
        <a:xfrm>
          <a:off x="6487985" y="2196321"/>
          <a:ext cx="456171" cy="456171"/>
        </a:xfrm>
        <a:prstGeom prst="downArrow">
          <a:avLst>
            <a:gd name="adj1" fmla="val 55000"/>
            <a:gd name="adj2" fmla="val 45000"/>
          </a:avLst>
        </a:prstGeom>
        <a:solidFill>
          <a:schemeClr val="accent4">
            <a:tint val="40000"/>
            <a:alpha val="90000"/>
            <a:hueOff val="0"/>
            <a:satOff val="0"/>
            <a:lumOff val="0"/>
            <a:alphaOff val="0"/>
          </a:schemeClr>
        </a:solidFill>
        <a:ln w="9525"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590623" y="2196321"/>
        <a:ext cx="250895" cy="34326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7E3DE-171C-4A8D-9E2F-DD2AE4CA2657}" type="datetimeFigureOut">
              <a:rPr lang="en-US" smtClean="0"/>
              <a:t>10/31/2019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D16B7B-F198-4AD2-9BD1-2FD502F34B63}" type="slidenum">
              <a:rPr lang="en-US" smtClean="0"/>
              <a:t>‹#›</a:t>
            </a:fld>
            <a:endParaRPr lang="en-US"/>
          </a:p>
        </p:txBody>
      </p:sp>
    </p:spTree>
    <p:extLst>
      <p:ext uri="{BB962C8B-B14F-4D97-AF65-F5344CB8AC3E}">
        <p14:creationId xmlns:p14="http://schemas.microsoft.com/office/powerpoint/2010/main" val="624988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US" b="0" i="0" dirty="0">
                <a:solidFill>
                  <a:srgbClr val="000000"/>
                </a:solidFill>
                <a:effectLst/>
                <a:latin typeface="Arial" panose="020B0604020202020204" pitchFamily="34" charset="0"/>
              </a:rPr>
            </a:br>
            <a:endParaRPr lang="en-US" b="0" i="0" dirty="0">
              <a:solidFill>
                <a:srgbClr val="000000"/>
              </a:solidFill>
              <a:effectLst/>
              <a:latin typeface="Arial" panose="020B0604020202020204" pitchFamily="34" charset="0"/>
            </a:endParaRPr>
          </a:p>
          <a:p>
            <a:pPr algn="l"/>
            <a:r>
              <a:rPr lang="en-US" b="1" i="0" dirty="0">
                <a:solidFill>
                  <a:srgbClr val="000000"/>
                </a:solidFill>
                <a:effectLst/>
                <a:latin typeface="Arial" panose="020B0604020202020204" pitchFamily="34" charset="0"/>
              </a:rPr>
              <a:t>Title</a:t>
            </a:r>
            <a:r>
              <a:rPr lang="en-US" b="0" i="0" dirty="0">
                <a:solidFill>
                  <a:srgbClr val="000000"/>
                </a:solidFill>
                <a:effectLst/>
                <a:latin typeface="Arial" panose="020B0604020202020204" pitchFamily="34" charset="0"/>
              </a:rPr>
              <a:t>: Recovery From Alcohol and Drugs Problems in a National Sample of U.S. Adults: Prevalence, Pathways, and Predictors</a:t>
            </a:r>
          </a:p>
          <a:p>
            <a:pPr algn="l"/>
            <a:br>
              <a:rPr lang="en-US" b="0" i="0" dirty="0">
                <a:solidFill>
                  <a:srgbClr val="000000"/>
                </a:solidFill>
                <a:effectLst/>
                <a:latin typeface="Arial" panose="020B0604020202020204" pitchFamily="34" charset="0"/>
              </a:rPr>
            </a:br>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T</a:t>
            </a:r>
            <a:r>
              <a:rPr lang="en-US" b="1" i="0" dirty="0">
                <a:solidFill>
                  <a:srgbClr val="000000"/>
                </a:solidFill>
                <a:effectLst/>
                <a:latin typeface="Arial" panose="020B0604020202020204" pitchFamily="34" charset="0"/>
              </a:rPr>
              <a:t>alk Description:</a:t>
            </a:r>
            <a:r>
              <a:rPr lang="en-US" b="0" i="0" dirty="0">
                <a:solidFill>
                  <a:srgbClr val="000000"/>
                </a:solidFill>
                <a:effectLst/>
                <a:latin typeface="Arial" panose="020B0604020202020204" pitchFamily="34" charset="0"/>
              </a:rPr>
              <a:t> While much is known about the causes, clinical course, and treatment, of addiction, little is known about the prevalence, processes, pathways, and predictors of long-term remission and recovery. </a:t>
            </a:r>
          </a:p>
          <a:p>
            <a:pPr algn="l"/>
            <a:r>
              <a:rPr lang="en-US" b="0" i="0" dirty="0">
                <a:solidFill>
                  <a:srgbClr val="000000"/>
                </a:solidFill>
                <a:effectLst/>
                <a:latin typeface="Arial" panose="020B0604020202020204" pitchFamily="34" charset="0"/>
              </a:rPr>
              <a:t>This presentation reviews and discusses findings from the first nationally-representative study of U.S. adults who have resolved a significant alcohol or other drug problem, examines their varied pathways</a:t>
            </a:r>
          </a:p>
          <a:p>
            <a:pPr algn="l"/>
            <a:r>
              <a:rPr lang="en-US" b="0" i="0" dirty="0">
                <a:solidFill>
                  <a:srgbClr val="000000"/>
                </a:solidFill>
                <a:effectLst/>
                <a:latin typeface="Arial" panose="020B0604020202020204" pitchFamily="34" charset="0"/>
              </a:rPr>
              <a:t>to problem resolution, and describes the predictors of use of those pathways. Findings regarding changes in quality of life with time in recovery and smoking status and cessation will also be reviewed. </a:t>
            </a:r>
          </a:p>
          <a:p>
            <a:pPr algn="l"/>
            <a:br>
              <a:rPr lang="en-US" b="0" i="0" dirty="0">
                <a:solidFill>
                  <a:srgbClr val="000000"/>
                </a:solidFill>
                <a:effectLst/>
                <a:latin typeface="Arial" panose="020B0604020202020204" pitchFamily="34" charset="0"/>
              </a:rPr>
            </a:br>
            <a:endParaRPr lang="en-US" b="0" i="0" dirty="0">
              <a:solidFill>
                <a:srgbClr val="000000"/>
              </a:solidFill>
              <a:effectLst/>
              <a:latin typeface="Arial" panose="020B0604020202020204" pitchFamily="34" charset="0"/>
            </a:endParaRPr>
          </a:p>
          <a:p>
            <a:pPr algn="l"/>
            <a:r>
              <a:rPr lang="en-US" b="1" i="0" dirty="0">
                <a:solidFill>
                  <a:srgbClr val="000000"/>
                </a:solidFill>
                <a:effectLst/>
                <a:latin typeface="Arial" panose="020B0604020202020204" pitchFamily="34" charset="0"/>
              </a:rPr>
              <a:t>Learning Objectives</a:t>
            </a:r>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By the end of this presentation participants will be able to: </a:t>
            </a:r>
          </a:p>
          <a:p>
            <a:pPr algn="l"/>
            <a:r>
              <a:rPr lang="en-US" b="0" i="0" dirty="0">
                <a:solidFill>
                  <a:srgbClr val="000000"/>
                </a:solidFill>
                <a:effectLst/>
                <a:latin typeface="Arial" panose="020B0604020202020204" pitchFamily="34" charset="0"/>
              </a:rPr>
              <a:t>1. Describe recovery prevalence in the United States</a:t>
            </a:r>
          </a:p>
          <a:p>
            <a:pPr algn="l"/>
            <a:r>
              <a:rPr lang="en-US" b="0" i="0" dirty="0">
                <a:solidFill>
                  <a:srgbClr val="000000"/>
                </a:solidFill>
                <a:effectLst/>
                <a:latin typeface="Arial" panose="020B0604020202020204" pitchFamily="34" charset="0"/>
              </a:rPr>
              <a:t>2. Name the major pathways that people use to recover</a:t>
            </a:r>
          </a:p>
          <a:p>
            <a:pPr algn="l"/>
            <a:r>
              <a:rPr lang="en-US" b="0" i="0" dirty="0">
                <a:solidFill>
                  <a:srgbClr val="000000"/>
                </a:solidFill>
                <a:effectLst/>
                <a:latin typeface="Arial" panose="020B0604020202020204" pitchFamily="34" charset="0"/>
              </a:rPr>
              <a:t>3. Specify the changes in quality of life that occur with time in recovery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0515AB-E175-4D4F-8CFE-1E18E3C3F3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20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Resulted in 1</a:t>
            </a:r>
            <a:r>
              <a:rPr lang="en-US" baseline="30000" dirty="0"/>
              <a:t>st</a:t>
            </a:r>
            <a:r>
              <a:rPr lang="en-US" dirty="0"/>
              <a:t> ever drug policy reform summit held at White House Dec 9 2013…. Marked shift away from War on drugs toward broader public health model….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14A54-487B-4651-B4BF-17B3ABD04F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156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Resulted in 1</a:t>
            </a:r>
            <a:r>
              <a:rPr lang="en-US" baseline="30000" dirty="0"/>
              <a:t>st</a:t>
            </a:r>
            <a:r>
              <a:rPr lang="en-US" dirty="0"/>
              <a:t> ever drug policy reform summit held at White House Dec 9 2013…. Marked shift away from War on drugs toward broader public health model….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14A54-487B-4651-B4BF-17B3ABD04F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440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Demand reduction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32F35-FC42-4D40-811C-BA49578FFE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6356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a:t>We know a lot about the first half of this figure… much less about full remission, very little about the first 5yrs or recovery and beyond…. What happens to </a:t>
            </a:r>
            <a:r>
              <a:rPr lang="en-US" b="1" dirty="0" err="1"/>
              <a:t>funx</a:t>
            </a:r>
            <a:r>
              <a:rPr lang="en-US" b="1" dirty="0"/>
              <a:t>/QOL?</a:t>
            </a:r>
          </a:p>
          <a:p>
            <a:endParaRPr lang="en-US" dirty="0"/>
          </a:p>
          <a:p>
            <a:r>
              <a:rPr lang="en-US" dirty="0"/>
              <a:t>Wang, P. S., Berglund, P., </a:t>
            </a:r>
            <a:r>
              <a:rPr lang="en-US" dirty="0" err="1"/>
              <a:t>Olfson</a:t>
            </a:r>
            <a:r>
              <a:rPr lang="en-US" dirty="0"/>
              <a:t>, M., </a:t>
            </a:r>
            <a:r>
              <a:rPr lang="en-US" dirty="0" err="1"/>
              <a:t>Pincus</a:t>
            </a:r>
            <a:r>
              <a:rPr lang="en-US" dirty="0"/>
              <a:t>, H. A., Wells, K. B., &amp; Kessler, R. C. (2005). Failure and delay in initial treatment contact after first onset of mental disorders in the National Comorbidity Survey Replication. </a:t>
            </a:r>
            <a:r>
              <a:rPr lang="en-US" i="1" dirty="0"/>
              <a:t>Arch Gen Psychiatry, 62</a:t>
            </a:r>
            <a:r>
              <a:rPr lang="en-US" dirty="0"/>
              <a:t>(6), 603-613. </a:t>
            </a:r>
            <a:r>
              <a:rPr lang="en-US" dirty="0" err="1"/>
              <a:t>doi</a:t>
            </a:r>
            <a:r>
              <a:rPr lang="en-US" dirty="0"/>
              <a:t>: 62/6/603 [</a:t>
            </a:r>
            <a:r>
              <a:rPr lang="en-US" dirty="0" err="1"/>
              <a:t>pii</a:t>
            </a:r>
            <a:r>
              <a:rPr lang="en-US" dirty="0"/>
              <a:t>]</a:t>
            </a:r>
          </a:p>
          <a:p>
            <a:r>
              <a:rPr lang="en-US" dirty="0"/>
              <a:t>10.1001/archpsyc.62.6.603</a:t>
            </a:r>
          </a:p>
          <a:p>
            <a:endParaRPr lang="en-US" dirty="0"/>
          </a:p>
          <a:p>
            <a:r>
              <a:rPr lang="en-US" dirty="0"/>
              <a:t>Dennis, M. L., Scott, C. K., Funk, R., &amp; Foss, M. A. (2005). The duration and correlates of addiction and treatment careers. </a:t>
            </a:r>
            <a:r>
              <a:rPr lang="en-US" i="1" dirty="0"/>
              <a:t>J </a:t>
            </a:r>
            <a:r>
              <a:rPr lang="en-US" i="1" dirty="0" err="1"/>
              <a:t>Subst</a:t>
            </a:r>
            <a:r>
              <a:rPr lang="en-US" i="1" dirty="0"/>
              <a:t> Abuse Treat, 28 </a:t>
            </a:r>
            <a:r>
              <a:rPr lang="en-US" i="1" dirty="0" err="1"/>
              <a:t>Suppl</a:t>
            </a:r>
            <a:r>
              <a:rPr lang="en-US" i="1" dirty="0"/>
              <a:t> 1</a:t>
            </a:r>
            <a:r>
              <a:rPr lang="en-US" dirty="0"/>
              <a:t>, S51-62. </a:t>
            </a:r>
            <a:r>
              <a:rPr lang="en-US" dirty="0" err="1"/>
              <a:t>doi</a:t>
            </a:r>
            <a:r>
              <a:rPr lang="en-US" dirty="0"/>
              <a:t>: S0740-5472(04)00138-2 [</a:t>
            </a:r>
            <a:r>
              <a:rPr lang="en-US" dirty="0" err="1"/>
              <a:t>pii</a:t>
            </a:r>
            <a:r>
              <a:rPr lang="en-US" dirty="0"/>
              <a:t>] 10.1016/j.jsat.2004.10.013</a:t>
            </a:r>
          </a:p>
          <a:p>
            <a:endParaRPr lang="en-US" dirty="0"/>
          </a:p>
          <a:p>
            <a:r>
              <a:rPr lang="en-US" dirty="0"/>
              <a:t>De Soto, C.B., O’Donnell, W.E., &amp; De Soto, J.L. (1989). Long-term recovery in alcoholics. </a:t>
            </a:r>
            <a:r>
              <a:rPr lang="en-US" i="1" dirty="0"/>
              <a:t>Alcoholism: Clinical</a:t>
            </a:r>
          </a:p>
          <a:p>
            <a:r>
              <a:rPr lang="en-US" i="1" dirty="0"/>
              <a:t>and Experimental Research</a:t>
            </a:r>
            <a:r>
              <a:rPr lang="en-US" dirty="0"/>
              <a:t>, </a:t>
            </a:r>
            <a:r>
              <a:rPr lang="en-US" i="1" dirty="0"/>
              <a:t>13</a:t>
            </a:r>
            <a:r>
              <a:rPr lang="en-US" dirty="0"/>
              <a:t>, 693-697. Vaillant, G. E. (1996). A long-term follow-up of male alcohol abuse.</a:t>
            </a:r>
          </a:p>
          <a:p>
            <a:r>
              <a:rPr lang="en-US" i="1" dirty="0"/>
              <a:t>Archives of General Psychiatry, 53</a:t>
            </a:r>
            <a:r>
              <a:rPr lang="en-US" dirty="0"/>
              <a:t>(3), 243-249. Nathan, P., &amp; </a:t>
            </a:r>
            <a:r>
              <a:rPr lang="en-US" dirty="0" err="1"/>
              <a:t>Skinstad</a:t>
            </a:r>
            <a:r>
              <a:rPr lang="en-US" dirty="0"/>
              <a:t>, A. (1987). Outcomes of treatment for</a:t>
            </a:r>
          </a:p>
          <a:p>
            <a:r>
              <a:rPr lang="en-US" dirty="0"/>
              <a:t>alcohol problems: Current methods, problems and results. </a:t>
            </a:r>
            <a:r>
              <a:rPr lang="en-US" i="1" dirty="0"/>
              <a:t>Journal of Consulting and Clinical Psychology</a:t>
            </a:r>
            <a:r>
              <a:rPr lang="en-US" dirty="0"/>
              <a:t>, </a:t>
            </a:r>
            <a:r>
              <a:rPr lang="en-US" i="1" dirty="0"/>
              <a:t>55</a:t>
            </a:r>
            <a:r>
              <a:rPr lang="en-US" dirty="0"/>
              <a:t>,</a:t>
            </a:r>
          </a:p>
          <a:p>
            <a:r>
              <a:rPr lang="en-US" dirty="0"/>
              <a:t>332-340. Dawson, D. A. (1996). Correlates of past-year status among treated and untreated persons with</a:t>
            </a:r>
          </a:p>
          <a:p>
            <a:r>
              <a:rPr lang="en-US" dirty="0"/>
              <a:t>former alcohol dependence: United States, 1992. </a:t>
            </a:r>
            <a:r>
              <a:rPr lang="en-US" i="1" dirty="0"/>
              <a:t>Alcoholism: Clinical and Experimental Research</a:t>
            </a:r>
            <a:r>
              <a:rPr lang="en-US" dirty="0"/>
              <a:t>, </a:t>
            </a:r>
            <a:r>
              <a:rPr lang="en-US" i="1" dirty="0"/>
              <a:t>20</a:t>
            </a:r>
            <a:r>
              <a:rPr lang="en-US" dirty="0"/>
              <a:t>(4),</a:t>
            </a:r>
          </a:p>
          <a:p>
            <a:r>
              <a:rPr lang="en-US" dirty="0"/>
              <a:t>771-779. </a:t>
            </a:r>
            <a:r>
              <a:rPr lang="en-US" dirty="0" err="1"/>
              <a:t>Jin</a:t>
            </a:r>
            <a:r>
              <a:rPr lang="en-US" dirty="0"/>
              <a:t>, H., Rourke, S. B., Patterson, T. L., Taylor, M. J., &amp; Grant, I. (1998). Predictors of relapse in</a:t>
            </a:r>
          </a:p>
          <a:p>
            <a:r>
              <a:rPr lang="en-US" dirty="0"/>
              <a:t>long-term abstinent alcoholics. </a:t>
            </a:r>
            <a:r>
              <a:rPr lang="en-US" i="1" dirty="0"/>
              <a:t>Journal of Studies on Alcohol, 59</a:t>
            </a:r>
            <a:r>
              <a:rPr lang="en-US" dirty="0"/>
              <a:t>, 640-646. Dennis, M. L., Foss, M. A., &amp;</a:t>
            </a:r>
          </a:p>
          <a:p>
            <a:r>
              <a:rPr lang="en-US" dirty="0"/>
              <a:t>Scott, C. K. (2007). An eight-year perspective on the relationship between the duration of abstinence and other</a:t>
            </a:r>
          </a:p>
          <a:p>
            <a:r>
              <a:rPr lang="en-US" dirty="0"/>
              <a:t>aspects of recovery. </a:t>
            </a:r>
            <a:r>
              <a:rPr lang="en-US" i="1" dirty="0"/>
              <a:t>Evaluation Review</a:t>
            </a:r>
            <a:r>
              <a:rPr lang="en-US" dirty="0"/>
              <a:t>, </a:t>
            </a:r>
            <a:r>
              <a:rPr lang="en-US" i="1" dirty="0"/>
              <a:t>31</a:t>
            </a:r>
            <a:r>
              <a:rPr lang="en-US" dirty="0"/>
              <a:t>(6), 585-612. </a:t>
            </a:r>
            <a:r>
              <a:rPr lang="en-US" dirty="0" err="1"/>
              <a:t>Schutte</a:t>
            </a:r>
            <a:r>
              <a:rPr lang="en-US" dirty="0"/>
              <a:t>, K., Byrne, F., Brennan, P., &amp; Moos, R.</a:t>
            </a:r>
          </a:p>
          <a:p>
            <a:r>
              <a:rPr lang="en-US" dirty="0"/>
              <a:t>(2001). Successful remission of late-life drinking problems: A 10-year follow-up. </a:t>
            </a:r>
            <a:r>
              <a:rPr lang="en-US" i="1" dirty="0"/>
              <a:t>Journal of Studies on</a:t>
            </a:r>
          </a:p>
          <a:p>
            <a:r>
              <a:rPr lang="en-US" i="1" dirty="0"/>
              <a:t>Alcohol 62, </a:t>
            </a:r>
            <a:r>
              <a:rPr lang="en-US" dirty="0"/>
              <a:t>322-334.</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32F35-FC42-4D40-811C-BA49578FFE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981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policy position </a:t>
            </a:r>
            <a:r>
              <a:rPr lang="en-US" dirty="0" err="1"/>
              <a:t>produe</a:t>
            </a:r>
            <a:r>
              <a:rPr lang="en-US" dirty="0"/>
              <a:t> different harms…. The question is who will be the casualties? Are these casualties “acceptable”?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0B58C-E665-4443-87BB-F4875B620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434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Another “wrong” model, but a “useful” one! </a:t>
            </a:r>
          </a:p>
          <a:p>
            <a:endParaRPr lang="en-US" b="1" dirty="0"/>
          </a:p>
          <a:p>
            <a:r>
              <a:rPr lang="en-US" b="1" dirty="0"/>
              <a:t>Public health</a:t>
            </a:r>
            <a:r>
              <a:rPr lang="en-US" b="1" baseline="0" dirty="0"/>
              <a:t> model </a:t>
            </a:r>
          </a:p>
          <a:p>
            <a:endParaRPr lang="en-US" b="1" dirty="0"/>
          </a:p>
          <a:p>
            <a:r>
              <a:rPr lang="en-US" b="1" dirty="0"/>
              <a:t>Individual/Host:</a:t>
            </a:r>
            <a:r>
              <a:rPr lang="en-US" b="1" baseline="0" dirty="0"/>
              <a:t> age, attitudes toward drug use, genetics, dual diagnosis, etc. </a:t>
            </a:r>
            <a:endParaRPr lang="en-US" b="1" dirty="0"/>
          </a:p>
          <a:p>
            <a:endParaRPr lang="en-US" b="1" dirty="0"/>
          </a:p>
          <a:p>
            <a:r>
              <a:rPr lang="en-US" b="1" dirty="0"/>
              <a:t>Agent: Type</a:t>
            </a:r>
            <a:r>
              <a:rPr lang="en-US" b="1" baseline="0" dirty="0"/>
              <a:t> and strength of drugs </a:t>
            </a:r>
            <a:endParaRPr lang="en-US" b="1" dirty="0"/>
          </a:p>
          <a:p>
            <a:endParaRPr lang="en-US" b="1" dirty="0"/>
          </a:p>
          <a:p>
            <a:r>
              <a:rPr lang="en-US" b="1" dirty="0"/>
              <a:t>Environment:</a:t>
            </a:r>
            <a:r>
              <a:rPr lang="en-US" b="1" baseline="0" dirty="0"/>
              <a:t> treatment and recovery services, policy and laws, employment opportunities, drug availability, friends and family use</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930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conditions and diseases have a genetic component. Some disorders, such as sickle cell disease and cystic fibrosis, are caused by mutations in a single gene. SUD and addiction, and mental health conditions, in contrast, are “complex” disorders caused by interactions among genes/biology, environment, and lifestyle….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5C0265-11FD-44A6-AE90-B471F25AF2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30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Another “wrong” model, but a “useful” one! </a:t>
            </a:r>
          </a:p>
          <a:p>
            <a:endParaRPr lang="en-US" b="1" dirty="0"/>
          </a:p>
          <a:p>
            <a:r>
              <a:rPr lang="en-US" b="1" dirty="0"/>
              <a:t>Public health</a:t>
            </a:r>
            <a:r>
              <a:rPr lang="en-US" b="1" baseline="0" dirty="0"/>
              <a:t> model </a:t>
            </a:r>
          </a:p>
          <a:p>
            <a:endParaRPr lang="en-US" b="1" dirty="0"/>
          </a:p>
          <a:p>
            <a:r>
              <a:rPr lang="en-US" b="1" dirty="0"/>
              <a:t>Individual/Host:</a:t>
            </a:r>
            <a:r>
              <a:rPr lang="en-US" b="1" baseline="0" dirty="0"/>
              <a:t> age, attitudes toward drug use, genetics, dual diagnosis, etc. </a:t>
            </a:r>
            <a:endParaRPr lang="en-US" b="1" dirty="0"/>
          </a:p>
          <a:p>
            <a:endParaRPr lang="en-US" b="1" dirty="0"/>
          </a:p>
          <a:p>
            <a:r>
              <a:rPr lang="en-US" b="1" dirty="0"/>
              <a:t>Agent: Type</a:t>
            </a:r>
            <a:r>
              <a:rPr lang="en-US" b="1" baseline="0" dirty="0"/>
              <a:t> and strength of drugs </a:t>
            </a:r>
            <a:endParaRPr lang="en-US" b="1" dirty="0"/>
          </a:p>
          <a:p>
            <a:endParaRPr lang="en-US" b="1" dirty="0"/>
          </a:p>
          <a:p>
            <a:r>
              <a:rPr lang="en-US" b="1" dirty="0"/>
              <a:t>Environment:</a:t>
            </a:r>
            <a:r>
              <a:rPr lang="en-US" b="1" baseline="0" dirty="0"/>
              <a:t> treatment and recovery services, policy and laws, employment opportunities, drug availability, friends and family use</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032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policy position </a:t>
            </a:r>
            <a:r>
              <a:rPr lang="en-US" dirty="0" err="1"/>
              <a:t>produe</a:t>
            </a:r>
            <a:r>
              <a:rPr lang="en-US" dirty="0"/>
              <a:t> different harms…. The question is who will be the casualties? Are these casualties “acceptable”?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0B58C-E665-4443-87BB-F4875B620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522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6508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 </a:t>
            </a:r>
            <a:r>
              <a:rPr lang="en-US" dirty="0" err="1"/>
              <a:t>yrs</a:t>
            </a:r>
            <a:r>
              <a:rPr lang="en-US" dirty="0"/>
              <a:t> since declaration of War on Drugs – rhetoric has changed as has language… moved from “public enemy No. 1” to “the top public health problem” – still the top but the language and approach has shifted….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14A54-487B-4651-B4BF-17B3ABD04F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013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our laws over the past 50yrs reflect this shift… from more punitive to more public health oriented…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14A54-487B-4651-B4BF-17B3ABD04F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780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573576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9603872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75075" y="2060898"/>
            <a:ext cx="4529484"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1130" y="2786028"/>
            <a:ext cx="4913431"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46867" y="2060899"/>
            <a:ext cx="455956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20" y="2786028"/>
            <a:ext cx="493536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8" name="Footer Placeholder 7"/>
          <p:cNvSpPr>
            <a:spLocks noGrp="1"/>
          </p:cNvSpPr>
          <p:nvPr>
            <p:ph type="ftr" sz="quarter" idx="11"/>
          </p:nvPr>
        </p:nvSpPr>
        <p:spPr/>
        <p:txBody>
          <a:bodyPr/>
          <a:lstStyle/>
          <a:p>
            <a:endParaRPr lang="en-US">
              <a:solidFill>
                <a:prstClr val="white">
                  <a:lumMod val="75000"/>
                </a:prstClr>
              </a:solidFill>
            </a:endParaRPr>
          </a:p>
        </p:txBody>
      </p:sp>
      <p:sp>
        <p:nvSpPr>
          <p:cNvPr id="9" name="Slide Number Placeholder 8"/>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7266055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4" name="Footer Placeholder 3"/>
          <p:cNvSpPr>
            <a:spLocks noGrp="1"/>
          </p:cNvSpPr>
          <p:nvPr>
            <p:ph type="ftr" sz="quarter" idx="11"/>
          </p:nvPr>
        </p:nvSpPr>
        <p:spPr/>
        <p:txBody>
          <a:bodyPr/>
          <a:lstStyle/>
          <a:p>
            <a:endParaRPr lang="en-US">
              <a:solidFill>
                <a:prstClr val="white">
                  <a:lumMod val="75000"/>
                </a:prstClr>
              </a:solidFill>
            </a:endParaRPr>
          </a:p>
        </p:txBody>
      </p:sp>
      <p:sp>
        <p:nvSpPr>
          <p:cNvPr id="5" name="Slide Number Placeholder 4"/>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3183760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3" name="Footer Placeholder 2"/>
          <p:cNvSpPr>
            <a:spLocks noGrp="1"/>
          </p:cNvSpPr>
          <p:nvPr>
            <p:ph type="ftr" sz="quarter" idx="11"/>
          </p:nvPr>
        </p:nvSpPr>
        <p:spPr/>
        <p:txBody>
          <a:bodyPr/>
          <a:lstStyle/>
          <a:p>
            <a:endParaRPr lang="en-US">
              <a:solidFill>
                <a:prstClr val="white">
                  <a:lumMod val="75000"/>
                </a:prstClr>
              </a:solidFill>
            </a:endParaRPr>
          </a:p>
        </p:txBody>
      </p:sp>
      <p:sp>
        <p:nvSpPr>
          <p:cNvPr id="4" name="Slide Number Placeholder 3"/>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822385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1130" y="1754928"/>
            <a:ext cx="3639364" cy="1371600"/>
          </a:xfrm>
        </p:spPr>
        <p:txBody>
          <a:bodyPr anchor="b">
            <a:normAutofit/>
          </a:bodyPr>
          <a:lstStyle>
            <a:lvl1pPr algn="l">
              <a:defRPr sz="2200" b="0"/>
            </a:lvl1pPr>
          </a:lstStyle>
          <a:p>
            <a:r>
              <a:rPr lang="en-US"/>
              <a:t>Click to edit Master title style</a:t>
            </a:r>
            <a:endParaRPr lang="en-US" dirty="0"/>
          </a:p>
        </p:txBody>
      </p:sp>
      <p:sp>
        <p:nvSpPr>
          <p:cNvPr id="3" name="Content Placeholder 2"/>
          <p:cNvSpPr>
            <a:spLocks noGrp="1"/>
          </p:cNvSpPr>
          <p:nvPr>
            <p:ph idx="1"/>
          </p:nvPr>
        </p:nvSpPr>
        <p:spPr>
          <a:xfrm>
            <a:off x="5105142" y="596019"/>
            <a:ext cx="6001285"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91130" y="3126528"/>
            <a:ext cx="3639364"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5201361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1130" y="1898269"/>
            <a:ext cx="5898404"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353923" y="-18288"/>
            <a:ext cx="3333416"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089758" y="3269869"/>
            <a:ext cx="5898404"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31532" y="6181345"/>
            <a:ext cx="958003" cy="365125"/>
          </a:xfrm>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6" name="Footer Placeholder 5"/>
          <p:cNvSpPr>
            <a:spLocks noGrp="1"/>
          </p:cNvSpPr>
          <p:nvPr>
            <p:ph type="ftr" sz="quarter" idx="11"/>
          </p:nvPr>
        </p:nvSpPr>
        <p:spPr>
          <a:xfrm>
            <a:off x="1091131" y="6181345"/>
            <a:ext cx="4940400" cy="365125"/>
          </a:xfrm>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a:xfrm>
            <a:off x="10699016" y="6181344"/>
            <a:ext cx="406915" cy="329250"/>
          </a:xfrm>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6623817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23570" y="4377486"/>
            <a:ext cx="9884009" cy="907505"/>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223571" y="996188"/>
            <a:ext cx="9735236"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23570" y="5284990"/>
            <a:ext cx="9884009"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6" name="Footer Placeholder 5"/>
          <p:cNvSpPr>
            <a:spLocks noGrp="1"/>
          </p:cNvSpPr>
          <p:nvPr>
            <p:ph type="ftr" sz="quarter" idx="11"/>
          </p:nvPr>
        </p:nvSpPr>
        <p:spPr>
          <a:xfrm>
            <a:off x="1223571" y="6181345"/>
            <a:ext cx="7116371" cy="365125"/>
          </a:xfrm>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6954618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091129" y="596018"/>
            <a:ext cx="10015299" cy="3137782"/>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1091129" y="4343400"/>
            <a:ext cx="10015299"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8053257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778425" y="860276"/>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518430" y="2985923"/>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590" y="596019"/>
            <a:ext cx="9298820"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5248" y="3650606"/>
            <a:ext cx="8841504"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091130" y="4641206"/>
            <a:ext cx="10015297"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3120787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91129" y="3603566"/>
            <a:ext cx="10016451" cy="14688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1094687" y="5072366"/>
            <a:ext cx="10016452"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2052165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778425" y="753851"/>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6" name="TextBox 15"/>
          <p:cNvSpPr txBox="1"/>
          <p:nvPr/>
        </p:nvSpPr>
        <p:spPr>
          <a:xfrm>
            <a:off x="10516742" y="2879498"/>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590" y="596019"/>
            <a:ext cx="9298820"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1129" y="3886200"/>
            <a:ext cx="10016451"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091129" y="4939862"/>
            <a:ext cx="10016451"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332150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026544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091129" y="596018"/>
            <a:ext cx="10015297" cy="2756783"/>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091129" y="3682942"/>
            <a:ext cx="10015297"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091129" y="4732224"/>
            <a:ext cx="10015296"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6320281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091130" y="596018"/>
            <a:ext cx="10015297" cy="131248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41037767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5611" y="596018"/>
            <a:ext cx="2370816" cy="550604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91130" y="596018"/>
            <a:ext cx="7498849" cy="550604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7052178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p>
        </p:txBody>
      </p:sp>
      <p:sp>
        <p:nvSpPr>
          <p:cNvPr id="3" name="Text Placeholder 2"/>
          <p:cNvSpPr>
            <a:spLocks noGrp="1"/>
          </p:cNvSpPr>
          <p:nvPr>
            <p:ph type="body" sz="half" idx="1"/>
          </p:nvPr>
        </p:nvSpPr>
        <p:spPr>
          <a:xfrm>
            <a:off x="1117601" y="2362201"/>
            <a:ext cx="5027084"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7884" y="2362201"/>
            <a:ext cx="502708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251201" y="6248401"/>
            <a:ext cx="2840567" cy="474663"/>
          </a:xfrm>
        </p:spPr>
        <p:txBody>
          <a:bodyPr/>
          <a:lstStyle>
            <a:lvl1pPr>
              <a:defRPr/>
            </a:lvl1pPr>
          </a:lstStyle>
          <a:p>
            <a:endParaRPr lang="en-US" altLang="en-US"/>
          </a:p>
        </p:txBody>
      </p:sp>
      <p:sp>
        <p:nvSpPr>
          <p:cNvPr id="6" name="Footer Placeholder 5"/>
          <p:cNvSpPr>
            <a:spLocks noGrp="1"/>
          </p:cNvSpPr>
          <p:nvPr>
            <p:ph type="ftr" sz="quarter" idx="11"/>
          </p:nvPr>
        </p:nvSpPr>
        <p:spPr>
          <a:xfrm>
            <a:off x="7721600" y="6248401"/>
            <a:ext cx="3862917" cy="474663"/>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112184" y="6242050"/>
            <a:ext cx="783167" cy="488950"/>
          </a:xfrm>
        </p:spPr>
        <p:txBody>
          <a:bodyPr/>
          <a:lstStyle>
            <a:lvl1pPr>
              <a:defRPr/>
            </a:lvl1pPr>
          </a:lstStyle>
          <a:p>
            <a:fld id="{762A7C02-B50E-457E-80DE-11F3408DA621}" type="slidenum">
              <a:rPr lang="en-US" altLang="en-US"/>
              <a:pPr/>
              <a:t>‹#›</a:t>
            </a:fld>
            <a:endParaRPr lang="en-US" altLang="en-US"/>
          </a:p>
        </p:txBody>
      </p:sp>
    </p:spTree>
    <p:extLst>
      <p:ext uri="{BB962C8B-B14F-4D97-AF65-F5344CB8AC3E}">
        <p14:creationId xmlns:p14="http://schemas.microsoft.com/office/powerpoint/2010/main" val="34596629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18418080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5063106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37735112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772DE3-F348-45B9-964F-3F8556C33E0F}"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7534106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772DE3-F348-45B9-964F-3F8556C33E0F}" type="datetimeFigureOut">
              <a:rPr lang="en-US" smtClean="0"/>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1592495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772DE3-F348-45B9-964F-3F8556C33E0F}"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150574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4125810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772DE3-F348-45B9-964F-3F8556C33E0F}" type="datetimeFigureOut">
              <a:rPr lang="en-US" smtClean="0"/>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8518396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772DE3-F348-45B9-964F-3F8556C33E0F}"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19165606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772DE3-F348-45B9-964F-3F8556C33E0F}"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0671926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4315941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40110702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577283-98C9-4623-9D7C-BCBE902DDB16}"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33542744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77283-98C9-4623-9D7C-BCBE902DDB16}"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25012352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577283-98C9-4623-9D7C-BCBE902DDB16}"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19997383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577283-98C9-4623-9D7C-BCBE902DDB16}"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34275579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577283-98C9-4623-9D7C-BCBE902DDB16}" type="datetimeFigureOut">
              <a:rPr lang="en-US" smtClean="0"/>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1701698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44B83-DE90-44D1-94EB-9666F2F0E8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329F8B-D362-4089-AE47-9518E9D95B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2A0F56-5470-4FBF-A294-D564B538C162}"/>
              </a:ext>
            </a:extLst>
          </p:cNvPr>
          <p:cNvSpPr>
            <a:spLocks noGrp="1"/>
          </p:cNvSpPr>
          <p:nvPr>
            <p:ph type="dt" sz="half" idx="10"/>
          </p:nvPr>
        </p:nvSpPr>
        <p:spPr/>
        <p:txBody>
          <a:bodyPr/>
          <a:lstStyle/>
          <a:p>
            <a:fld id="{44E7AB8D-194F-4734-890B-472326454AC3}" type="datetimeFigureOut">
              <a:rPr lang="en-US" smtClean="0"/>
              <a:t>10/31/2019</a:t>
            </a:fld>
            <a:endParaRPr lang="en-US"/>
          </a:p>
        </p:txBody>
      </p:sp>
      <p:sp>
        <p:nvSpPr>
          <p:cNvPr id="5" name="Footer Placeholder 4">
            <a:extLst>
              <a:ext uri="{FF2B5EF4-FFF2-40B4-BE49-F238E27FC236}">
                <a16:creationId xmlns:a16="http://schemas.microsoft.com/office/drawing/2014/main" id="{20E53F88-BC10-436E-AA23-9993CAD7A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068E9-2B5C-475F-A7F3-76FCBD87569F}"/>
              </a:ext>
            </a:extLst>
          </p:cNvPr>
          <p:cNvSpPr>
            <a:spLocks noGrp="1"/>
          </p:cNvSpPr>
          <p:nvPr>
            <p:ph type="sldNum" sz="quarter" idx="12"/>
          </p:nvPr>
        </p:nvSpPr>
        <p:spPr/>
        <p:txBody>
          <a:bodyPr/>
          <a:lstStyle/>
          <a:p>
            <a:fld id="{6F8043DE-07D2-48F3-981B-9E8C332E6705}" type="slidenum">
              <a:rPr lang="en-US" smtClean="0"/>
              <a:t>‹#›</a:t>
            </a:fld>
            <a:endParaRPr lang="en-US"/>
          </a:p>
        </p:txBody>
      </p:sp>
    </p:spTree>
    <p:extLst>
      <p:ext uri="{BB962C8B-B14F-4D97-AF65-F5344CB8AC3E}">
        <p14:creationId xmlns:p14="http://schemas.microsoft.com/office/powerpoint/2010/main" val="23496683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577283-98C9-4623-9D7C-BCBE902DDB16}"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4252262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77283-98C9-4623-9D7C-BCBE902DDB16}" type="datetimeFigureOut">
              <a:rPr lang="en-US" smtClean="0"/>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6478340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77283-98C9-4623-9D7C-BCBE902DDB16}"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14030818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77283-98C9-4623-9D7C-BCBE902DDB16}"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9543097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77283-98C9-4623-9D7C-BCBE902DDB16}"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22905263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77283-98C9-4623-9D7C-BCBE902DDB16}"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28266557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6584882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10800899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5974379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772DE3-F348-45B9-964F-3F8556C33E0F}"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968628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DF57E-E358-4238-A8B0-01F82315F6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C7F92E-A98B-4DD4-8F84-0DB5BED41B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9B7533-EA05-43E7-811C-57FF34D703D9}"/>
              </a:ext>
            </a:extLst>
          </p:cNvPr>
          <p:cNvSpPr>
            <a:spLocks noGrp="1"/>
          </p:cNvSpPr>
          <p:nvPr>
            <p:ph type="dt" sz="half" idx="10"/>
          </p:nvPr>
        </p:nvSpPr>
        <p:spPr/>
        <p:txBody>
          <a:bodyPr/>
          <a:lstStyle/>
          <a:p>
            <a:fld id="{44E7AB8D-194F-4734-890B-472326454AC3}" type="datetimeFigureOut">
              <a:rPr lang="en-US" smtClean="0"/>
              <a:t>10/31/2019</a:t>
            </a:fld>
            <a:endParaRPr lang="en-US"/>
          </a:p>
        </p:txBody>
      </p:sp>
      <p:sp>
        <p:nvSpPr>
          <p:cNvPr id="5" name="Footer Placeholder 4">
            <a:extLst>
              <a:ext uri="{FF2B5EF4-FFF2-40B4-BE49-F238E27FC236}">
                <a16:creationId xmlns:a16="http://schemas.microsoft.com/office/drawing/2014/main" id="{DD9F9AD6-228D-4461-9240-9317E9D87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942B3E-D429-4197-8F63-0888C899528C}"/>
              </a:ext>
            </a:extLst>
          </p:cNvPr>
          <p:cNvSpPr>
            <a:spLocks noGrp="1"/>
          </p:cNvSpPr>
          <p:nvPr>
            <p:ph type="sldNum" sz="quarter" idx="12"/>
          </p:nvPr>
        </p:nvSpPr>
        <p:spPr/>
        <p:txBody>
          <a:bodyPr/>
          <a:lstStyle/>
          <a:p>
            <a:fld id="{6F8043DE-07D2-48F3-981B-9E8C332E6705}" type="slidenum">
              <a:rPr lang="en-US" smtClean="0"/>
              <a:t>‹#›</a:t>
            </a:fld>
            <a:endParaRPr lang="en-US"/>
          </a:p>
        </p:txBody>
      </p:sp>
    </p:spTree>
    <p:extLst>
      <p:ext uri="{BB962C8B-B14F-4D97-AF65-F5344CB8AC3E}">
        <p14:creationId xmlns:p14="http://schemas.microsoft.com/office/powerpoint/2010/main" val="9347692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772DE3-F348-45B9-964F-3F8556C33E0F}" type="datetimeFigureOut">
              <a:rPr lang="en-US" smtClean="0"/>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13679810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772DE3-F348-45B9-964F-3F8556C33E0F}"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19720639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772DE3-F348-45B9-964F-3F8556C33E0F}" type="datetimeFigureOut">
              <a:rPr lang="en-US" smtClean="0"/>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30222715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772DE3-F348-45B9-964F-3F8556C33E0F}"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2614839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772DE3-F348-45B9-964F-3F8556C33E0F}"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37648649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6063396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41013432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6515572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FDBF99-48DD-B54D-A306-E2B2A94813B3}"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6633531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897934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F65E7-175E-4A3F-8579-38E7D32AD6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C157B3-B2E7-48BE-A30E-11C4C92668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6C1DE-AEB0-4777-B9E0-BDCCE5958A7B}"/>
              </a:ext>
            </a:extLst>
          </p:cNvPr>
          <p:cNvSpPr>
            <a:spLocks noGrp="1"/>
          </p:cNvSpPr>
          <p:nvPr>
            <p:ph type="dt" sz="half" idx="10"/>
          </p:nvPr>
        </p:nvSpPr>
        <p:spPr/>
        <p:txBody>
          <a:bodyPr/>
          <a:lstStyle/>
          <a:p>
            <a:fld id="{44E7AB8D-194F-4734-890B-472326454AC3}" type="datetimeFigureOut">
              <a:rPr lang="en-US" smtClean="0"/>
              <a:t>10/31/2019</a:t>
            </a:fld>
            <a:endParaRPr lang="en-US"/>
          </a:p>
        </p:txBody>
      </p:sp>
      <p:sp>
        <p:nvSpPr>
          <p:cNvPr id="5" name="Footer Placeholder 4">
            <a:extLst>
              <a:ext uri="{FF2B5EF4-FFF2-40B4-BE49-F238E27FC236}">
                <a16:creationId xmlns:a16="http://schemas.microsoft.com/office/drawing/2014/main" id="{8D1ACE10-DEAD-4258-B23B-B8A1BD20F7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1C6210-F513-4CAF-A20D-202D131BAE6C}"/>
              </a:ext>
            </a:extLst>
          </p:cNvPr>
          <p:cNvSpPr>
            <a:spLocks noGrp="1"/>
          </p:cNvSpPr>
          <p:nvPr>
            <p:ph type="sldNum" sz="quarter" idx="12"/>
          </p:nvPr>
        </p:nvSpPr>
        <p:spPr/>
        <p:txBody>
          <a:bodyPr/>
          <a:lstStyle/>
          <a:p>
            <a:fld id="{6F8043DE-07D2-48F3-981B-9E8C332E6705}" type="slidenum">
              <a:rPr lang="en-US" smtClean="0"/>
              <a:t>‹#›</a:t>
            </a:fld>
            <a:endParaRPr lang="en-US"/>
          </a:p>
        </p:txBody>
      </p:sp>
    </p:spTree>
    <p:extLst>
      <p:ext uri="{BB962C8B-B14F-4D97-AF65-F5344CB8AC3E}">
        <p14:creationId xmlns:p14="http://schemas.microsoft.com/office/powerpoint/2010/main" val="27413084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41862666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FDBF99-48DD-B54D-A306-E2B2A94813B3}"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5685417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FDBF99-48DD-B54D-A306-E2B2A94813B3}" type="datetimeFigureOut">
              <a:rPr lang="en-US" smtClean="0"/>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7734087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FDBF99-48DD-B54D-A306-E2B2A94813B3}"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1707998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DBF99-48DD-B54D-A306-E2B2A94813B3}" type="datetimeFigureOut">
              <a:rPr lang="en-US" smtClean="0"/>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84922830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7067382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8683679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8744881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11398041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p>
        </p:txBody>
      </p:sp>
      <p:sp>
        <p:nvSpPr>
          <p:cNvPr id="3" name="Text Placeholder 2"/>
          <p:cNvSpPr>
            <a:spLocks noGrp="1"/>
          </p:cNvSpPr>
          <p:nvPr>
            <p:ph type="body" sz="half" idx="1"/>
          </p:nvPr>
        </p:nvSpPr>
        <p:spPr>
          <a:xfrm>
            <a:off x="1117601" y="2362201"/>
            <a:ext cx="5027084"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7884" y="2362201"/>
            <a:ext cx="502708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251201" y="6248401"/>
            <a:ext cx="2840567" cy="474663"/>
          </a:xfrm>
        </p:spPr>
        <p:txBody>
          <a:bodyPr/>
          <a:lstStyle>
            <a:lvl1pPr>
              <a:defRPr/>
            </a:lvl1pPr>
          </a:lstStyle>
          <a:p>
            <a:pPr defTabSz="914400">
              <a:defRPr/>
            </a:pPr>
            <a:endParaRPr lang="en-US" altLang="en-US">
              <a:solidFill>
                <a:prstClr val="black">
                  <a:tint val="75000"/>
                </a:prstClr>
              </a:solidFill>
            </a:endParaRPr>
          </a:p>
        </p:txBody>
      </p:sp>
      <p:sp>
        <p:nvSpPr>
          <p:cNvPr id="6" name="Footer Placeholder 5"/>
          <p:cNvSpPr>
            <a:spLocks noGrp="1"/>
          </p:cNvSpPr>
          <p:nvPr>
            <p:ph type="ftr" sz="quarter" idx="11"/>
          </p:nvPr>
        </p:nvSpPr>
        <p:spPr>
          <a:xfrm>
            <a:off x="7721600" y="6248401"/>
            <a:ext cx="3862917" cy="474663"/>
          </a:xfrm>
        </p:spPr>
        <p:txBody>
          <a:bodyPr/>
          <a:lstStyle>
            <a:lvl1pPr>
              <a:defRPr/>
            </a:lvl1pPr>
          </a:lstStyle>
          <a:p>
            <a:pPr defTabSz="914400">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112184" y="6242050"/>
            <a:ext cx="783167" cy="488950"/>
          </a:xfrm>
        </p:spPr>
        <p:txBody>
          <a:bodyPr/>
          <a:lstStyle>
            <a:lvl1pPr>
              <a:defRPr/>
            </a:lvl1pPr>
          </a:lstStyle>
          <a:p>
            <a:pPr defTabSz="914400">
              <a:defRPr/>
            </a:pPr>
            <a:fld id="{762A7C02-B50E-457E-80DE-11F3408DA621}" type="slidenum">
              <a:rPr lang="en-US" altLang="en-US" smtClean="0">
                <a:solidFill>
                  <a:prstClr val="black">
                    <a:tint val="75000"/>
                  </a:prstClr>
                </a:solidFill>
              </a:rPr>
              <a:pPr defTabSz="914400">
                <a:defRPr/>
              </a:pPr>
              <a:t>‹#›</a:t>
            </a:fld>
            <a:endParaRPr lang="en-US" altLang="en-US">
              <a:solidFill>
                <a:prstClr val="black">
                  <a:tint val="75000"/>
                </a:prstClr>
              </a:solidFill>
            </a:endParaRPr>
          </a:p>
        </p:txBody>
      </p:sp>
    </p:spTree>
    <p:extLst>
      <p:ext uri="{BB962C8B-B14F-4D97-AF65-F5344CB8AC3E}">
        <p14:creationId xmlns:p14="http://schemas.microsoft.com/office/powerpoint/2010/main" val="870769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CC7AB-EABA-4CD4-B1AB-B6B6ECE829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245368-31C1-4CF9-97E3-03CF45E084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9405BC-6EFF-4A0F-A8A9-539D92C9B4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83AB30-47AE-4AAD-ACAD-0939A7758DE8}"/>
              </a:ext>
            </a:extLst>
          </p:cNvPr>
          <p:cNvSpPr>
            <a:spLocks noGrp="1"/>
          </p:cNvSpPr>
          <p:nvPr>
            <p:ph type="dt" sz="half" idx="10"/>
          </p:nvPr>
        </p:nvSpPr>
        <p:spPr/>
        <p:txBody>
          <a:bodyPr/>
          <a:lstStyle/>
          <a:p>
            <a:fld id="{44E7AB8D-194F-4734-890B-472326454AC3}" type="datetimeFigureOut">
              <a:rPr lang="en-US" smtClean="0"/>
              <a:t>10/31/2019</a:t>
            </a:fld>
            <a:endParaRPr lang="en-US"/>
          </a:p>
        </p:txBody>
      </p:sp>
      <p:sp>
        <p:nvSpPr>
          <p:cNvPr id="6" name="Footer Placeholder 5">
            <a:extLst>
              <a:ext uri="{FF2B5EF4-FFF2-40B4-BE49-F238E27FC236}">
                <a16:creationId xmlns:a16="http://schemas.microsoft.com/office/drawing/2014/main" id="{08443631-8A70-4706-8F85-50910E1965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A29726-76D9-4F86-A6B5-88C3EE55ACF8}"/>
              </a:ext>
            </a:extLst>
          </p:cNvPr>
          <p:cNvSpPr>
            <a:spLocks noGrp="1"/>
          </p:cNvSpPr>
          <p:nvPr>
            <p:ph type="sldNum" sz="quarter" idx="12"/>
          </p:nvPr>
        </p:nvSpPr>
        <p:spPr/>
        <p:txBody>
          <a:bodyPr/>
          <a:lstStyle/>
          <a:p>
            <a:fld id="{6F8043DE-07D2-48F3-981B-9E8C332E6705}" type="slidenum">
              <a:rPr lang="en-US" smtClean="0"/>
              <a:t>‹#›</a:t>
            </a:fld>
            <a:endParaRPr lang="en-US"/>
          </a:p>
        </p:txBody>
      </p:sp>
    </p:spTree>
    <p:extLst>
      <p:ext uri="{BB962C8B-B14F-4D97-AF65-F5344CB8AC3E}">
        <p14:creationId xmlns:p14="http://schemas.microsoft.com/office/powerpoint/2010/main" val="20448762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12574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109243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576352"/>
      </p:ext>
    </p:extLst>
  </p:cSld>
  <p:clrMapOvr>
    <a:overrideClrMapping bg1="dk1" tx1="lt1" bg2="dk2" tx2="lt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418661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3076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948741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69692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1903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73956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9780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166DE-277E-4CA6-89D4-364021FD47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404BF1-56FF-49F4-AEC4-98B2EC6D38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67D2EC-DD6A-465A-81B8-9DAE222D41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D3B481-0755-44FC-BE47-029FB3CED0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6E2C31-8DA2-4057-90F3-6E51279999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28D048-B4F1-4CE2-9E0D-FA0D0EFF2BFA}"/>
              </a:ext>
            </a:extLst>
          </p:cNvPr>
          <p:cNvSpPr>
            <a:spLocks noGrp="1"/>
          </p:cNvSpPr>
          <p:nvPr>
            <p:ph type="dt" sz="half" idx="10"/>
          </p:nvPr>
        </p:nvSpPr>
        <p:spPr/>
        <p:txBody>
          <a:bodyPr/>
          <a:lstStyle/>
          <a:p>
            <a:fld id="{44E7AB8D-194F-4734-890B-472326454AC3}" type="datetimeFigureOut">
              <a:rPr lang="en-US" smtClean="0"/>
              <a:t>10/31/2019</a:t>
            </a:fld>
            <a:endParaRPr lang="en-US"/>
          </a:p>
        </p:txBody>
      </p:sp>
      <p:sp>
        <p:nvSpPr>
          <p:cNvPr id="8" name="Footer Placeholder 7">
            <a:extLst>
              <a:ext uri="{FF2B5EF4-FFF2-40B4-BE49-F238E27FC236}">
                <a16:creationId xmlns:a16="http://schemas.microsoft.com/office/drawing/2014/main" id="{74ED8C00-6B5C-4ADC-B5FE-D75522A1D5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C14A7F-C84D-4781-B5B0-4622173DD25E}"/>
              </a:ext>
            </a:extLst>
          </p:cNvPr>
          <p:cNvSpPr>
            <a:spLocks noGrp="1"/>
          </p:cNvSpPr>
          <p:nvPr>
            <p:ph type="sldNum" sz="quarter" idx="12"/>
          </p:nvPr>
        </p:nvSpPr>
        <p:spPr/>
        <p:txBody>
          <a:bodyPr/>
          <a:lstStyle/>
          <a:p>
            <a:fld id="{6F8043DE-07D2-48F3-981B-9E8C332E6705}" type="slidenum">
              <a:rPr lang="en-US" smtClean="0"/>
              <a:t>‹#›</a:t>
            </a:fld>
            <a:endParaRPr lang="en-US"/>
          </a:p>
        </p:txBody>
      </p:sp>
    </p:spTree>
    <p:extLst>
      <p:ext uri="{BB962C8B-B14F-4D97-AF65-F5344CB8AC3E}">
        <p14:creationId xmlns:p14="http://schemas.microsoft.com/office/powerpoint/2010/main" val="31390242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977284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a:fillRect/>
          </a:stretch>
        </p:blipFill>
        <p:spPr bwMode="auto">
          <a:xfrm>
            <a:off x="203200" y="6324601"/>
            <a:ext cx="864973"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72241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a:fillRect/>
          </a:stretch>
        </p:blipFill>
        <p:spPr bwMode="auto">
          <a:xfrm>
            <a:off x="203200" y="6324601"/>
            <a:ext cx="864973"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14598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698870"/>
      </p:ext>
    </p:extLst>
  </p:cSld>
  <p:clrMapOvr>
    <a:overrideClrMapping bg1="dk1" tx1="lt1" bg2="dk2" tx2="lt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a:fillRect/>
          </a:stretch>
        </p:blipFill>
        <p:spPr bwMode="auto">
          <a:xfrm>
            <a:off x="203200" y="6324601"/>
            <a:ext cx="864973"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24172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a:fillRect/>
          </a:stretch>
        </p:blipFill>
        <p:spPr bwMode="auto">
          <a:xfrm>
            <a:off x="203200" y="6324601"/>
            <a:ext cx="864973"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19748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5"/>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a:fillRect/>
          </a:stretch>
        </p:blipFill>
        <p:spPr bwMode="auto">
          <a:xfrm>
            <a:off x="203200" y="6324601"/>
            <a:ext cx="864973"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89063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a:fillRect/>
          </a:stretch>
        </p:blipFill>
        <p:spPr bwMode="auto">
          <a:xfrm>
            <a:off x="203200" y="6324601"/>
            <a:ext cx="864973"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99770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a:fillRect/>
          </a:stretch>
        </p:blipFill>
        <p:spPr bwMode="auto">
          <a:xfrm>
            <a:off x="203200" y="6324601"/>
            <a:ext cx="864973"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11804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dirty="0"/>
              <a:t>Click to edit Master title style</a:t>
            </a:r>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a:fillRect/>
          </a:stretch>
        </p:blipFill>
        <p:spPr bwMode="auto">
          <a:xfrm>
            <a:off x="203200" y="6324601"/>
            <a:ext cx="864973"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196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DED72-300C-4882-A018-BF2EEC87B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6D242B-F53C-42CF-9A7D-BF339B149B67}"/>
              </a:ext>
            </a:extLst>
          </p:cNvPr>
          <p:cNvSpPr>
            <a:spLocks noGrp="1"/>
          </p:cNvSpPr>
          <p:nvPr>
            <p:ph type="dt" sz="half" idx="10"/>
          </p:nvPr>
        </p:nvSpPr>
        <p:spPr/>
        <p:txBody>
          <a:bodyPr/>
          <a:lstStyle/>
          <a:p>
            <a:fld id="{44E7AB8D-194F-4734-890B-472326454AC3}" type="datetimeFigureOut">
              <a:rPr lang="en-US" smtClean="0"/>
              <a:t>10/31/2019</a:t>
            </a:fld>
            <a:endParaRPr lang="en-US"/>
          </a:p>
        </p:txBody>
      </p:sp>
      <p:sp>
        <p:nvSpPr>
          <p:cNvPr id="4" name="Footer Placeholder 3">
            <a:extLst>
              <a:ext uri="{FF2B5EF4-FFF2-40B4-BE49-F238E27FC236}">
                <a16:creationId xmlns:a16="http://schemas.microsoft.com/office/drawing/2014/main" id="{701EA12D-8FC5-4369-B7E2-89A9810A0C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62E851-2884-41E3-8984-EF603C5B8ED1}"/>
              </a:ext>
            </a:extLst>
          </p:cNvPr>
          <p:cNvSpPr>
            <a:spLocks noGrp="1"/>
          </p:cNvSpPr>
          <p:nvPr>
            <p:ph type="sldNum" sz="quarter" idx="12"/>
          </p:nvPr>
        </p:nvSpPr>
        <p:spPr/>
        <p:txBody>
          <a:bodyPr/>
          <a:lstStyle/>
          <a:p>
            <a:fld id="{6F8043DE-07D2-48F3-981B-9E8C332E6705}" type="slidenum">
              <a:rPr lang="en-US" smtClean="0"/>
              <a:t>‹#›</a:t>
            </a:fld>
            <a:endParaRPr lang="en-US"/>
          </a:p>
        </p:txBody>
      </p:sp>
    </p:spTree>
    <p:extLst>
      <p:ext uri="{BB962C8B-B14F-4D97-AF65-F5344CB8AC3E}">
        <p14:creationId xmlns:p14="http://schemas.microsoft.com/office/powerpoint/2010/main" val="403432431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a:fillRect/>
          </a:stretch>
        </p:blipFill>
        <p:spPr bwMode="auto">
          <a:xfrm>
            <a:off x="203200" y="6324601"/>
            <a:ext cx="864973"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92156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a:fillRect/>
          </a:stretch>
        </p:blipFill>
        <p:spPr bwMode="auto">
          <a:xfrm>
            <a:off x="203200" y="6324601"/>
            <a:ext cx="864973"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4379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2419" y="596019"/>
            <a:ext cx="10014008"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092419" y="3886200"/>
            <a:ext cx="10014008"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76064598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85245469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2419" y="3270699"/>
            <a:ext cx="10014008" cy="1823305"/>
          </a:xfrm>
        </p:spPr>
        <p:txBody>
          <a:bodyPr anchor="b">
            <a:normAutofit/>
          </a:bodyPr>
          <a:lstStyle>
            <a:lvl1pPr algn="r">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1092419" y="5103810"/>
            <a:ext cx="10014008"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95073843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91130" y="2060899"/>
            <a:ext cx="4913431"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41" y="2060898"/>
            <a:ext cx="4918985"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53138413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75075" y="2060898"/>
            <a:ext cx="4529484"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1130" y="2786028"/>
            <a:ext cx="4913431"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46867" y="2060899"/>
            <a:ext cx="455956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20" y="2786028"/>
            <a:ext cx="493536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8" name="Footer Placeholder 7"/>
          <p:cNvSpPr>
            <a:spLocks noGrp="1"/>
          </p:cNvSpPr>
          <p:nvPr>
            <p:ph type="ftr" sz="quarter" idx="11"/>
          </p:nvPr>
        </p:nvSpPr>
        <p:spPr/>
        <p:txBody>
          <a:bodyPr/>
          <a:lstStyle/>
          <a:p>
            <a:endParaRPr lang="en-US">
              <a:solidFill>
                <a:prstClr val="white">
                  <a:lumMod val="75000"/>
                </a:prstClr>
              </a:solidFill>
            </a:endParaRPr>
          </a:p>
        </p:txBody>
      </p:sp>
      <p:sp>
        <p:nvSpPr>
          <p:cNvPr id="9" name="Slide Number Placeholder 8"/>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6720923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4" name="Footer Placeholder 3"/>
          <p:cNvSpPr>
            <a:spLocks noGrp="1"/>
          </p:cNvSpPr>
          <p:nvPr>
            <p:ph type="ftr" sz="quarter" idx="11"/>
          </p:nvPr>
        </p:nvSpPr>
        <p:spPr/>
        <p:txBody>
          <a:bodyPr/>
          <a:lstStyle/>
          <a:p>
            <a:endParaRPr lang="en-US">
              <a:solidFill>
                <a:prstClr val="white">
                  <a:lumMod val="75000"/>
                </a:prstClr>
              </a:solidFill>
            </a:endParaRPr>
          </a:p>
        </p:txBody>
      </p:sp>
      <p:sp>
        <p:nvSpPr>
          <p:cNvPr id="5" name="Slide Number Placeholder 4"/>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340545748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3" name="Footer Placeholder 2"/>
          <p:cNvSpPr>
            <a:spLocks noGrp="1"/>
          </p:cNvSpPr>
          <p:nvPr>
            <p:ph type="ftr" sz="quarter" idx="11"/>
          </p:nvPr>
        </p:nvSpPr>
        <p:spPr/>
        <p:txBody>
          <a:bodyPr/>
          <a:lstStyle/>
          <a:p>
            <a:endParaRPr lang="en-US">
              <a:solidFill>
                <a:prstClr val="white">
                  <a:lumMod val="75000"/>
                </a:prstClr>
              </a:solidFill>
            </a:endParaRPr>
          </a:p>
        </p:txBody>
      </p:sp>
      <p:sp>
        <p:nvSpPr>
          <p:cNvPr id="4" name="Slide Number Placeholder 3"/>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26884613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1130" y="1754928"/>
            <a:ext cx="3639364" cy="1371600"/>
          </a:xfrm>
        </p:spPr>
        <p:txBody>
          <a:bodyPr anchor="b">
            <a:normAutofit/>
          </a:bodyPr>
          <a:lstStyle>
            <a:lvl1pPr algn="l">
              <a:defRPr sz="2200" b="0"/>
            </a:lvl1pPr>
          </a:lstStyle>
          <a:p>
            <a:r>
              <a:rPr lang="en-US"/>
              <a:t>Click to edit Master title style</a:t>
            </a:r>
            <a:endParaRPr lang="en-US" dirty="0"/>
          </a:p>
        </p:txBody>
      </p:sp>
      <p:sp>
        <p:nvSpPr>
          <p:cNvPr id="3" name="Content Placeholder 2"/>
          <p:cNvSpPr>
            <a:spLocks noGrp="1"/>
          </p:cNvSpPr>
          <p:nvPr>
            <p:ph idx="1"/>
          </p:nvPr>
        </p:nvSpPr>
        <p:spPr>
          <a:xfrm>
            <a:off x="5105142" y="596019"/>
            <a:ext cx="6001285"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91130" y="3126528"/>
            <a:ext cx="3639364"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24134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DA2387-AA49-4E54-8D96-EE6BFEA69933}"/>
              </a:ext>
            </a:extLst>
          </p:cNvPr>
          <p:cNvSpPr>
            <a:spLocks noGrp="1"/>
          </p:cNvSpPr>
          <p:nvPr>
            <p:ph type="dt" sz="half" idx="10"/>
          </p:nvPr>
        </p:nvSpPr>
        <p:spPr/>
        <p:txBody>
          <a:bodyPr/>
          <a:lstStyle/>
          <a:p>
            <a:fld id="{44E7AB8D-194F-4734-890B-472326454AC3}" type="datetimeFigureOut">
              <a:rPr lang="en-US" smtClean="0"/>
              <a:t>10/31/2019</a:t>
            </a:fld>
            <a:endParaRPr lang="en-US"/>
          </a:p>
        </p:txBody>
      </p:sp>
      <p:sp>
        <p:nvSpPr>
          <p:cNvPr id="3" name="Footer Placeholder 2">
            <a:extLst>
              <a:ext uri="{FF2B5EF4-FFF2-40B4-BE49-F238E27FC236}">
                <a16:creationId xmlns:a16="http://schemas.microsoft.com/office/drawing/2014/main" id="{9DBC919E-61B8-4B9D-BFE3-2E4668CBE4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B78A53-A2FA-4697-B94D-13B39488A4CB}"/>
              </a:ext>
            </a:extLst>
          </p:cNvPr>
          <p:cNvSpPr>
            <a:spLocks noGrp="1"/>
          </p:cNvSpPr>
          <p:nvPr>
            <p:ph type="sldNum" sz="quarter" idx="12"/>
          </p:nvPr>
        </p:nvSpPr>
        <p:spPr/>
        <p:txBody>
          <a:bodyPr/>
          <a:lstStyle/>
          <a:p>
            <a:fld id="{6F8043DE-07D2-48F3-981B-9E8C332E6705}" type="slidenum">
              <a:rPr lang="en-US" smtClean="0"/>
              <a:t>‹#›</a:t>
            </a:fld>
            <a:endParaRPr lang="en-US"/>
          </a:p>
        </p:txBody>
      </p:sp>
    </p:spTree>
    <p:extLst>
      <p:ext uri="{BB962C8B-B14F-4D97-AF65-F5344CB8AC3E}">
        <p14:creationId xmlns:p14="http://schemas.microsoft.com/office/powerpoint/2010/main" val="410616685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1130" y="1898269"/>
            <a:ext cx="5898404"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353923" y="-18288"/>
            <a:ext cx="3333416"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089758" y="3269869"/>
            <a:ext cx="5898404"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31532" y="6181345"/>
            <a:ext cx="958003" cy="365125"/>
          </a:xfrm>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6" name="Footer Placeholder 5"/>
          <p:cNvSpPr>
            <a:spLocks noGrp="1"/>
          </p:cNvSpPr>
          <p:nvPr>
            <p:ph type="ftr" sz="quarter" idx="11"/>
          </p:nvPr>
        </p:nvSpPr>
        <p:spPr>
          <a:xfrm>
            <a:off x="1091131" y="6181345"/>
            <a:ext cx="4940400" cy="365125"/>
          </a:xfrm>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a:xfrm>
            <a:off x="10699016" y="6181344"/>
            <a:ext cx="406915" cy="329250"/>
          </a:xfrm>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2275747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23570" y="4377486"/>
            <a:ext cx="9884009" cy="907505"/>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223571" y="996188"/>
            <a:ext cx="9735236"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23570" y="5284990"/>
            <a:ext cx="9884009"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6" name="Footer Placeholder 5"/>
          <p:cNvSpPr>
            <a:spLocks noGrp="1"/>
          </p:cNvSpPr>
          <p:nvPr>
            <p:ph type="ftr" sz="quarter" idx="11"/>
          </p:nvPr>
        </p:nvSpPr>
        <p:spPr>
          <a:xfrm>
            <a:off x="1223571" y="6181345"/>
            <a:ext cx="7116371" cy="365125"/>
          </a:xfrm>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332482551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091129" y="596018"/>
            <a:ext cx="10015299" cy="3137782"/>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1091129" y="4343400"/>
            <a:ext cx="10015299"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31203363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14" name="TextBox 13"/>
          <p:cNvSpPr txBox="1"/>
          <p:nvPr/>
        </p:nvSpPr>
        <p:spPr>
          <a:xfrm>
            <a:off x="778425" y="860276"/>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518430" y="2985923"/>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590" y="596019"/>
            <a:ext cx="9298820"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5248" y="3650606"/>
            <a:ext cx="8841504"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091130" y="4641206"/>
            <a:ext cx="10015297"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13176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91129" y="3603566"/>
            <a:ext cx="10016451" cy="14688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1094687" y="5072366"/>
            <a:ext cx="10016452"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325198484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3" name="TextBox 12"/>
          <p:cNvSpPr txBox="1"/>
          <p:nvPr/>
        </p:nvSpPr>
        <p:spPr>
          <a:xfrm>
            <a:off x="778425" y="753851"/>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6" name="TextBox 15"/>
          <p:cNvSpPr txBox="1"/>
          <p:nvPr/>
        </p:nvSpPr>
        <p:spPr>
          <a:xfrm>
            <a:off x="10516742" y="2879498"/>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590" y="596019"/>
            <a:ext cx="9298820"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1129" y="3886200"/>
            <a:ext cx="10016451"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091129" y="4939862"/>
            <a:ext cx="10016451"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20376781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091129" y="596018"/>
            <a:ext cx="10015297" cy="2756783"/>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091129" y="3682942"/>
            <a:ext cx="10015297"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091129" y="4732224"/>
            <a:ext cx="10015296"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59075551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091130" y="596018"/>
            <a:ext cx="10015297" cy="131248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387551971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5611" y="596018"/>
            <a:ext cx="2370816" cy="550604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91130" y="596018"/>
            <a:ext cx="7498849" cy="550604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77944304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p>
        </p:txBody>
      </p:sp>
      <p:sp>
        <p:nvSpPr>
          <p:cNvPr id="3" name="Text Placeholder 2"/>
          <p:cNvSpPr>
            <a:spLocks noGrp="1"/>
          </p:cNvSpPr>
          <p:nvPr>
            <p:ph type="body" sz="half" idx="1"/>
          </p:nvPr>
        </p:nvSpPr>
        <p:spPr>
          <a:xfrm>
            <a:off x="1117601" y="2362201"/>
            <a:ext cx="5027084"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7884" y="2362201"/>
            <a:ext cx="502708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251201" y="6248401"/>
            <a:ext cx="2840567" cy="474663"/>
          </a:xfrm>
        </p:spPr>
        <p:txBody>
          <a:bodyPr/>
          <a:lstStyle>
            <a:lvl1pPr>
              <a:defRPr/>
            </a:lvl1pPr>
          </a:lstStyle>
          <a:p>
            <a:endParaRPr lang="en-US" altLang="en-US"/>
          </a:p>
        </p:txBody>
      </p:sp>
      <p:sp>
        <p:nvSpPr>
          <p:cNvPr id="6" name="Footer Placeholder 5"/>
          <p:cNvSpPr>
            <a:spLocks noGrp="1"/>
          </p:cNvSpPr>
          <p:nvPr>
            <p:ph type="ftr" sz="quarter" idx="11"/>
          </p:nvPr>
        </p:nvSpPr>
        <p:spPr>
          <a:xfrm>
            <a:off x="7721600" y="6248401"/>
            <a:ext cx="3862917" cy="474663"/>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112184" y="6242050"/>
            <a:ext cx="783167" cy="488950"/>
          </a:xfrm>
        </p:spPr>
        <p:txBody>
          <a:bodyPr/>
          <a:lstStyle>
            <a:lvl1pPr>
              <a:defRPr/>
            </a:lvl1pPr>
          </a:lstStyle>
          <a:p>
            <a:fld id="{762A7C02-B50E-457E-80DE-11F3408DA621}" type="slidenum">
              <a:rPr lang="en-US" altLang="en-US"/>
              <a:pPr/>
              <a:t>‹#›</a:t>
            </a:fld>
            <a:endParaRPr lang="en-US" altLang="en-US"/>
          </a:p>
        </p:txBody>
      </p:sp>
    </p:spTree>
    <p:extLst>
      <p:ext uri="{BB962C8B-B14F-4D97-AF65-F5344CB8AC3E}">
        <p14:creationId xmlns:p14="http://schemas.microsoft.com/office/powerpoint/2010/main" val="712093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FDBF99-48DD-B54D-A306-E2B2A94813B3}"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641254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D1124-10CD-4115-BD0D-2A5263B067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B76F90-E2D0-4048-8D89-F6C0773137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FF583B-3529-4389-B76A-CA73603587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95B62-A403-4781-9434-D15DE3F3EED2}"/>
              </a:ext>
            </a:extLst>
          </p:cNvPr>
          <p:cNvSpPr>
            <a:spLocks noGrp="1"/>
          </p:cNvSpPr>
          <p:nvPr>
            <p:ph type="dt" sz="half" idx="10"/>
          </p:nvPr>
        </p:nvSpPr>
        <p:spPr/>
        <p:txBody>
          <a:bodyPr/>
          <a:lstStyle/>
          <a:p>
            <a:fld id="{44E7AB8D-194F-4734-890B-472326454AC3}" type="datetimeFigureOut">
              <a:rPr lang="en-US" smtClean="0"/>
              <a:t>10/31/2019</a:t>
            </a:fld>
            <a:endParaRPr lang="en-US"/>
          </a:p>
        </p:txBody>
      </p:sp>
      <p:sp>
        <p:nvSpPr>
          <p:cNvPr id="6" name="Footer Placeholder 5">
            <a:extLst>
              <a:ext uri="{FF2B5EF4-FFF2-40B4-BE49-F238E27FC236}">
                <a16:creationId xmlns:a16="http://schemas.microsoft.com/office/drawing/2014/main" id="{3FB5A7EB-F7CC-4B43-BA1B-75C60BAD2D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37F7C2-8057-4BA1-9827-3D4B8D81EADF}"/>
              </a:ext>
            </a:extLst>
          </p:cNvPr>
          <p:cNvSpPr>
            <a:spLocks noGrp="1"/>
          </p:cNvSpPr>
          <p:nvPr>
            <p:ph type="sldNum" sz="quarter" idx="12"/>
          </p:nvPr>
        </p:nvSpPr>
        <p:spPr/>
        <p:txBody>
          <a:bodyPr/>
          <a:lstStyle/>
          <a:p>
            <a:fld id="{6F8043DE-07D2-48F3-981B-9E8C332E6705}" type="slidenum">
              <a:rPr lang="en-US" smtClean="0"/>
              <a:t>‹#›</a:t>
            </a:fld>
            <a:endParaRPr lang="en-US"/>
          </a:p>
        </p:txBody>
      </p:sp>
    </p:spTree>
    <p:extLst>
      <p:ext uri="{BB962C8B-B14F-4D97-AF65-F5344CB8AC3E}">
        <p14:creationId xmlns:p14="http://schemas.microsoft.com/office/powerpoint/2010/main" val="327637599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577283-98C9-4623-9D7C-BCBE902DDB16}"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C3DD2-6237-41AE-94E8-DE227D805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93138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77283-98C9-4623-9D7C-BCBE902DDB16}"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C3DD2-6237-41AE-94E8-DE227D805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93263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577283-98C9-4623-9D7C-BCBE902DDB16}"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C3DD2-6237-41AE-94E8-DE227D805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59507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577283-98C9-4623-9D7C-BCBE902DDB16}" type="datetimeFigureOut">
              <a:rPr lang="en-US" smtClean="0">
                <a:solidFill>
                  <a:prstClr val="black">
                    <a:tint val="75000"/>
                  </a:prstClr>
                </a:solidFill>
              </a:rPr>
              <a:pPr/>
              <a:t>10/31/2019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2C3DD2-6237-41AE-94E8-DE227D805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93228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577283-98C9-4623-9D7C-BCBE902DDB16}" type="datetimeFigureOut">
              <a:rPr lang="en-US" smtClean="0">
                <a:solidFill>
                  <a:prstClr val="black">
                    <a:tint val="75000"/>
                  </a:prstClr>
                </a:solidFill>
              </a:rPr>
              <a:pPr/>
              <a:t>10/31/2019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2C3DD2-6237-41AE-94E8-DE227D805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27356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577283-98C9-4623-9D7C-BCBE902DDB16}" type="datetimeFigureOut">
              <a:rPr lang="en-US" smtClean="0">
                <a:solidFill>
                  <a:prstClr val="black">
                    <a:tint val="75000"/>
                  </a:prstClr>
                </a:solidFill>
              </a:rPr>
              <a:pPr/>
              <a:t>10/31/2019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2C3DD2-6237-41AE-94E8-DE227D805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027822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77283-98C9-4623-9D7C-BCBE902DDB16}" type="datetimeFigureOut">
              <a:rPr lang="en-US" smtClean="0">
                <a:solidFill>
                  <a:prstClr val="black">
                    <a:tint val="75000"/>
                  </a:prstClr>
                </a:solidFill>
              </a:rPr>
              <a:pPr/>
              <a:t>10/31/2019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2C3DD2-6237-41AE-94E8-DE227D805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29727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77283-98C9-4623-9D7C-BCBE902DDB16}" type="datetimeFigureOut">
              <a:rPr lang="en-US" smtClean="0">
                <a:solidFill>
                  <a:prstClr val="black">
                    <a:tint val="75000"/>
                  </a:prstClr>
                </a:solidFill>
              </a:rPr>
              <a:pPr/>
              <a:t>10/31/2019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2C3DD2-6237-41AE-94E8-DE227D805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66299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77283-98C9-4623-9D7C-BCBE902DDB16}" type="datetimeFigureOut">
              <a:rPr lang="en-US" smtClean="0">
                <a:solidFill>
                  <a:prstClr val="black">
                    <a:tint val="75000"/>
                  </a:prstClr>
                </a:solidFill>
              </a:rPr>
              <a:pPr/>
              <a:t>10/31/2019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2C3DD2-6237-41AE-94E8-DE227D805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5748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77283-98C9-4623-9D7C-BCBE902DDB16}"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C3DD2-6237-41AE-94E8-DE227D805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780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79730-1010-486D-887E-6CD866E922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C1B53C-40C5-4459-A6DC-2E2E27D687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A11663-CF79-4A99-89CD-C7EEDA5197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1A500C-DFA1-4F26-A8F4-A65DEC9C2A4F}"/>
              </a:ext>
            </a:extLst>
          </p:cNvPr>
          <p:cNvSpPr>
            <a:spLocks noGrp="1"/>
          </p:cNvSpPr>
          <p:nvPr>
            <p:ph type="dt" sz="half" idx="10"/>
          </p:nvPr>
        </p:nvSpPr>
        <p:spPr/>
        <p:txBody>
          <a:bodyPr/>
          <a:lstStyle/>
          <a:p>
            <a:fld id="{44E7AB8D-194F-4734-890B-472326454AC3}" type="datetimeFigureOut">
              <a:rPr lang="en-US" smtClean="0"/>
              <a:t>10/31/2019</a:t>
            </a:fld>
            <a:endParaRPr lang="en-US"/>
          </a:p>
        </p:txBody>
      </p:sp>
      <p:sp>
        <p:nvSpPr>
          <p:cNvPr id="6" name="Footer Placeholder 5">
            <a:extLst>
              <a:ext uri="{FF2B5EF4-FFF2-40B4-BE49-F238E27FC236}">
                <a16:creationId xmlns:a16="http://schemas.microsoft.com/office/drawing/2014/main" id="{000C289B-212C-4B29-96C1-E088FFB551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738234-A29B-421A-957B-21939B0E73A6}"/>
              </a:ext>
            </a:extLst>
          </p:cNvPr>
          <p:cNvSpPr>
            <a:spLocks noGrp="1"/>
          </p:cNvSpPr>
          <p:nvPr>
            <p:ph type="sldNum" sz="quarter" idx="12"/>
          </p:nvPr>
        </p:nvSpPr>
        <p:spPr/>
        <p:txBody>
          <a:bodyPr/>
          <a:lstStyle/>
          <a:p>
            <a:fld id="{6F8043DE-07D2-48F3-981B-9E8C332E6705}" type="slidenum">
              <a:rPr lang="en-US" smtClean="0"/>
              <a:t>‹#›</a:t>
            </a:fld>
            <a:endParaRPr lang="en-US"/>
          </a:p>
        </p:txBody>
      </p:sp>
    </p:spTree>
    <p:extLst>
      <p:ext uri="{BB962C8B-B14F-4D97-AF65-F5344CB8AC3E}">
        <p14:creationId xmlns:p14="http://schemas.microsoft.com/office/powerpoint/2010/main" val="20921520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77283-98C9-4623-9D7C-BCBE902DDB16}"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C3DD2-6237-41AE-94E8-DE227D805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4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610C2-C406-49A3-827B-7B6D7C351D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9B6778-A230-4125-9630-504C811D8F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35C4C4-D4EE-4ED0-A8B5-6B3DB31EC27D}"/>
              </a:ext>
            </a:extLst>
          </p:cNvPr>
          <p:cNvSpPr>
            <a:spLocks noGrp="1"/>
          </p:cNvSpPr>
          <p:nvPr>
            <p:ph type="dt" sz="half" idx="10"/>
          </p:nvPr>
        </p:nvSpPr>
        <p:spPr/>
        <p:txBody>
          <a:bodyPr/>
          <a:lstStyle/>
          <a:p>
            <a:fld id="{44E7AB8D-194F-4734-890B-472326454AC3}" type="datetimeFigureOut">
              <a:rPr lang="en-US" smtClean="0"/>
              <a:t>10/31/2019</a:t>
            </a:fld>
            <a:endParaRPr lang="en-US"/>
          </a:p>
        </p:txBody>
      </p:sp>
      <p:sp>
        <p:nvSpPr>
          <p:cNvPr id="5" name="Footer Placeholder 4">
            <a:extLst>
              <a:ext uri="{FF2B5EF4-FFF2-40B4-BE49-F238E27FC236}">
                <a16:creationId xmlns:a16="http://schemas.microsoft.com/office/drawing/2014/main" id="{E93207EC-0FE9-4D6B-BAA2-77D51EDB8C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D329CD-2406-4D65-AAE4-99A97CF23162}"/>
              </a:ext>
            </a:extLst>
          </p:cNvPr>
          <p:cNvSpPr>
            <a:spLocks noGrp="1"/>
          </p:cNvSpPr>
          <p:nvPr>
            <p:ph type="sldNum" sz="quarter" idx="12"/>
          </p:nvPr>
        </p:nvSpPr>
        <p:spPr/>
        <p:txBody>
          <a:bodyPr/>
          <a:lstStyle/>
          <a:p>
            <a:fld id="{6F8043DE-07D2-48F3-981B-9E8C332E6705}" type="slidenum">
              <a:rPr lang="en-US" smtClean="0"/>
              <a:t>‹#›</a:t>
            </a:fld>
            <a:endParaRPr lang="en-US"/>
          </a:p>
        </p:txBody>
      </p:sp>
    </p:spTree>
    <p:extLst>
      <p:ext uri="{BB962C8B-B14F-4D97-AF65-F5344CB8AC3E}">
        <p14:creationId xmlns:p14="http://schemas.microsoft.com/office/powerpoint/2010/main" val="3223983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DE449C-9EAB-4439-9C8D-40B394A3B9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AABA4F-DC1B-433A-BA8E-AF50F13EFD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08B90-2224-4FD0-A22D-9DC1EB728C40}"/>
              </a:ext>
            </a:extLst>
          </p:cNvPr>
          <p:cNvSpPr>
            <a:spLocks noGrp="1"/>
          </p:cNvSpPr>
          <p:nvPr>
            <p:ph type="dt" sz="half" idx="10"/>
          </p:nvPr>
        </p:nvSpPr>
        <p:spPr/>
        <p:txBody>
          <a:bodyPr/>
          <a:lstStyle/>
          <a:p>
            <a:fld id="{44E7AB8D-194F-4734-890B-472326454AC3}" type="datetimeFigureOut">
              <a:rPr lang="en-US" smtClean="0"/>
              <a:t>10/31/2019</a:t>
            </a:fld>
            <a:endParaRPr lang="en-US"/>
          </a:p>
        </p:txBody>
      </p:sp>
      <p:sp>
        <p:nvSpPr>
          <p:cNvPr id="5" name="Footer Placeholder 4">
            <a:extLst>
              <a:ext uri="{FF2B5EF4-FFF2-40B4-BE49-F238E27FC236}">
                <a16:creationId xmlns:a16="http://schemas.microsoft.com/office/drawing/2014/main" id="{1DAA34F0-B262-49D3-B15C-66B855794E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AD83ED-F1DD-4313-91FC-21D3C67F2962}"/>
              </a:ext>
            </a:extLst>
          </p:cNvPr>
          <p:cNvSpPr>
            <a:spLocks noGrp="1"/>
          </p:cNvSpPr>
          <p:nvPr>
            <p:ph type="sldNum" sz="quarter" idx="12"/>
          </p:nvPr>
        </p:nvSpPr>
        <p:spPr/>
        <p:txBody>
          <a:bodyPr/>
          <a:lstStyle/>
          <a:p>
            <a:fld id="{6F8043DE-07D2-48F3-981B-9E8C332E6705}" type="slidenum">
              <a:rPr lang="en-US" smtClean="0"/>
              <a:t>‹#›</a:t>
            </a:fld>
            <a:endParaRPr lang="en-US"/>
          </a:p>
        </p:txBody>
      </p:sp>
    </p:spTree>
    <p:extLst>
      <p:ext uri="{BB962C8B-B14F-4D97-AF65-F5344CB8AC3E}">
        <p14:creationId xmlns:p14="http://schemas.microsoft.com/office/powerpoint/2010/main" val="2839252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20025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570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0071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852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300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363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3254843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44440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3198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714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9500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6979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762001"/>
            <a:ext cx="10566400" cy="532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CE5A6D63-E63B-477B-A0E2-B5B6458BCD2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306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p:spPr>
        <p:txBody>
          <a:bodyPr/>
          <a:lstStyle/>
          <a:p>
            <a:r>
              <a:rPr lang="en-US"/>
              <a:t>Click to edit Master title style</a:t>
            </a:r>
          </a:p>
        </p:txBody>
      </p:sp>
      <p:sp>
        <p:nvSpPr>
          <p:cNvPr id="3" name="Table Placeholder 2"/>
          <p:cNvSpPr>
            <a:spLocks noGrp="1"/>
          </p:cNvSpPr>
          <p:nvPr>
            <p:ph type="tbl" idx="1"/>
          </p:nvPr>
        </p:nvSpPr>
        <p:spPr>
          <a:xfrm>
            <a:off x="755651" y="1752600"/>
            <a:ext cx="10668000" cy="4267200"/>
          </a:xfrm>
        </p:spPr>
        <p:txBody>
          <a:bodyPr/>
          <a:lstStyle/>
          <a:p>
            <a:pPr lvl="0"/>
            <a:endParaRPr lang="en-US" noProof="0"/>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204D62A-E07C-4756-91F6-ED5D4DA8DB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312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Text Placeholder 2"/>
          <p:cNvSpPr>
            <a:spLocks noGrp="1"/>
          </p:cNvSpPr>
          <p:nvPr>
            <p:ph type="body"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828800"/>
            <a:ext cx="5334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3924300"/>
            <a:ext cx="5334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7"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22"/>
          <p:cNvSpPr>
            <a:spLocks noGrp="1"/>
          </p:cNvSpPr>
          <p:nvPr>
            <p:ph type="sldNum" sz="quarter" idx="12"/>
          </p:nvPr>
        </p:nvSpPr>
        <p:spPr/>
        <p:txBody>
          <a:bodyPr/>
          <a:lstStyle>
            <a:lvl1pPr>
              <a:defRPr/>
            </a:lvl1pPr>
          </a:lstStyle>
          <a:p>
            <a:pPr>
              <a:defRPr/>
            </a:pPr>
            <a:fld id="{BFCFD4ED-78BF-4644-B3C6-F90C668E704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36123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140" name="Title Text"/>
          <p:cNvSpPr txBox="1">
            <a:spLocks noGrp="1"/>
          </p:cNvSpPr>
          <p:nvPr>
            <p:ph type="title"/>
          </p:nvPr>
        </p:nvSpPr>
        <p:spPr>
          <a:prstGeom prst="rect">
            <a:avLst/>
          </a:prstGeom>
        </p:spPr>
        <p:txBody>
          <a:bodyPr/>
          <a:lstStyle/>
          <a:p>
            <a:r>
              <a:t>Title Text</a:t>
            </a:r>
          </a:p>
        </p:txBody>
      </p:sp>
      <p:sp>
        <p:nvSpPr>
          <p:cNvPr id="141"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054904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889" y="4777381"/>
            <a:ext cx="880060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srgbClr val="575F6D"/>
              </a:solidFill>
            </a:endParaRPr>
          </a:p>
        </p:txBody>
      </p:sp>
      <p:sp>
        <p:nvSpPr>
          <p:cNvPr id="5" name="Footer Placeholder 4"/>
          <p:cNvSpPr>
            <a:spLocks noGrp="1"/>
          </p:cNvSpPr>
          <p:nvPr>
            <p:ph type="ftr" sz="quarter" idx="11"/>
          </p:nvPr>
        </p:nvSpPr>
        <p:spPr/>
        <p:txBody>
          <a:bodyPr/>
          <a:lstStyle/>
          <a:p>
            <a:pPr>
              <a:defRPr/>
            </a:pPr>
            <a:endParaRPr lang="en-US">
              <a:solidFill>
                <a:srgbClr val="575F6D"/>
              </a:solidFill>
            </a:endParaRPr>
          </a:p>
        </p:txBody>
      </p:sp>
      <p:sp>
        <p:nvSpPr>
          <p:cNvPr id="9" name="Freeform 8"/>
          <p:cNvSpPr/>
          <p:nvPr/>
        </p:nvSpPr>
        <p:spPr bwMode="auto">
          <a:xfrm>
            <a:off x="-42292" y="4321159"/>
            <a:ext cx="1860631"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564445" y="4529542"/>
            <a:ext cx="779971" cy="365125"/>
          </a:xfrm>
        </p:spPr>
        <p:txBody>
          <a:bodyPr/>
          <a:lstStyle/>
          <a:p>
            <a:pPr>
              <a:defRPr/>
            </a:pPr>
            <a:fld id="{26DEE930-AEAC-4EBD-9FA7-19BC619CF99F}" type="slidenum">
              <a:rPr lang="en-US" smtClean="0"/>
              <a:pPr>
                <a:defRPr/>
              </a:pPr>
              <a:t>‹#›</a:t>
            </a:fld>
            <a:endParaRPr lang="en-US"/>
          </a:p>
        </p:txBody>
      </p:sp>
    </p:spTree>
    <p:extLst>
      <p:ext uri="{BB962C8B-B14F-4D97-AF65-F5344CB8AC3E}">
        <p14:creationId xmlns:p14="http://schemas.microsoft.com/office/powerpoint/2010/main" val="931991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9661280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3602" y="624110"/>
            <a:ext cx="87855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888" y="2133600"/>
            <a:ext cx="8789313"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575F6D"/>
              </a:solidFill>
            </a:endParaRPr>
          </a:p>
        </p:txBody>
      </p:sp>
      <p:sp>
        <p:nvSpPr>
          <p:cNvPr id="5" name="Footer Placeholder 4"/>
          <p:cNvSpPr>
            <a:spLocks noGrp="1"/>
          </p:cNvSpPr>
          <p:nvPr>
            <p:ph type="ftr" sz="quarter" idx="11"/>
          </p:nvPr>
        </p:nvSpPr>
        <p:spPr/>
        <p:txBody>
          <a:bodyPr/>
          <a:lstStyle/>
          <a:p>
            <a:pPr>
              <a:defRPr/>
            </a:pPr>
            <a:endParaRPr lang="en-US">
              <a:solidFill>
                <a:srgbClr val="575F6D"/>
              </a:solidFill>
            </a:endParaRP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55E847F8-07D1-40B8-830B-9D515BCA6481}" type="slidenum">
              <a:rPr lang="en-US" smtClean="0"/>
              <a:pPr>
                <a:defRPr/>
              </a:pPr>
              <a:t>‹#›</a:t>
            </a:fld>
            <a:endParaRPr lang="en-US"/>
          </a:p>
        </p:txBody>
      </p:sp>
    </p:spTree>
    <p:extLst>
      <p:ext uri="{BB962C8B-B14F-4D97-AF65-F5344CB8AC3E}">
        <p14:creationId xmlns:p14="http://schemas.microsoft.com/office/powerpoint/2010/main" val="8971816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888" y="2074562"/>
            <a:ext cx="8789313"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888" y="3581400"/>
            <a:ext cx="8789313"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srgbClr val="FFF39D"/>
              </a:solidFill>
            </a:endParaRPr>
          </a:p>
        </p:txBody>
      </p:sp>
      <p:sp>
        <p:nvSpPr>
          <p:cNvPr id="5" name="Footer Placeholder 4"/>
          <p:cNvSpPr>
            <a:spLocks noGrp="1"/>
          </p:cNvSpPr>
          <p:nvPr>
            <p:ph type="ftr" sz="quarter" idx="11"/>
          </p:nvPr>
        </p:nvSpPr>
        <p:spPr/>
        <p:txBody>
          <a:bodyPr/>
          <a:lstStyle/>
          <a:p>
            <a:pPr>
              <a:defRPr/>
            </a:pPr>
            <a:endParaRPr lang="en-US">
              <a:solidFill>
                <a:srgbClr val="FFF39D"/>
              </a:solidFill>
            </a:endParaRPr>
          </a:p>
        </p:txBody>
      </p:sp>
      <p:sp>
        <p:nvSpPr>
          <p:cNvPr id="11"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pPr>
              <a:defRPr/>
            </a:pPr>
            <a:fld id="{ADB9E22A-DB04-4448-8F6C-DD62FC51088F}" type="slidenum">
              <a:rPr lang="en-US" smtClean="0"/>
              <a:pPr>
                <a:defRPr/>
              </a:pPr>
              <a:t>‹#›</a:t>
            </a:fld>
            <a:endParaRPr lang="en-US"/>
          </a:p>
        </p:txBody>
      </p:sp>
    </p:spTree>
    <p:extLst>
      <p:ext uri="{BB962C8B-B14F-4D97-AF65-F5344CB8AC3E}">
        <p14:creationId xmlns:p14="http://schemas.microsoft.com/office/powerpoint/2010/main" val="39579471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solidFill>
                <a:srgbClr val="575F6D"/>
              </a:solidFill>
            </a:endParaRPr>
          </a:p>
        </p:txBody>
      </p:sp>
      <p:sp>
        <p:nvSpPr>
          <p:cNvPr id="6" name="Footer Placeholder 5"/>
          <p:cNvSpPr>
            <a:spLocks noGrp="1"/>
          </p:cNvSpPr>
          <p:nvPr>
            <p:ph type="ftr" sz="quarter" idx="11"/>
          </p:nvPr>
        </p:nvSpPr>
        <p:spPr/>
        <p:txBody>
          <a:bodyPr/>
          <a:lstStyle/>
          <a:p>
            <a:pPr>
              <a:defRPr/>
            </a:pPr>
            <a:endParaRPr lang="en-US">
              <a:solidFill>
                <a:srgbClr val="575F6D"/>
              </a:solidFill>
            </a:endParaRPr>
          </a:p>
        </p:txBody>
      </p:sp>
      <p:sp>
        <p:nvSpPr>
          <p:cNvPr id="9"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681637" y="787784"/>
            <a:ext cx="779971" cy="365125"/>
          </a:xfrm>
        </p:spPr>
        <p:txBody>
          <a:bodyPr/>
          <a:lstStyle/>
          <a:p>
            <a:pPr>
              <a:defRPr/>
            </a:pPr>
            <a:fld id="{00CF151A-0EDC-4EEA-95BA-5051E31CFBF2}" type="slidenum">
              <a:rPr lang="en-US" smtClean="0"/>
              <a:pPr>
                <a:defRPr/>
              </a:pPr>
              <a:t>‹#›</a:t>
            </a:fld>
            <a:endParaRPr lang="en-US"/>
          </a:p>
        </p:txBody>
      </p:sp>
    </p:spTree>
    <p:extLst>
      <p:ext uri="{BB962C8B-B14F-4D97-AF65-F5344CB8AC3E}">
        <p14:creationId xmlns:p14="http://schemas.microsoft.com/office/powerpoint/2010/main" val="26496656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020469" y="2226626"/>
            <a:ext cx="38327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887" y="2802889"/>
            <a:ext cx="4263376"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1540" y="2223398"/>
            <a:ext cx="383098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11620" y="2799661"/>
            <a:ext cx="4260907"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srgbClr val="575F6D"/>
              </a:solidFill>
            </a:endParaRPr>
          </a:p>
        </p:txBody>
      </p:sp>
      <p:sp>
        <p:nvSpPr>
          <p:cNvPr id="8" name="Footer Placeholder 7"/>
          <p:cNvSpPr>
            <a:spLocks noGrp="1"/>
          </p:cNvSpPr>
          <p:nvPr>
            <p:ph type="ftr" sz="quarter" idx="11"/>
          </p:nvPr>
        </p:nvSpPr>
        <p:spPr/>
        <p:txBody>
          <a:bodyPr/>
          <a:lstStyle/>
          <a:p>
            <a:pPr>
              <a:defRPr/>
            </a:pPr>
            <a:endParaRPr lang="en-US">
              <a:solidFill>
                <a:srgbClr val="575F6D"/>
              </a:solidFill>
            </a:endParaRPr>
          </a:p>
        </p:txBody>
      </p:sp>
      <p:sp>
        <p:nvSpPr>
          <p:cNvPr id="11"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681637" y="787784"/>
            <a:ext cx="779971" cy="365125"/>
          </a:xfrm>
        </p:spPr>
        <p:txBody>
          <a:bodyPr/>
          <a:lstStyle/>
          <a:p>
            <a:pPr>
              <a:defRPr/>
            </a:pPr>
            <a:fld id="{1ADB7050-0EDD-41F3-AB6E-3E6AC91DF44B}" type="slidenum">
              <a:rPr lang="en-US" smtClean="0"/>
              <a:pPr>
                <a:defRPr/>
              </a:pPr>
              <a:t>‹#›</a:t>
            </a:fld>
            <a:endParaRPr lang="en-US"/>
          </a:p>
        </p:txBody>
      </p:sp>
    </p:spTree>
    <p:extLst>
      <p:ext uri="{BB962C8B-B14F-4D97-AF65-F5344CB8AC3E}">
        <p14:creationId xmlns:p14="http://schemas.microsoft.com/office/powerpoint/2010/main" val="26058135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93600" y="624110"/>
            <a:ext cx="87856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srgbClr val="575F6D"/>
              </a:solidFill>
            </a:endParaRPr>
          </a:p>
        </p:txBody>
      </p:sp>
      <p:sp>
        <p:nvSpPr>
          <p:cNvPr id="4" name="Footer Placeholder 3"/>
          <p:cNvSpPr>
            <a:spLocks noGrp="1"/>
          </p:cNvSpPr>
          <p:nvPr>
            <p:ph type="ftr" sz="quarter" idx="11"/>
          </p:nvPr>
        </p:nvSpPr>
        <p:spPr/>
        <p:txBody>
          <a:bodyPr/>
          <a:lstStyle/>
          <a:p>
            <a:pPr>
              <a:defRPr/>
            </a:pPr>
            <a:endParaRPr lang="en-US">
              <a:solidFill>
                <a:srgbClr val="575F6D"/>
              </a:solidFill>
            </a:endParaRPr>
          </a:p>
        </p:txBody>
      </p:sp>
      <p:sp>
        <p:nvSpPr>
          <p:cNvPr id="8"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59F077A8-0793-47EF-8B99-A7F70734F15C}" type="slidenum">
              <a:rPr lang="en-US" smtClean="0"/>
              <a:pPr>
                <a:defRPr/>
              </a:pPr>
              <a:t>‹#›</a:t>
            </a:fld>
            <a:endParaRPr lang="en-US"/>
          </a:p>
        </p:txBody>
      </p:sp>
    </p:spTree>
    <p:extLst>
      <p:ext uri="{BB962C8B-B14F-4D97-AF65-F5344CB8AC3E}">
        <p14:creationId xmlns:p14="http://schemas.microsoft.com/office/powerpoint/2010/main" val="26223407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575F6D"/>
              </a:solidFill>
            </a:endParaRPr>
          </a:p>
        </p:txBody>
      </p:sp>
      <p:sp>
        <p:nvSpPr>
          <p:cNvPr id="3" name="Footer Placeholder 2"/>
          <p:cNvSpPr>
            <a:spLocks noGrp="1"/>
          </p:cNvSpPr>
          <p:nvPr>
            <p:ph type="ftr" sz="quarter" idx="11"/>
          </p:nvPr>
        </p:nvSpPr>
        <p:spPr/>
        <p:txBody>
          <a:bodyPr/>
          <a:lstStyle/>
          <a:p>
            <a:pPr>
              <a:defRPr/>
            </a:pPr>
            <a:endParaRPr lang="en-US">
              <a:solidFill>
                <a:srgbClr val="575F6D"/>
              </a:solidFill>
            </a:endParaRPr>
          </a:p>
        </p:txBody>
      </p:sp>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D55DA542-A008-42F5-BDD7-D959971517D3}" type="slidenum">
              <a:rPr lang="en-US" smtClean="0"/>
              <a:pPr>
                <a:defRPr/>
              </a:pPr>
              <a:t>‹#›</a:t>
            </a:fld>
            <a:endParaRPr lang="en-US"/>
          </a:p>
        </p:txBody>
      </p:sp>
    </p:spTree>
    <p:extLst>
      <p:ext uri="{BB962C8B-B14F-4D97-AF65-F5344CB8AC3E}">
        <p14:creationId xmlns:p14="http://schemas.microsoft.com/office/powerpoint/2010/main" val="5480551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887" y="446088"/>
            <a:ext cx="3506112"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4659" y="446090"/>
            <a:ext cx="5054541"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887" y="1598613"/>
            <a:ext cx="3506112"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575F6D"/>
              </a:solidFill>
            </a:endParaRPr>
          </a:p>
        </p:txBody>
      </p:sp>
      <p:sp>
        <p:nvSpPr>
          <p:cNvPr id="6" name="Footer Placeholder 5"/>
          <p:cNvSpPr>
            <a:spLocks noGrp="1"/>
          </p:cNvSpPr>
          <p:nvPr>
            <p:ph type="ftr" sz="quarter" idx="11"/>
          </p:nvPr>
        </p:nvSpPr>
        <p:spPr/>
        <p:txBody>
          <a:bodyPr/>
          <a:lstStyle/>
          <a:p>
            <a:pPr>
              <a:defRPr/>
            </a:pPr>
            <a:endParaRPr lang="en-US">
              <a:solidFill>
                <a:srgbClr val="575F6D"/>
              </a:solidFill>
            </a:endParaRP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60973A9B-5CB3-48F7-81FB-E4556D162284}" type="slidenum">
              <a:rPr lang="en-US" smtClean="0"/>
              <a:pPr>
                <a:defRPr/>
              </a:pPr>
              <a:t>‹#›</a:t>
            </a:fld>
            <a:endParaRPr lang="en-US"/>
          </a:p>
        </p:txBody>
      </p:sp>
    </p:spTree>
    <p:extLst>
      <p:ext uri="{BB962C8B-B14F-4D97-AF65-F5344CB8AC3E}">
        <p14:creationId xmlns:p14="http://schemas.microsoft.com/office/powerpoint/2010/main" val="33912441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888" y="4800600"/>
            <a:ext cx="8789313"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888" y="634965"/>
            <a:ext cx="8789313"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888" y="5367338"/>
            <a:ext cx="8789313"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575F6D"/>
              </a:solidFill>
            </a:endParaRPr>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pPr>
              <a:defRPr/>
            </a:pPr>
            <a:fld id="{F3396EBF-1EAF-49A0-B4EE-0C05D6BA54C8}" type="slidenum">
              <a:rPr lang="en-US" smtClean="0"/>
              <a:pPr>
                <a:defRPr/>
              </a:pPr>
              <a:t>‹#›</a:t>
            </a:fld>
            <a:endParaRPr lang="en-US"/>
          </a:p>
        </p:txBody>
      </p:sp>
    </p:spTree>
    <p:extLst>
      <p:ext uri="{BB962C8B-B14F-4D97-AF65-F5344CB8AC3E}">
        <p14:creationId xmlns:p14="http://schemas.microsoft.com/office/powerpoint/2010/main" val="19280541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888" y="609600"/>
            <a:ext cx="8789313"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575F6D"/>
              </a:solidFill>
              <a:latin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575F6D"/>
              </a:solidFill>
              <a:latin typeface="Arial" charset="0"/>
            </a:endParaRPr>
          </a:p>
        </p:txBody>
      </p:sp>
      <p:sp>
        <p:nvSpPr>
          <p:cNvPr id="10"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pPr fontAlgn="base">
              <a:spcBef>
                <a:spcPct val="0"/>
              </a:spcBef>
              <a:spcAft>
                <a:spcPct val="0"/>
              </a:spcAft>
              <a:defRPr/>
            </a:pPr>
            <a:fld id="{1AEB3783-B601-40B6-AA55-10B970D9C04E}" type="slidenum">
              <a:rPr lang="en-US" smtClean="0">
                <a:latin typeface="Arial" charset="0"/>
              </a:rPr>
              <a:pPr fontAlgn="base">
                <a:spcBef>
                  <a:spcPct val="0"/>
                </a:spcBef>
                <a:spcAft>
                  <a:spcPct val="0"/>
                </a:spcAft>
                <a:defRPr/>
              </a:pPr>
              <a:t>‹#›</a:t>
            </a:fld>
            <a:endParaRPr lang="en-US">
              <a:latin typeface="Arial" charset="0"/>
            </a:endParaRPr>
          </a:p>
        </p:txBody>
      </p:sp>
    </p:spTree>
    <p:extLst>
      <p:ext uri="{BB962C8B-B14F-4D97-AF65-F5344CB8AC3E}">
        <p14:creationId xmlns:p14="http://schemas.microsoft.com/office/powerpoint/2010/main" val="490689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21296" y="3505200"/>
            <a:ext cx="7538517"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575F6D"/>
              </a:solidFill>
              <a:latin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575F6D"/>
              </a:solidFill>
              <a:latin typeface="Arial" charset="0"/>
            </a:endParaRPr>
          </a:p>
        </p:txBody>
      </p:sp>
      <p:sp>
        <p:nvSpPr>
          <p:cNvPr id="19"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pPr fontAlgn="base">
              <a:spcBef>
                <a:spcPct val="0"/>
              </a:spcBef>
              <a:spcAft>
                <a:spcPct val="0"/>
              </a:spcAft>
              <a:defRPr/>
            </a:pPr>
            <a:fld id="{1AEB3783-B601-40B6-AA55-10B970D9C04E}" type="slidenum">
              <a:rPr lang="en-US" smtClean="0">
                <a:latin typeface="Arial" charset="0"/>
              </a:rPr>
              <a:pPr fontAlgn="base">
                <a:spcBef>
                  <a:spcPct val="0"/>
                </a:spcBef>
                <a:spcAft>
                  <a:spcPct val="0"/>
                </a:spcAft>
                <a:defRPr/>
              </a:pPr>
              <a:t>‹#›</a:t>
            </a:fld>
            <a:endParaRPr lang="en-US">
              <a:latin typeface="Arial" charset="0"/>
            </a:endParaRPr>
          </a:p>
        </p:txBody>
      </p:sp>
      <p:sp>
        <p:nvSpPr>
          <p:cNvPr id="14" name="TextBox 13"/>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69943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FDBF99-48DD-B54D-A306-E2B2A94813B3}"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490894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888" y="2438402"/>
            <a:ext cx="8789313"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solidFill>
                <a:srgbClr val="575F6D"/>
              </a:solidFill>
              <a:latin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srgbClr val="575F6D"/>
              </a:solidFill>
              <a:latin typeface="Arial" charset="0"/>
            </a:endParaRPr>
          </a:p>
        </p:txBody>
      </p:sp>
      <p:sp>
        <p:nvSpPr>
          <p:cNvPr id="11"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pPr fontAlgn="base">
              <a:spcBef>
                <a:spcPct val="0"/>
              </a:spcBef>
              <a:spcAft>
                <a:spcPct val="0"/>
              </a:spcAft>
              <a:defRPr/>
            </a:pPr>
            <a:fld id="{1AEB3783-B601-40B6-AA55-10B970D9C04E}" type="slidenum">
              <a:rPr lang="en-US" smtClean="0">
                <a:latin typeface="Arial" charset="0"/>
              </a:rPr>
              <a:pPr fontAlgn="base">
                <a:spcBef>
                  <a:spcPct val="0"/>
                </a:spcBef>
                <a:spcAft>
                  <a:spcPct val="0"/>
                </a:spcAft>
                <a:defRPr/>
              </a:pPr>
              <a:t>‹#›</a:t>
            </a:fld>
            <a:endParaRPr lang="en-US">
              <a:latin typeface="Arial" charset="0"/>
            </a:endParaRPr>
          </a:p>
        </p:txBody>
      </p:sp>
    </p:spTree>
    <p:extLst>
      <p:ext uri="{BB962C8B-B14F-4D97-AF65-F5344CB8AC3E}">
        <p14:creationId xmlns:p14="http://schemas.microsoft.com/office/powerpoint/2010/main" val="37828875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887" y="4343400"/>
            <a:ext cx="891772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887" y="5181600"/>
            <a:ext cx="891772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solidFill>
                <a:srgbClr val="575F6D"/>
              </a:solidFill>
              <a:latin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srgbClr val="575F6D"/>
              </a:solidFill>
              <a:latin typeface="Arial" charset="0"/>
            </a:endParaRPr>
          </a:p>
        </p:txBody>
      </p:sp>
      <p:sp>
        <p:nvSpPr>
          <p:cNvPr id="2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pPr fontAlgn="base">
              <a:spcBef>
                <a:spcPct val="0"/>
              </a:spcBef>
              <a:spcAft>
                <a:spcPct val="0"/>
              </a:spcAft>
              <a:defRPr/>
            </a:pPr>
            <a:fld id="{1AEB3783-B601-40B6-AA55-10B970D9C04E}" type="slidenum">
              <a:rPr lang="en-US" smtClean="0">
                <a:latin typeface="Arial" charset="0"/>
              </a:rPr>
              <a:pPr fontAlgn="base">
                <a:spcBef>
                  <a:spcPct val="0"/>
                </a:spcBef>
                <a:spcAft>
                  <a:spcPct val="0"/>
                </a:spcAft>
                <a:defRPr/>
              </a:pPr>
              <a:t>‹#›</a:t>
            </a:fld>
            <a:endParaRPr lang="en-US">
              <a:latin typeface="Arial" charset="0"/>
            </a:endParaRPr>
          </a:p>
        </p:txBody>
      </p:sp>
      <p:sp>
        <p:nvSpPr>
          <p:cNvPr id="11" name="TextBox 10"/>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03078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888" y="627407"/>
            <a:ext cx="8789312"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888" y="4343400"/>
            <a:ext cx="878931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solidFill>
                <a:srgbClr val="575F6D"/>
              </a:solidFill>
              <a:latin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srgbClr val="575F6D"/>
              </a:solidFill>
              <a:latin typeface="Arial" charset="0"/>
            </a:endParaRPr>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pPr fontAlgn="base">
              <a:spcBef>
                <a:spcPct val="0"/>
              </a:spcBef>
              <a:spcAft>
                <a:spcPct val="0"/>
              </a:spcAft>
              <a:defRPr/>
            </a:pPr>
            <a:fld id="{1AEB3783-B601-40B6-AA55-10B970D9C04E}" type="slidenum">
              <a:rPr lang="en-US" smtClean="0">
                <a:latin typeface="Arial" charset="0"/>
              </a:rPr>
              <a:pPr fontAlgn="base">
                <a:spcBef>
                  <a:spcPct val="0"/>
                </a:spcBef>
                <a:spcAft>
                  <a:spcPct val="0"/>
                </a:spcAft>
                <a:defRPr/>
              </a:pPr>
              <a:t>‹#›</a:t>
            </a:fld>
            <a:endParaRPr lang="en-US">
              <a:latin typeface="Arial" charset="0"/>
            </a:endParaRPr>
          </a:p>
        </p:txBody>
      </p:sp>
    </p:spTree>
    <p:extLst>
      <p:ext uri="{BB962C8B-B14F-4D97-AF65-F5344CB8AC3E}">
        <p14:creationId xmlns:p14="http://schemas.microsoft.com/office/powerpoint/2010/main" val="23038792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575F6D"/>
              </a:solidFill>
            </a:endParaRPr>
          </a:p>
        </p:txBody>
      </p:sp>
      <p:sp>
        <p:nvSpPr>
          <p:cNvPr id="5" name="Footer Placeholder 4"/>
          <p:cNvSpPr>
            <a:spLocks noGrp="1"/>
          </p:cNvSpPr>
          <p:nvPr>
            <p:ph type="ftr" sz="quarter" idx="11"/>
          </p:nvPr>
        </p:nvSpPr>
        <p:spPr/>
        <p:txBody>
          <a:bodyPr/>
          <a:lstStyle/>
          <a:p>
            <a:pPr>
              <a:defRPr/>
            </a:pPr>
            <a:endParaRPr lang="en-US">
              <a:solidFill>
                <a:srgbClr val="575F6D"/>
              </a:solidFill>
            </a:endParaRP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869DC250-F6DB-4F09-83AC-20108FE41F42}" type="slidenum">
              <a:rPr lang="en-US" smtClean="0"/>
              <a:pPr>
                <a:defRPr/>
              </a:pPr>
              <a:t>‹#›</a:t>
            </a:fld>
            <a:endParaRPr lang="en-US"/>
          </a:p>
        </p:txBody>
      </p:sp>
    </p:spTree>
    <p:extLst>
      <p:ext uri="{BB962C8B-B14F-4D97-AF65-F5344CB8AC3E}">
        <p14:creationId xmlns:p14="http://schemas.microsoft.com/office/powerpoint/2010/main" val="5508158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71380" y="627407"/>
            <a:ext cx="2208176"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888" y="627407"/>
            <a:ext cx="6288464"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575F6D"/>
              </a:solidFill>
            </a:endParaRPr>
          </a:p>
        </p:txBody>
      </p:sp>
      <p:sp>
        <p:nvSpPr>
          <p:cNvPr id="5" name="Footer Placeholder 4"/>
          <p:cNvSpPr>
            <a:spLocks noGrp="1"/>
          </p:cNvSpPr>
          <p:nvPr>
            <p:ph type="ftr" sz="quarter" idx="11"/>
          </p:nvPr>
        </p:nvSpPr>
        <p:spPr/>
        <p:txBody>
          <a:bodyPr/>
          <a:lstStyle/>
          <a:p>
            <a:pPr>
              <a:defRPr/>
            </a:pPr>
            <a:endParaRPr lang="en-US">
              <a:solidFill>
                <a:srgbClr val="575F6D"/>
              </a:solidFill>
            </a:endParaRP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B591EA61-395E-44B7-9ED1-3E01CA5576B3}" type="slidenum">
              <a:rPr lang="en-US" smtClean="0"/>
              <a:pPr>
                <a:defRPr/>
              </a:pPr>
              <a:t>‹#›</a:t>
            </a:fld>
            <a:endParaRPr lang="en-US"/>
          </a:p>
        </p:txBody>
      </p:sp>
    </p:spTree>
    <p:extLst>
      <p:ext uri="{BB962C8B-B14F-4D97-AF65-F5344CB8AC3E}">
        <p14:creationId xmlns:p14="http://schemas.microsoft.com/office/powerpoint/2010/main" val="33535559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Text Placeholder 2"/>
          <p:cNvSpPr>
            <a:spLocks noGrp="1"/>
          </p:cNvSpPr>
          <p:nvPr>
            <p:ph type="body"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828800"/>
            <a:ext cx="5334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3924300"/>
            <a:ext cx="5334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p:cNvSpPr>
            <a:spLocks noGrp="1"/>
          </p:cNvSpPr>
          <p:nvPr>
            <p:ph type="dt" sz="half" idx="10"/>
          </p:nvPr>
        </p:nvSpPr>
        <p:spPr/>
        <p:txBody>
          <a:bodyPr/>
          <a:lstStyle>
            <a:lvl1pPr>
              <a:defRPr/>
            </a:lvl1pPr>
          </a:lstStyle>
          <a:p>
            <a:pPr>
              <a:defRPr/>
            </a:pPr>
            <a:endParaRPr lang="en-US">
              <a:solidFill>
                <a:srgbClr val="575F6D"/>
              </a:solidFill>
            </a:endParaRPr>
          </a:p>
        </p:txBody>
      </p:sp>
      <p:sp>
        <p:nvSpPr>
          <p:cNvPr id="7"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8" name="Slide Number Placeholder 22"/>
          <p:cNvSpPr>
            <a:spLocks noGrp="1"/>
          </p:cNvSpPr>
          <p:nvPr>
            <p:ph type="sldNum" sz="quarter" idx="12"/>
          </p:nvPr>
        </p:nvSpPr>
        <p:spPr/>
        <p:txBody>
          <a:bodyPr/>
          <a:lstStyle>
            <a:lvl1pPr>
              <a:defRPr/>
            </a:lvl1pPr>
          </a:lstStyle>
          <a:p>
            <a:pPr>
              <a:defRPr/>
            </a:pPr>
            <a:fld id="{BFCFD4ED-78BF-4644-B3C6-F90C668E7041}" type="slidenum">
              <a:rPr lang="en-US"/>
              <a:pPr>
                <a:defRPr/>
              </a:pPr>
              <a:t>‹#›</a:t>
            </a:fld>
            <a:endParaRPr lang="en-US"/>
          </a:p>
        </p:txBody>
      </p:sp>
    </p:spTree>
    <p:extLst>
      <p:ext uri="{BB962C8B-B14F-4D97-AF65-F5344CB8AC3E}">
        <p14:creationId xmlns:p14="http://schemas.microsoft.com/office/powerpoint/2010/main" val="32159753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solidFill>
                <a:srgbClr val="575F6D"/>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solidFill>
                <a:srgbClr val="575F6D"/>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a:defRPr/>
            </a:pPr>
            <a:fld id="{BEFB9DB7-C754-4D55-BD5C-71DF46527143}" type="slidenum">
              <a:rPr lang="en-US"/>
              <a:pPr>
                <a:defRPr/>
              </a:pPr>
              <a:t>‹#›</a:t>
            </a:fld>
            <a:endParaRPr lang="en-US"/>
          </a:p>
        </p:txBody>
      </p:sp>
    </p:spTree>
    <p:extLst>
      <p:ext uri="{BB962C8B-B14F-4D97-AF65-F5344CB8AC3E}">
        <p14:creationId xmlns:p14="http://schemas.microsoft.com/office/powerpoint/2010/main" val="32879051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p:spPr>
        <p:txBody>
          <a:bodyPr/>
          <a:lstStyle/>
          <a:p>
            <a:r>
              <a:rPr lang="en-US"/>
              <a:t>Click to edit Master title style</a:t>
            </a:r>
          </a:p>
        </p:txBody>
      </p:sp>
      <p:sp>
        <p:nvSpPr>
          <p:cNvPr id="3" name="Table Placeholder 2"/>
          <p:cNvSpPr>
            <a:spLocks noGrp="1"/>
          </p:cNvSpPr>
          <p:nvPr>
            <p:ph type="tbl" idx="1"/>
          </p:nvPr>
        </p:nvSpPr>
        <p:spPr>
          <a:xfrm>
            <a:off x="755651" y="1752600"/>
            <a:ext cx="10668000" cy="4267200"/>
          </a:xfrm>
        </p:spPr>
        <p:txBody>
          <a:bodyPr/>
          <a:lstStyle/>
          <a:p>
            <a:pPr lvl="0"/>
            <a:endParaRPr lang="en-US" noProof="0"/>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204D62A-E07C-4756-91F6-ED5D4DA8DB9D}" type="slidenum">
              <a:rPr lang="en-US"/>
              <a:pPr>
                <a:defRPr/>
              </a:pPr>
              <a:t>‹#›</a:t>
            </a:fld>
            <a:endParaRPr lang="en-US"/>
          </a:p>
        </p:txBody>
      </p:sp>
    </p:spTree>
    <p:extLst>
      <p:ext uri="{BB962C8B-B14F-4D97-AF65-F5344CB8AC3E}">
        <p14:creationId xmlns:p14="http://schemas.microsoft.com/office/powerpoint/2010/main" val="14992279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6086837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FDBF99-48DD-B54D-A306-E2B2A94813B3}"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322877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FDBF99-48DD-B54D-A306-E2B2A94813B3}" type="datetimeFigureOut">
              <a:rPr lang="en-US" smtClean="0"/>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9531244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9166318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1385363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FDBF99-48DD-B54D-A306-E2B2A94813B3}"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3755469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FDBF99-48DD-B54D-A306-E2B2A94813B3}" type="datetimeFigureOut">
              <a:rPr lang="en-US" smtClean="0"/>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66497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FDBF99-48DD-B54D-A306-E2B2A94813B3}"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882287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DBF99-48DD-B54D-A306-E2B2A94813B3}" type="datetimeFigureOut">
              <a:rPr lang="en-US" smtClean="0"/>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9514810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5625575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229558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0391882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566955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FDBF99-48DD-B54D-A306-E2B2A94813B3}"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2174037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p>
        </p:txBody>
      </p:sp>
      <p:sp>
        <p:nvSpPr>
          <p:cNvPr id="3" name="Text Placeholder 2"/>
          <p:cNvSpPr>
            <a:spLocks noGrp="1"/>
          </p:cNvSpPr>
          <p:nvPr>
            <p:ph type="body" sz="half" idx="1"/>
          </p:nvPr>
        </p:nvSpPr>
        <p:spPr>
          <a:xfrm>
            <a:off x="1117601" y="2362201"/>
            <a:ext cx="5027084"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7884" y="2362201"/>
            <a:ext cx="502708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251201" y="6248401"/>
            <a:ext cx="2840567" cy="474663"/>
          </a:xfrm>
        </p:spPr>
        <p:txBody>
          <a:bodyPr/>
          <a:lstStyle>
            <a:lvl1pPr>
              <a:defRPr/>
            </a:lvl1pPr>
          </a:lstStyle>
          <a:p>
            <a:endParaRPr lang="en-US" altLang="en-US"/>
          </a:p>
        </p:txBody>
      </p:sp>
      <p:sp>
        <p:nvSpPr>
          <p:cNvPr id="6" name="Footer Placeholder 5"/>
          <p:cNvSpPr>
            <a:spLocks noGrp="1"/>
          </p:cNvSpPr>
          <p:nvPr>
            <p:ph type="ftr" sz="quarter" idx="11"/>
          </p:nvPr>
        </p:nvSpPr>
        <p:spPr>
          <a:xfrm>
            <a:off x="7721600" y="6248401"/>
            <a:ext cx="3862917" cy="474663"/>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112184" y="6242050"/>
            <a:ext cx="783167" cy="488950"/>
          </a:xfrm>
        </p:spPr>
        <p:txBody>
          <a:bodyPr/>
          <a:lstStyle>
            <a:lvl1pPr>
              <a:defRPr/>
            </a:lvl1pPr>
          </a:lstStyle>
          <a:p>
            <a:fld id="{762A7C02-B50E-457E-80DE-11F3408DA621}" type="slidenum">
              <a:rPr lang="en-US" altLang="en-US"/>
              <a:pPr/>
              <a:t>‹#›</a:t>
            </a:fld>
            <a:endParaRPr lang="en-US" altLang="en-US"/>
          </a:p>
        </p:txBody>
      </p:sp>
    </p:spTree>
    <p:extLst>
      <p:ext uri="{BB962C8B-B14F-4D97-AF65-F5344CB8AC3E}">
        <p14:creationId xmlns:p14="http://schemas.microsoft.com/office/powerpoint/2010/main" val="9243220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494" t="22211" b="2980"/>
          <a:stretch/>
        </p:blipFill>
        <p:spPr>
          <a:xfrm>
            <a:off x="-60208" y="112890"/>
            <a:ext cx="12252208" cy="382693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8195" y="5444469"/>
            <a:ext cx="6738808" cy="1403919"/>
          </a:xfrm>
          <a:prstGeom prst="rect">
            <a:avLst/>
          </a:prstGeom>
        </p:spPr>
      </p:pic>
      <p:sp>
        <p:nvSpPr>
          <p:cNvPr id="10" name="Rectangle 9"/>
          <p:cNvSpPr/>
          <p:nvPr userDrawn="1"/>
        </p:nvSpPr>
        <p:spPr>
          <a:xfrm>
            <a:off x="1" y="3764803"/>
            <a:ext cx="12192000" cy="225778"/>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1" y="0"/>
            <a:ext cx="12192000" cy="225778"/>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6"/>
          <p:cNvSpPr>
            <a:spLocks noGrp="1"/>
          </p:cNvSpPr>
          <p:nvPr>
            <p:ph type="body" sz="quarter" idx="13" hasCustomPrompt="1"/>
          </p:nvPr>
        </p:nvSpPr>
        <p:spPr>
          <a:xfrm>
            <a:off x="-3" y="4335354"/>
            <a:ext cx="12192000" cy="714375"/>
          </a:xfrm>
        </p:spPr>
        <p:txBody>
          <a:bodyPr>
            <a:noAutofit/>
          </a:bodyPr>
          <a:lstStyle>
            <a:lvl1pPr marL="0" indent="0" algn="ctr">
              <a:lnSpc>
                <a:spcPct val="100000"/>
              </a:lnSpc>
              <a:buNone/>
              <a:defRPr sz="4000"/>
            </a:lvl1pPr>
          </a:lstStyle>
          <a:p>
            <a:pPr lvl="0"/>
            <a:r>
              <a:rPr lang="en-US" dirty="0"/>
              <a:t>EDIT MASTER TEXT STYLES</a:t>
            </a:r>
          </a:p>
        </p:txBody>
      </p:sp>
      <p:sp>
        <p:nvSpPr>
          <p:cNvPr id="15" name="Text Placeholder 14"/>
          <p:cNvSpPr>
            <a:spLocks noGrp="1"/>
          </p:cNvSpPr>
          <p:nvPr>
            <p:ph type="body" sz="quarter" idx="14"/>
          </p:nvPr>
        </p:nvSpPr>
        <p:spPr>
          <a:xfrm>
            <a:off x="0" y="5049839"/>
            <a:ext cx="12192000" cy="587375"/>
          </a:xfrm>
        </p:spPr>
        <p:txBody>
          <a:bodyPr>
            <a:normAutofit/>
          </a:bodyPr>
          <a:lstStyle>
            <a:lvl1pPr marL="0" indent="0">
              <a:buNone/>
              <a:defRPr sz="2000">
                <a:solidFill>
                  <a:schemeClr val="bg1">
                    <a:lumMod val="65000"/>
                  </a:schemeClr>
                </a:solidFill>
              </a:defRPr>
            </a:lvl1pPr>
          </a:lstStyle>
          <a:p>
            <a:pPr lvl="0"/>
            <a:r>
              <a:rPr lang="en-US" dirty="0"/>
              <a:t>Edit Master text styles</a:t>
            </a:r>
          </a:p>
        </p:txBody>
      </p:sp>
      <p:sp>
        <p:nvSpPr>
          <p:cNvPr id="2" name="TextBox 1">
            <a:extLst>
              <a:ext uri="{FF2B5EF4-FFF2-40B4-BE49-F238E27FC236}">
                <a16:creationId xmlns:a16="http://schemas.microsoft.com/office/drawing/2014/main" id="{14A154A7-C86F-4E97-9C68-C8DFF3A31B30}"/>
              </a:ext>
            </a:extLst>
          </p:cNvPr>
          <p:cNvSpPr txBox="1"/>
          <p:nvPr userDrawn="1"/>
        </p:nvSpPr>
        <p:spPr>
          <a:xfrm>
            <a:off x="1025489" y="2415591"/>
            <a:ext cx="6084815" cy="1131079"/>
          </a:xfrm>
          <a:prstGeom prst="rect">
            <a:avLst/>
          </a:prstGeom>
          <a:noFill/>
        </p:spPr>
        <p:txBody>
          <a:bodyPr wrap="square" rtlCol="0">
            <a:spAutoFit/>
          </a:bodyPr>
          <a:lstStyle/>
          <a:p>
            <a:pPr>
              <a:spcAft>
                <a:spcPts val="0"/>
              </a:spcAft>
            </a:pPr>
            <a:r>
              <a:rPr lang="en-US" sz="4000" b="1" spc="300" dirty="0">
                <a:solidFill>
                  <a:schemeClr val="bg1">
                    <a:lumMod val="50000"/>
                  </a:schemeClr>
                </a:solidFill>
                <a:latin typeface="Vijaya" panose="020B0604020202020204" pitchFamily="34" charset="0"/>
                <a:cs typeface="Vijaya" panose="020B0604020202020204" pitchFamily="34" charset="0"/>
              </a:rPr>
              <a:t>Enhancing Recovery</a:t>
            </a:r>
          </a:p>
          <a:p>
            <a:pPr>
              <a:lnSpc>
                <a:spcPts val="2800"/>
              </a:lnSpc>
              <a:spcAft>
                <a:spcPts val="0"/>
              </a:spcAft>
            </a:pPr>
            <a:r>
              <a:rPr lang="en-US" sz="4000" b="1" spc="300" dirty="0">
                <a:solidFill>
                  <a:schemeClr val="bg1">
                    <a:lumMod val="50000"/>
                  </a:schemeClr>
                </a:solidFill>
                <a:latin typeface="Vijaya" panose="020B0604020202020204" pitchFamily="34" charset="0"/>
                <a:cs typeface="Vijaya" panose="020B0604020202020204" pitchFamily="34" charset="0"/>
              </a:rPr>
              <a:t>Through Science</a:t>
            </a:r>
          </a:p>
        </p:txBody>
      </p:sp>
    </p:spTree>
    <p:extLst>
      <p:ext uri="{BB962C8B-B14F-4D97-AF65-F5344CB8AC3E}">
        <p14:creationId xmlns:p14="http://schemas.microsoft.com/office/powerpoint/2010/main" val="15975982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21425" r="43930" b="53554"/>
          <a:stretch/>
        </p:blipFill>
        <p:spPr>
          <a:xfrm>
            <a:off x="1" y="1"/>
            <a:ext cx="12192001" cy="6858000"/>
          </a:xfrm>
          <a:prstGeom prst="rect">
            <a:avLst/>
          </a:prstGeom>
        </p:spPr>
      </p:pic>
      <p:sp>
        <p:nvSpPr>
          <p:cNvPr id="5" name="Footer Placeholder 4"/>
          <p:cNvSpPr>
            <a:spLocks noGrp="1"/>
          </p:cNvSpPr>
          <p:nvPr>
            <p:ph type="ftr" sz="quarter" idx="11"/>
          </p:nvPr>
        </p:nvSpPr>
        <p:spPr>
          <a:xfrm>
            <a:off x="3434396" y="2506471"/>
            <a:ext cx="5323200" cy="365125"/>
          </a:xfrm>
          <a:prstGeom prst="rect">
            <a:avLst/>
          </a:prstGeom>
        </p:spPr>
        <p:txBody>
          <a:bodyPr/>
          <a:lstStyle>
            <a:lvl1pPr>
              <a:defRPr lang="en-US" sz="2000" b="0" i="1" smtClean="0">
                <a:solidFill>
                  <a:srgbClr val="00657B"/>
                </a:solidFill>
                <a:effectLst/>
              </a:defRPr>
            </a:lvl1pPr>
          </a:lstStyle>
          <a:p>
            <a:r>
              <a:rPr lang="en-US" dirty="0"/>
              <a:t>enhancing recovery through science</a:t>
            </a:r>
          </a:p>
        </p:txBody>
      </p:sp>
      <p:sp>
        <p:nvSpPr>
          <p:cNvPr id="10" name="Rectangle 9"/>
          <p:cNvSpPr/>
          <p:nvPr userDrawn="1"/>
        </p:nvSpPr>
        <p:spPr>
          <a:xfrm>
            <a:off x="1" y="6632222"/>
            <a:ext cx="12192000" cy="225778"/>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1" y="0"/>
            <a:ext cx="12192000" cy="225778"/>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Box 2"/>
          <p:cNvSpPr txBox="1"/>
          <p:nvPr userDrawn="1"/>
        </p:nvSpPr>
        <p:spPr>
          <a:xfrm>
            <a:off x="-1" y="1354075"/>
            <a:ext cx="12191999" cy="646331"/>
          </a:xfrm>
          <a:prstGeom prst="rect">
            <a:avLst/>
          </a:prstGeom>
          <a:noFill/>
          <a:ln>
            <a:noFill/>
          </a:ln>
        </p:spPr>
        <p:txBody>
          <a:bodyPr wrap="square" rtlCol="0">
            <a:spAutoFit/>
          </a:bodyPr>
          <a:lstStyle/>
          <a:p>
            <a:pPr algn="ctr"/>
            <a:r>
              <a:rPr lang="en-US" sz="3600" dirty="0"/>
              <a:t>THE RECOVERY RESEARCH INSTITUTE</a:t>
            </a:r>
          </a:p>
        </p:txBody>
      </p:sp>
      <p:sp>
        <p:nvSpPr>
          <p:cNvPr id="2" name="TextBox 1"/>
          <p:cNvSpPr txBox="1"/>
          <p:nvPr userDrawn="1"/>
        </p:nvSpPr>
        <p:spPr>
          <a:xfrm>
            <a:off x="3379523" y="3549191"/>
            <a:ext cx="5432947" cy="1323439"/>
          </a:xfrm>
          <a:prstGeom prst="rect">
            <a:avLst/>
          </a:prstGeom>
          <a:noFill/>
        </p:spPr>
        <p:txBody>
          <a:bodyPr wrap="square" rtlCol="0">
            <a:spAutoFit/>
          </a:bodyPr>
          <a:lstStyle/>
          <a:p>
            <a:pPr algn="ctr"/>
            <a:r>
              <a:rPr lang="en-US" sz="2000" b="0" i="0" kern="1200" dirty="0">
                <a:solidFill>
                  <a:schemeClr val="tx1"/>
                </a:solidFill>
                <a:effectLst/>
                <a:latin typeface="+mn-lt"/>
                <a:ea typeface="+mn-ea"/>
                <a:cs typeface="+mn-cs"/>
              </a:rPr>
              <a:t>To enhance the public health impact of addiction recovery science through the summary, synthesis, &amp; dissemination of scientific findings &amp; the conduct of novel research.</a:t>
            </a:r>
            <a:endParaRPr lang="en-US" sz="2000" dirty="0"/>
          </a:p>
        </p:txBody>
      </p:sp>
      <p:pic>
        <p:nvPicPr>
          <p:cNvPr id="13" name="Picture 12"/>
          <p:cNvPicPr>
            <a:picLocks noChangeAspect="1"/>
          </p:cNvPicPr>
          <p:nvPr userDrawn="1"/>
        </p:nvPicPr>
        <p:blipFill>
          <a:blip r:embed="rId3"/>
          <a:stretch>
            <a:fillRect/>
          </a:stretch>
        </p:blipFill>
        <p:spPr>
          <a:xfrm>
            <a:off x="10706999" y="5981912"/>
            <a:ext cx="1186691" cy="512065"/>
          </a:xfrm>
          <a:prstGeom prst="rect">
            <a:avLst/>
          </a:prstGeom>
        </p:spPr>
      </p:pic>
    </p:spTree>
    <p:extLst>
      <p:ext uri="{BB962C8B-B14F-4D97-AF65-F5344CB8AC3E}">
        <p14:creationId xmlns:p14="http://schemas.microsoft.com/office/powerpoint/2010/main" val="5532137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21425" r="43930" b="53554"/>
          <a:stretch/>
        </p:blipFill>
        <p:spPr>
          <a:xfrm>
            <a:off x="1" y="1"/>
            <a:ext cx="12192001" cy="6858000"/>
          </a:xfrm>
          <a:prstGeom prst="rect">
            <a:avLst/>
          </a:prstGeom>
          <a:solidFill>
            <a:srgbClr val="F2F6F7"/>
          </a:solidFill>
        </p:spPr>
      </p:pic>
      <p:sp>
        <p:nvSpPr>
          <p:cNvPr id="11" name="Rectangle 10"/>
          <p:cNvSpPr/>
          <p:nvPr userDrawn="1"/>
        </p:nvSpPr>
        <p:spPr>
          <a:xfrm rot="16200000">
            <a:off x="-3210891" y="3210881"/>
            <a:ext cx="6858001" cy="436239"/>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3"/>
          <a:stretch>
            <a:fillRect/>
          </a:stretch>
        </p:blipFill>
        <p:spPr>
          <a:xfrm>
            <a:off x="10706999" y="6132037"/>
            <a:ext cx="1186691" cy="512065"/>
          </a:xfrm>
          <a:prstGeom prst="rect">
            <a:avLst/>
          </a:prstGeom>
        </p:spPr>
      </p:pic>
      <p:sp>
        <p:nvSpPr>
          <p:cNvPr id="2" name="Title 1"/>
          <p:cNvSpPr>
            <a:spLocks noGrp="1"/>
          </p:cNvSpPr>
          <p:nvPr>
            <p:ph type="title" hasCustomPrompt="1"/>
          </p:nvPr>
        </p:nvSpPr>
        <p:spPr>
          <a:xfrm>
            <a:off x="-12" y="2403238"/>
            <a:ext cx="12192013" cy="1325563"/>
          </a:xfrm>
        </p:spPr>
        <p:txBody>
          <a:bodyPr/>
          <a:lstStyle>
            <a:lvl1pPr algn="ctr">
              <a:defRPr b="0">
                <a:solidFill>
                  <a:schemeClr val="tx1"/>
                </a:solidFill>
              </a:defRPr>
            </a:lvl1pPr>
          </a:lstStyle>
          <a:p>
            <a:r>
              <a:rPr lang="en-US" dirty="0"/>
              <a:t>SECTION TITLE</a:t>
            </a:r>
          </a:p>
        </p:txBody>
      </p:sp>
    </p:spTree>
    <p:extLst>
      <p:ext uri="{BB962C8B-B14F-4D97-AF65-F5344CB8AC3E}">
        <p14:creationId xmlns:p14="http://schemas.microsoft.com/office/powerpoint/2010/main" val="18699311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3" y="1797678"/>
            <a:ext cx="12191997" cy="4220985"/>
          </a:xfrm>
          <a:prstGeom prst="rect">
            <a:avLst/>
          </a:prstGeom>
          <a:solidFill>
            <a:srgbClr val="DEEBE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solidFill>
                  <a:srgbClr val="E87124"/>
                </a:solidFill>
              </a:ln>
            </a:endParaRPr>
          </a:p>
        </p:txBody>
      </p:sp>
      <p:pic>
        <p:nvPicPr>
          <p:cNvPr id="6" name="Picture 5"/>
          <p:cNvPicPr>
            <a:picLocks noChangeAspect="1"/>
          </p:cNvPicPr>
          <p:nvPr userDrawn="1"/>
        </p:nvPicPr>
        <p:blipFill>
          <a:blip r:embed="rId2"/>
          <a:stretch>
            <a:fillRect/>
          </a:stretch>
        </p:blipFill>
        <p:spPr>
          <a:xfrm>
            <a:off x="10902161" y="6104044"/>
            <a:ext cx="991528" cy="427851"/>
          </a:xfrm>
          <a:prstGeom prst="rect">
            <a:avLst/>
          </a:prstGeom>
        </p:spPr>
      </p:pic>
      <p:sp>
        <p:nvSpPr>
          <p:cNvPr id="14" name="Rectangle 13"/>
          <p:cNvSpPr/>
          <p:nvPr userDrawn="1"/>
        </p:nvSpPr>
        <p:spPr>
          <a:xfrm>
            <a:off x="1" y="6632222"/>
            <a:ext cx="12192000" cy="225778"/>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4"/>
          <p:cNvSpPr>
            <a:spLocks noGrp="1"/>
          </p:cNvSpPr>
          <p:nvPr>
            <p:ph type="body" sz="quarter" idx="12"/>
          </p:nvPr>
        </p:nvSpPr>
        <p:spPr>
          <a:xfrm>
            <a:off x="588433" y="1963738"/>
            <a:ext cx="11100227" cy="3967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2" y="201633"/>
            <a:ext cx="12191999" cy="881831"/>
          </a:xfrm>
        </p:spPr>
        <p:txBody>
          <a:bodyPr/>
          <a:lstStyle>
            <a:lvl1pPr algn="ctr">
              <a:defRPr baseline="0"/>
            </a:lvl1pPr>
          </a:lstStyle>
          <a:p>
            <a:r>
              <a:rPr lang="en-US" dirty="0"/>
              <a:t>INSERT TEXT HERE</a:t>
            </a:r>
          </a:p>
        </p:txBody>
      </p:sp>
      <p:sp>
        <p:nvSpPr>
          <p:cNvPr id="9" name="Text Placeholder 8"/>
          <p:cNvSpPr>
            <a:spLocks noGrp="1"/>
          </p:cNvSpPr>
          <p:nvPr>
            <p:ph type="body" sz="quarter" idx="13" hasCustomPrompt="1"/>
          </p:nvPr>
        </p:nvSpPr>
        <p:spPr>
          <a:xfrm>
            <a:off x="3" y="1174177"/>
            <a:ext cx="12191999" cy="365125"/>
          </a:xfrm>
        </p:spPr>
        <p:txBody>
          <a:bodyPr/>
          <a:lstStyle/>
          <a:p>
            <a:pPr lvl="3"/>
            <a:r>
              <a:rPr lang="en-US" dirty="0"/>
              <a:t>Fourth level</a:t>
            </a:r>
          </a:p>
        </p:txBody>
      </p:sp>
      <p:sp>
        <p:nvSpPr>
          <p:cNvPr id="5" name="Content Placeholder 4"/>
          <p:cNvSpPr>
            <a:spLocks noGrp="1"/>
          </p:cNvSpPr>
          <p:nvPr>
            <p:ph sz="quarter" idx="14"/>
          </p:nvPr>
        </p:nvSpPr>
        <p:spPr>
          <a:xfrm>
            <a:off x="416985" y="5280944"/>
            <a:ext cx="3754967" cy="1250950"/>
          </a:xfrm>
          <a:solidFill>
            <a:srgbClr val="EED644"/>
          </a:solid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89730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Rectangle 9"/>
          <p:cNvSpPr/>
          <p:nvPr userDrawn="1"/>
        </p:nvSpPr>
        <p:spPr>
          <a:xfrm>
            <a:off x="1" y="6448926"/>
            <a:ext cx="12192000" cy="409074"/>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1" y="192948"/>
            <a:ext cx="7986320" cy="1008055"/>
          </a:xfrm>
          <a:prstGeom prst="rect">
            <a:avLst/>
          </a:prstGeom>
          <a:solidFill>
            <a:srgbClr val="006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7986319" y="192947"/>
            <a:ext cx="4205683" cy="1008056"/>
          </a:xfrm>
          <a:prstGeom prst="rect">
            <a:avLst/>
          </a:prstGeom>
          <a:solidFill>
            <a:srgbClr val="DE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5"/>
          <p:cNvSpPr>
            <a:spLocks noGrp="1"/>
          </p:cNvSpPr>
          <p:nvPr>
            <p:ph type="pic" sz="quarter" idx="10" hasCustomPrompt="1"/>
          </p:nvPr>
        </p:nvSpPr>
        <p:spPr>
          <a:xfrm>
            <a:off x="6477805" y="1445089"/>
            <a:ext cx="5441240" cy="4846529"/>
          </a:xfrm>
        </p:spPr>
        <p:txBody>
          <a:bodyPr>
            <a:normAutofit/>
          </a:bodyPr>
          <a:lstStyle>
            <a:lvl1pPr marL="0" indent="0">
              <a:buNone/>
              <a:defRPr sz="2400"/>
            </a:lvl1pPr>
          </a:lstStyle>
          <a:p>
            <a:r>
              <a:rPr lang="en-US" dirty="0"/>
              <a:t>INSERT PAPER ABSTRACT (PIC)</a:t>
            </a:r>
          </a:p>
        </p:txBody>
      </p:sp>
      <p:sp>
        <p:nvSpPr>
          <p:cNvPr id="4" name="Title 3"/>
          <p:cNvSpPr>
            <a:spLocks noGrp="1"/>
          </p:cNvSpPr>
          <p:nvPr>
            <p:ph type="title" hasCustomPrompt="1"/>
          </p:nvPr>
        </p:nvSpPr>
        <p:spPr>
          <a:xfrm>
            <a:off x="167218" y="192948"/>
            <a:ext cx="7819101" cy="1008055"/>
          </a:xfrm>
        </p:spPr>
        <p:txBody>
          <a:bodyPr>
            <a:normAutofit/>
          </a:bodyPr>
          <a:lstStyle>
            <a:lvl1pPr algn="l">
              <a:defRPr lang="en-US" sz="3200" b="0" i="0" kern="1200" baseline="0" smtClean="0">
                <a:solidFill>
                  <a:schemeClr val="tx1"/>
                </a:solidFill>
                <a:effectLst/>
              </a:defRPr>
            </a:lvl1pPr>
          </a:lstStyle>
          <a:p>
            <a:pPr algn="l"/>
            <a:r>
              <a:rPr lang="en-US" sz="4000" b="0" i="0" kern="1200" dirty="0">
                <a:solidFill>
                  <a:schemeClr val="tx1"/>
                </a:solidFill>
                <a:effectLst/>
                <a:latin typeface="+mn-lt"/>
                <a:ea typeface="+mn-ea"/>
                <a:cs typeface="+mn-cs"/>
              </a:rPr>
              <a:t>Insert</a:t>
            </a:r>
            <a:r>
              <a:rPr lang="en-US" sz="4000" b="0" i="0" kern="1200" baseline="0" dirty="0">
                <a:solidFill>
                  <a:schemeClr val="tx1"/>
                </a:solidFill>
                <a:effectLst/>
                <a:latin typeface="+mn-lt"/>
                <a:ea typeface="+mn-ea"/>
                <a:cs typeface="+mn-cs"/>
              </a:rPr>
              <a:t> text here</a:t>
            </a:r>
            <a:endParaRPr lang="en-US" sz="4000" dirty="0"/>
          </a:p>
        </p:txBody>
      </p:sp>
      <p:sp>
        <p:nvSpPr>
          <p:cNvPr id="7" name="Text Placeholder 6"/>
          <p:cNvSpPr>
            <a:spLocks noGrp="1"/>
          </p:cNvSpPr>
          <p:nvPr>
            <p:ph type="body" sz="quarter" idx="11" hasCustomPrompt="1"/>
          </p:nvPr>
        </p:nvSpPr>
        <p:spPr>
          <a:xfrm>
            <a:off x="167217" y="1445089"/>
            <a:ext cx="5983816" cy="4846529"/>
          </a:xfrm>
        </p:spPr>
        <p:txBody>
          <a:bodyPr/>
          <a:lstStyle>
            <a:lvl1pPr>
              <a:defRPr baseline="0"/>
            </a:lvl1pPr>
          </a:lstStyle>
          <a:p>
            <a:pPr lvl="0"/>
            <a:r>
              <a:rPr lang="en-US" dirty="0"/>
              <a:t>Insert Text Here</a:t>
            </a:r>
          </a:p>
        </p:txBody>
      </p:sp>
      <p:sp>
        <p:nvSpPr>
          <p:cNvPr id="3" name="Text Placeholder 2"/>
          <p:cNvSpPr>
            <a:spLocks noGrp="1"/>
          </p:cNvSpPr>
          <p:nvPr>
            <p:ph type="body" sz="quarter" idx="12" hasCustomPrompt="1"/>
          </p:nvPr>
        </p:nvSpPr>
        <p:spPr>
          <a:xfrm>
            <a:off x="167218" y="6532564"/>
            <a:ext cx="11880849" cy="217487"/>
          </a:xfrm>
        </p:spPr>
        <p:txBody>
          <a:bodyPr>
            <a:noAutofit/>
          </a:bodyPr>
          <a:lstStyle>
            <a:lvl1pPr marL="0" indent="0">
              <a:buNone/>
              <a:defRPr sz="1000"/>
            </a:lvl1pPr>
          </a:lstStyle>
          <a:p>
            <a:pPr lvl="0"/>
            <a:r>
              <a:rPr lang="en-US" dirty="0"/>
              <a:t>Add Reference</a:t>
            </a:r>
          </a:p>
        </p:txBody>
      </p:sp>
    </p:spTree>
    <p:extLst>
      <p:ext uri="{BB962C8B-B14F-4D97-AF65-F5344CB8AC3E}">
        <p14:creationId xmlns:p14="http://schemas.microsoft.com/office/powerpoint/2010/main" val="15647563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1" name="Rectangle 10"/>
          <p:cNvSpPr/>
          <p:nvPr userDrawn="1"/>
        </p:nvSpPr>
        <p:spPr>
          <a:xfrm>
            <a:off x="-1" y="192948"/>
            <a:ext cx="7986320" cy="1008055"/>
          </a:xfrm>
          <a:prstGeom prst="rect">
            <a:avLst/>
          </a:prstGeom>
          <a:solidFill>
            <a:srgbClr val="006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7986319" y="192947"/>
            <a:ext cx="4205683" cy="1008056"/>
          </a:xfrm>
          <a:prstGeom prst="rect">
            <a:avLst/>
          </a:prstGeom>
          <a:solidFill>
            <a:srgbClr val="DE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3"/>
          <p:cNvSpPr>
            <a:spLocks noGrp="1"/>
          </p:cNvSpPr>
          <p:nvPr>
            <p:ph type="title" hasCustomPrompt="1"/>
          </p:nvPr>
        </p:nvSpPr>
        <p:spPr>
          <a:xfrm>
            <a:off x="167218" y="192948"/>
            <a:ext cx="7819101" cy="1008055"/>
          </a:xfrm>
        </p:spPr>
        <p:txBody>
          <a:bodyPr>
            <a:normAutofit/>
          </a:bodyPr>
          <a:lstStyle>
            <a:lvl1pPr algn="l">
              <a:defRPr lang="en-US" sz="3200" b="0" i="0" kern="1200" baseline="0" smtClean="0">
                <a:solidFill>
                  <a:schemeClr val="tx1"/>
                </a:solidFill>
                <a:effectLst/>
              </a:defRPr>
            </a:lvl1pPr>
          </a:lstStyle>
          <a:p>
            <a:pPr algn="l"/>
            <a:r>
              <a:rPr lang="en-US" sz="4000" b="0" i="0" kern="1200" dirty="0">
                <a:solidFill>
                  <a:schemeClr val="tx1"/>
                </a:solidFill>
                <a:effectLst/>
                <a:latin typeface="+mn-lt"/>
                <a:ea typeface="+mn-ea"/>
                <a:cs typeface="+mn-cs"/>
              </a:rPr>
              <a:t>Insert</a:t>
            </a:r>
            <a:r>
              <a:rPr lang="en-US" sz="4000" b="0" i="0" kern="1200" baseline="0" dirty="0">
                <a:solidFill>
                  <a:schemeClr val="tx1"/>
                </a:solidFill>
                <a:effectLst/>
                <a:latin typeface="+mn-lt"/>
                <a:ea typeface="+mn-ea"/>
                <a:cs typeface="+mn-cs"/>
              </a:rPr>
              <a:t> text here</a:t>
            </a:r>
            <a:endParaRPr lang="en-US" sz="4000" dirty="0"/>
          </a:p>
        </p:txBody>
      </p:sp>
      <p:sp>
        <p:nvSpPr>
          <p:cNvPr id="7" name="Text Placeholder 6"/>
          <p:cNvSpPr>
            <a:spLocks noGrp="1"/>
          </p:cNvSpPr>
          <p:nvPr>
            <p:ph type="body" sz="quarter" idx="11" hasCustomPrompt="1"/>
          </p:nvPr>
        </p:nvSpPr>
        <p:spPr>
          <a:xfrm>
            <a:off x="167217" y="1445089"/>
            <a:ext cx="5983816" cy="4846529"/>
          </a:xfrm>
        </p:spPr>
        <p:txBody>
          <a:bodyPr/>
          <a:lstStyle>
            <a:lvl1pPr>
              <a:defRPr baseline="0"/>
            </a:lvl1pPr>
          </a:lstStyle>
          <a:p>
            <a:pPr lvl="0"/>
            <a:r>
              <a:rPr lang="en-US" dirty="0"/>
              <a:t>Insert Text Here</a:t>
            </a:r>
          </a:p>
        </p:txBody>
      </p:sp>
      <p:sp>
        <p:nvSpPr>
          <p:cNvPr id="3" name="Content Placeholder 2"/>
          <p:cNvSpPr>
            <a:spLocks noGrp="1"/>
          </p:cNvSpPr>
          <p:nvPr>
            <p:ph sz="quarter" idx="12"/>
          </p:nvPr>
        </p:nvSpPr>
        <p:spPr>
          <a:xfrm>
            <a:off x="7283451" y="1582987"/>
            <a:ext cx="4330700" cy="2333625"/>
          </a:xfrm>
          <a:solidFill>
            <a:srgbClr val="EED644"/>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a:stretch>
            <a:fillRect/>
          </a:stretch>
        </p:blipFill>
        <p:spPr>
          <a:xfrm>
            <a:off x="11056539" y="5890118"/>
            <a:ext cx="991528" cy="427851"/>
          </a:xfrm>
          <a:prstGeom prst="rect">
            <a:avLst/>
          </a:prstGeom>
        </p:spPr>
      </p:pic>
      <p:sp>
        <p:nvSpPr>
          <p:cNvPr id="13" name="Rectangle 12"/>
          <p:cNvSpPr/>
          <p:nvPr userDrawn="1"/>
        </p:nvSpPr>
        <p:spPr>
          <a:xfrm>
            <a:off x="1" y="6448926"/>
            <a:ext cx="12192000" cy="409074"/>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2"/>
          <p:cNvSpPr>
            <a:spLocks noGrp="1"/>
          </p:cNvSpPr>
          <p:nvPr>
            <p:ph type="body" sz="quarter" idx="13" hasCustomPrompt="1"/>
          </p:nvPr>
        </p:nvSpPr>
        <p:spPr>
          <a:xfrm>
            <a:off x="167218" y="6532564"/>
            <a:ext cx="11880849" cy="217487"/>
          </a:xfrm>
        </p:spPr>
        <p:txBody>
          <a:bodyPr>
            <a:noAutofit/>
          </a:bodyPr>
          <a:lstStyle>
            <a:lvl1pPr marL="0" indent="0">
              <a:buNone/>
              <a:defRPr sz="1000"/>
            </a:lvl1pPr>
          </a:lstStyle>
          <a:p>
            <a:pPr lvl="0"/>
            <a:r>
              <a:rPr lang="en-US" dirty="0"/>
              <a:t>Add Reference</a:t>
            </a:r>
          </a:p>
        </p:txBody>
      </p:sp>
    </p:spTree>
    <p:extLst>
      <p:ext uri="{BB962C8B-B14F-4D97-AF65-F5344CB8AC3E}">
        <p14:creationId xmlns:p14="http://schemas.microsoft.com/office/powerpoint/2010/main" val="39017284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1" name="Rectangle 10"/>
          <p:cNvSpPr/>
          <p:nvPr userDrawn="1"/>
        </p:nvSpPr>
        <p:spPr>
          <a:xfrm>
            <a:off x="-1" y="192948"/>
            <a:ext cx="7986320" cy="1008055"/>
          </a:xfrm>
          <a:prstGeom prst="rect">
            <a:avLst/>
          </a:prstGeom>
          <a:solidFill>
            <a:srgbClr val="006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7986319" y="192947"/>
            <a:ext cx="4205683" cy="1008056"/>
          </a:xfrm>
          <a:prstGeom prst="rect">
            <a:avLst/>
          </a:prstGeom>
          <a:solidFill>
            <a:srgbClr val="DE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3"/>
          <p:cNvSpPr>
            <a:spLocks noGrp="1"/>
          </p:cNvSpPr>
          <p:nvPr>
            <p:ph type="title" hasCustomPrompt="1"/>
          </p:nvPr>
        </p:nvSpPr>
        <p:spPr>
          <a:xfrm>
            <a:off x="167218" y="192948"/>
            <a:ext cx="7819101" cy="1008055"/>
          </a:xfrm>
        </p:spPr>
        <p:txBody>
          <a:bodyPr>
            <a:normAutofit/>
          </a:bodyPr>
          <a:lstStyle>
            <a:lvl1pPr algn="l">
              <a:defRPr lang="en-US" sz="3200" b="0" i="0" kern="1200" baseline="0" smtClean="0">
                <a:solidFill>
                  <a:schemeClr val="tx1"/>
                </a:solidFill>
                <a:effectLst/>
              </a:defRPr>
            </a:lvl1pPr>
          </a:lstStyle>
          <a:p>
            <a:pPr algn="l"/>
            <a:r>
              <a:rPr lang="en-US" sz="4000" b="0" i="0" kern="1200" dirty="0">
                <a:solidFill>
                  <a:schemeClr val="tx1"/>
                </a:solidFill>
                <a:effectLst/>
                <a:latin typeface="+mn-lt"/>
                <a:ea typeface="+mn-ea"/>
                <a:cs typeface="+mn-cs"/>
              </a:rPr>
              <a:t>Insert</a:t>
            </a:r>
            <a:r>
              <a:rPr lang="en-US" sz="4000" b="0" i="0" kern="1200" baseline="0" dirty="0">
                <a:solidFill>
                  <a:schemeClr val="tx1"/>
                </a:solidFill>
                <a:effectLst/>
                <a:latin typeface="+mn-lt"/>
                <a:ea typeface="+mn-ea"/>
                <a:cs typeface="+mn-cs"/>
              </a:rPr>
              <a:t> text here</a:t>
            </a:r>
            <a:endParaRPr lang="en-US" sz="4000" dirty="0"/>
          </a:p>
        </p:txBody>
      </p:sp>
      <p:sp>
        <p:nvSpPr>
          <p:cNvPr id="3" name="Content Placeholder 2"/>
          <p:cNvSpPr>
            <a:spLocks noGrp="1"/>
          </p:cNvSpPr>
          <p:nvPr>
            <p:ph sz="quarter" idx="12"/>
          </p:nvPr>
        </p:nvSpPr>
        <p:spPr>
          <a:xfrm>
            <a:off x="167107" y="5505114"/>
            <a:ext cx="11832277" cy="835862"/>
          </a:xfrm>
          <a:solidFill>
            <a:srgbClr val="EED644"/>
          </a:solidFill>
        </p:spPr>
        <p:txBody>
          <a:bodyPr/>
          <a:lstStyle/>
          <a:p>
            <a:pPr lvl="0"/>
            <a:r>
              <a:rPr lang="en-US"/>
              <a:t>Edit Master text styles</a:t>
            </a:r>
          </a:p>
        </p:txBody>
      </p:sp>
      <p:sp>
        <p:nvSpPr>
          <p:cNvPr id="5" name="Content Placeholder 4"/>
          <p:cNvSpPr>
            <a:spLocks noGrp="1"/>
          </p:cNvSpPr>
          <p:nvPr>
            <p:ph sz="quarter" idx="13"/>
          </p:nvPr>
        </p:nvSpPr>
        <p:spPr>
          <a:xfrm>
            <a:off x="167218" y="1371600"/>
            <a:ext cx="11832167" cy="3946358"/>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1" y="6448926"/>
            <a:ext cx="12192000" cy="409074"/>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p:cNvSpPr>
            <a:spLocks noGrp="1"/>
          </p:cNvSpPr>
          <p:nvPr>
            <p:ph type="body" sz="quarter" idx="14" hasCustomPrompt="1"/>
          </p:nvPr>
        </p:nvSpPr>
        <p:spPr>
          <a:xfrm>
            <a:off x="167218" y="6532564"/>
            <a:ext cx="11880849" cy="217487"/>
          </a:xfrm>
        </p:spPr>
        <p:txBody>
          <a:bodyPr>
            <a:noAutofit/>
          </a:bodyPr>
          <a:lstStyle>
            <a:lvl1pPr marL="0" indent="0">
              <a:buNone/>
              <a:defRPr sz="1000"/>
            </a:lvl1pPr>
          </a:lstStyle>
          <a:p>
            <a:pPr lvl="0"/>
            <a:r>
              <a:rPr lang="en-US" dirty="0"/>
              <a:t>Add Reference</a:t>
            </a:r>
          </a:p>
        </p:txBody>
      </p:sp>
    </p:spTree>
    <p:extLst>
      <p:ext uri="{BB962C8B-B14F-4D97-AF65-F5344CB8AC3E}">
        <p14:creationId xmlns:p14="http://schemas.microsoft.com/office/powerpoint/2010/main" val="41330905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21425" r="43930" b="53554"/>
          <a:stretch/>
        </p:blipFill>
        <p:spPr>
          <a:xfrm>
            <a:off x="-11" y="-13257"/>
            <a:ext cx="12192001" cy="6858000"/>
          </a:xfrm>
          <a:prstGeom prst="rect">
            <a:avLst/>
          </a:prstGeom>
          <a:solidFill>
            <a:srgbClr val="F2F6F7"/>
          </a:solidFill>
        </p:spPr>
      </p:pic>
      <p:sp>
        <p:nvSpPr>
          <p:cNvPr id="11" name="Rectangle 10"/>
          <p:cNvSpPr/>
          <p:nvPr userDrawn="1"/>
        </p:nvSpPr>
        <p:spPr>
          <a:xfrm rot="16200000">
            <a:off x="-3278491" y="3278482"/>
            <a:ext cx="6858001" cy="301039"/>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3"/>
          <a:stretch>
            <a:fillRect/>
          </a:stretch>
        </p:blipFill>
        <p:spPr>
          <a:xfrm>
            <a:off x="10706999" y="6132037"/>
            <a:ext cx="1186691" cy="512065"/>
          </a:xfrm>
          <a:prstGeom prst="rect">
            <a:avLst/>
          </a:prstGeom>
        </p:spPr>
      </p:pic>
      <p:sp>
        <p:nvSpPr>
          <p:cNvPr id="4" name="Title 3"/>
          <p:cNvSpPr>
            <a:spLocks noGrp="1"/>
          </p:cNvSpPr>
          <p:nvPr>
            <p:ph type="title"/>
          </p:nvPr>
        </p:nvSpPr>
        <p:spPr>
          <a:xfrm>
            <a:off x="-11" y="767798"/>
            <a:ext cx="12192012" cy="817722"/>
          </a:xfrm>
        </p:spPr>
        <p:txBody>
          <a:bodyPr/>
          <a:lstStyle>
            <a:lvl1pPr algn="ctr">
              <a:defRPr/>
            </a:lvl1pPr>
          </a:lstStyle>
          <a:p>
            <a:r>
              <a:rPr lang="en-US"/>
              <a:t>Click to edit Master title style</a:t>
            </a:r>
          </a:p>
        </p:txBody>
      </p:sp>
      <p:sp>
        <p:nvSpPr>
          <p:cNvPr id="3" name="Text Placeholder 2"/>
          <p:cNvSpPr>
            <a:spLocks noGrp="1"/>
          </p:cNvSpPr>
          <p:nvPr>
            <p:ph type="body" sz="quarter" idx="10" hasCustomPrompt="1"/>
          </p:nvPr>
        </p:nvSpPr>
        <p:spPr>
          <a:xfrm>
            <a:off x="2710380" y="2736572"/>
            <a:ext cx="6771216" cy="2743200"/>
          </a:xfrm>
        </p:spPr>
        <p:txBody>
          <a:bodyPr/>
          <a:lstStyle>
            <a:lvl1pPr>
              <a:defRPr/>
            </a:lvl1pPr>
          </a:lstStyle>
          <a:p>
            <a:pPr lvl="0"/>
            <a:r>
              <a:rPr lang="en-US" dirty="0"/>
              <a:t>Edit Text</a:t>
            </a:r>
          </a:p>
        </p:txBody>
      </p:sp>
    </p:spTree>
    <p:extLst>
      <p:ext uri="{BB962C8B-B14F-4D97-AF65-F5344CB8AC3E}">
        <p14:creationId xmlns:p14="http://schemas.microsoft.com/office/powerpoint/2010/main" val="4245113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0902161" y="6104044"/>
            <a:ext cx="991528" cy="427851"/>
          </a:xfrm>
          <a:prstGeom prst="rect">
            <a:avLst/>
          </a:prstGeom>
        </p:spPr>
      </p:pic>
      <p:sp>
        <p:nvSpPr>
          <p:cNvPr id="14" name="Rectangle 13"/>
          <p:cNvSpPr/>
          <p:nvPr userDrawn="1"/>
        </p:nvSpPr>
        <p:spPr>
          <a:xfrm>
            <a:off x="1" y="6632222"/>
            <a:ext cx="12192000" cy="225778"/>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3"/>
          <p:cNvSpPr>
            <a:spLocks noGrp="1"/>
          </p:cNvSpPr>
          <p:nvPr>
            <p:ph type="title" hasCustomPrompt="1"/>
          </p:nvPr>
        </p:nvSpPr>
        <p:spPr>
          <a:xfrm>
            <a:off x="1" y="285226"/>
            <a:ext cx="12192000" cy="994402"/>
          </a:xfrm>
        </p:spPr>
        <p:txBody>
          <a:bodyPr/>
          <a:lstStyle/>
          <a:p>
            <a:pPr algn="ctr"/>
            <a:r>
              <a:rPr lang="en-US" sz="4000" dirty="0">
                <a:solidFill>
                  <a:schemeClr val="tx1"/>
                </a:solidFill>
              </a:rPr>
              <a:t>INSERT TEXT</a:t>
            </a:r>
          </a:p>
        </p:txBody>
      </p:sp>
      <p:sp>
        <p:nvSpPr>
          <p:cNvPr id="9" name="Text Placeholder 8"/>
          <p:cNvSpPr>
            <a:spLocks noGrp="1"/>
          </p:cNvSpPr>
          <p:nvPr>
            <p:ph type="body" sz="quarter" idx="10" hasCustomPrompt="1"/>
          </p:nvPr>
        </p:nvSpPr>
        <p:spPr>
          <a:xfrm>
            <a:off x="749301" y="1509713"/>
            <a:ext cx="10648951" cy="4438650"/>
          </a:xfrm>
        </p:spPr>
        <p:txBody>
          <a:bodyPr/>
          <a:lstStyle>
            <a:lvl1pPr>
              <a:defRPr/>
            </a:lvl1pPr>
          </a:lstStyle>
          <a:p>
            <a:pPr lvl="0"/>
            <a:r>
              <a:rPr lang="en-US" dirty="0"/>
              <a:t>Insert Text Here</a:t>
            </a:r>
          </a:p>
        </p:txBody>
      </p:sp>
    </p:spTree>
    <p:extLst>
      <p:ext uri="{BB962C8B-B14F-4D97-AF65-F5344CB8AC3E}">
        <p14:creationId xmlns:p14="http://schemas.microsoft.com/office/powerpoint/2010/main" val="1422307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DBF99-48DD-B54D-A306-E2B2A94813B3}" type="datetimeFigureOut">
              <a:rPr lang="en-US" smtClean="0"/>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3579855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F2F6F7"/>
        </a:solidFill>
        <a:effectLst/>
      </p:bgPr>
    </p:bg>
    <p:spTree>
      <p:nvGrpSpPr>
        <p:cNvPr id="1" name=""/>
        <p:cNvGrpSpPr/>
        <p:nvPr/>
      </p:nvGrpSpPr>
      <p:grpSpPr>
        <a:xfrm>
          <a:off x="0" y="0"/>
          <a:ext cx="0" cy="0"/>
          <a:chOff x="0" y="0"/>
          <a:chExt cx="0" cy="0"/>
        </a:xfrm>
      </p:grpSpPr>
      <p:sp>
        <p:nvSpPr>
          <p:cNvPr id="11" name="Rectangle 10"/>
          <p:cNvSpPr/>
          <p:nvPr userDrawn="1"/>
        </p:nvSpPr>
        <p:spPr>
          <a:xfrm rot="16200000">
            <a:off x="-3026193" y="3122121"/>
            <a:ext cx="6858000" cy="613760"/>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2"/>
          <a:stretch>
            <a:fillRect/>
          </a:stretch>
        </p:blipFill>
        <p:spPr>
          <a:xfrm>
            <a:off x="10706999" y="6132037"/>
            <a:ext cx="1186691" cy="512065"/>
          </a:xfrm>
          <a:prstGeom prst="rect">
            <a:avLst/>
          </a:prstGeom>
        </p:spPr>
      </p:pic>
      <p:sp>
        <p:nvSpPr>
          <p:cNvPr id="5" name="Text Placeholder 4"/>
          <p:cNvSpPr>
            <a:spLocks noGrp="1"/>
          </p:cNvSpPr>
          <p:nvPr>
            <p:ph type="body" sz="quarter" idx="10"/>
          </p:nvPr>
        </p:nvSpPr>
        <p:spPr>
          <a:xfrm>
            <a:off x="1185334" y="1627188"/>
            <a:ext cx="10708217" cy="4329112"/>
          </a:xfrm>
        </p:spPr>
        <p:txBody>
          <a:bodyPr/>
          <a:lstStyle>
            <a:lvl1pPr algn="l">
              <a:defRPr i="1"/>
            </a:lvl1pPr>
            <a:lvl2pPr algn="l">
              <a:defRPr i="1"/>
            </a:lvl2pPr>
            <a:lvl3pPr algn="l">
              <a:defRPr i="1"/>
            </a:lvl3pPr>
            <a:lvl4pPr algn="l">
              <a:defRPr i="1"/>
            </a:lvl4pPr>
            <a:lvl5pPr algn="l">
              <a:defRPr i="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hasCustomPrompt="1"/>
          </p:nvPr>
        </p:nvSpPr>
        <p:spPr>
          <a:xfrm>
            <a:off x="1185333" y="213758"/>
            <a:ext cx="10515600" cy="1325563"/>
          </a:xfrm>
        </p:spPr>
        <p:txBody>
          <a:bodyPr/>
          <a:lstStyle>
            <a:lvl1pPr>
              <a:defRPr/>
            </a:lvl1pPr>
          </a:lstStyle>
          <a:p>
            <a:r>
              <a:rPr lang="en-US" dirty="0"/>
              <a:t>TITLE</a:t>
            </a:r>
          </a:p>
        </p:txBody>
      </p:sp>
    </p:spTree>
    <p:extLst>
      <p:ext uri="{BB962C8B-B14F-4D97-AF65-F5344CB8AC3E}">
        <p14:creationId xmlns:p14="http://schemas.microsoft.com/office/powerpoint/2010/main" val="26600796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1" name="Rectangle 10"/>
          <p:cNvSpPr/>
          <p:nvPr userDrawn="1"/>
        </p:nvSpPr>
        <p:spPr>
          <a:xfrm rot="16200000">
            <a:off x="-3278491" y="3278482"/>
            <a:ext cx="6858001" cy="301039"/>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2"/>
          <a:stretch>
            <a:fillRect/>
          </a:stretch>
        </p:blipFill>
        <p:spPr>
          <a:xfrm>
            <a:off x="10706999" y="6132037"/>
            <a:ext cx="1186691" cy="512065"/>
          </a:xfrm>
          <a:prstGeom prst="rect">
            <a:avLst/>
          </a:prstGeom>
        </p:spPr>
      </p:pic>
      <p:sp>
        <p:nvSpPr>
          <p:cNvPr id="8" name="Rectangle 7"/>
          <p:cNvSpPr/>
          <p:nvPr userDrawn="1"/>
        </p:nvSpPr>
        <p:spPr>
          <a:xfrm rot="16200000">
            <a:off x="-2977451" y="3278482"/>
            <a:ext cx="6858001" cy="301039"/>
          </a:xfrm>
          <a:prstGeom prst="rect">
            <a:avLst/>
          </a:prstGeom>
          <a:solidFill>
            <a:srgbClr val="EED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3"/>
          <p:cNvSpPr>
            <a:spLocks noGrp="1"/>
          </p:cNvSpPr>
          <p:nvPr>
            <p:ph type="title" hasCustomPrompt="1"/>
          </p:nvPr>
        </p:nvSpPr>
        <p:spPr>
          <a:xfrm>
            <a:off x="301029" y="365127"/>
            <a:ext cx="11890972" cy="834500"/>
          </a:xfrm>
        </p:spPr>
        <p:txBody>
          <a:bodyPr/>
          <a:lstStyle/>
          <a:p>
            <a:pPr algn="ctr"/>
            <a:r>
              <a:rPr lang="en-US" sz="4000" dirty="0"/>
              <a:t>INSERT TEXT HERE</a:t>
            </a:r>
          </a:p>
        </p:txBody>
      </p:sp>
      <p:sp>
        <p:nvSpPr>
          <p:cNvPr id="6" name="Text Placeholder 5"/>
          <p:cNvSpPr>
            <a:spLocks noGrp="1"/>
          </p:cNvSpPr>
          <p:nvPr>
            <p:ph type="body" sz="quarter" idx="10" hasCustomPrompt="1"/>
          </p:nvPr>
        </p:nvSpPr>
        <p:spPr>
          <a:xfrm>
            <a:off x="916518" y="1458914"/>
            <a:ext cx="10782300" cy="4581525"/>
          </a:xfrm>
        </p:spPr>
        <p:txBody>
          <a:bodyPr/>
          <a:lstStyle>
            <a:lvl1pPr algn="l">
              <a:defRPr/>
            </a:lvl1pPr>
          </a:lstStyle>
          <a:p>
            <a:pPr algn="l"/>
            <a:r>
              <a:rPr lang="en-US" sz="2800" b="0" i="0" kern="1200" dirty="0">
                <a:solidFill>
                  <a:schemeClr val="tx1"/>
                </a:solidFill>
                <a:effectLst/>
                <a:latin typeface="+mn-lt"/>
                <a:ea typeface="+mn-ea"/>
                <a:cs typeface="+mn-cs"/>
              </a:rPr>
              <a:t>Insert</a:t>
            </a:r>
            <a:r>
              <a:rPr lang="en-US" sz="2800" b="0" i="0" kern="1200" baseline="0" dirty="0">
                <a:solidFill>
                  <a:schemeClr val="tx1"/>
                </a:solidFill>
                <a:effectLst/>
                <a:latin typeface="+mn-lt"/>
                <a:ea typeface="+mn-ea"/>
                <a:cs typeface="+mn-cs"/>
              </a:rPr>
              <a:t> text here</a:t>
            </a:r>
            <a:endParaRPr lang="en-US" sz="2800" dirty="0"/>
          </a:p>
        </p:txBody>
      </p:sp>
    </p:spTree>
    <p:extLst>
      <p:ext uri="{BB962C8B-B14F-4D97-AF65-F5344CB8AC3E}">
        <p14:creationId xmlns:p14="http://schemas.microsoft.com/office/powerpoint/2010/main" val="17870292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1" name="Rectangle 10"/>
          <p:cNvSpPr/>
          <p:nvPr userDrawn="1"/>
        </p:nvSpPr>
        <p:spPr>
          <a:xfrm rot="16200000">
            <a:off x="-3278491" y="3278482"/>
            <a:ext cx="6858001" cy="301039"/>
          </a:xfrm>
          <a:prstGeom prst="rect">
            <a:avLst/>
          </a:prstGeom>
          <a:solidFill>
            <a:srgbClr val="DE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2"/>
          <a:stretch>
            <a:fillRect/>
          </a:stretch>
        </p:blipFill>
        <p:spPr>
          <a:xfrm>
            <a:off x="10706999" y="6132037"/>
            <a:ext cx="1186691" cy="512065"/>
          </a:xfrm>
          <a:prstGeom prst="rect">
            <a:avLst/>
          </a:prstGeom>
        </p:spPr>
      </p:pic>
      <p:sp>
        <p:nvSpPr>
          <p:cNvPr id="8" name="Rectangle 7"/>
          <p:cNvSpPr/>
          <p:nvPr userDrawn="1"/>
        </p:nvSpPr>
        <p:spPr>
          <a:xfrm rot="16200000">
            <a:off x="-2977451" y="3278482"/>
            <a:ext cx="6858001" cy="301039"/>
          </a:xfrm>
          <a:prstGeom prst="rect">
            <a:avLst/>
          </a:prstGeom>
          <a:solidFill>
            <a:srgbClr val="006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3"/>
          <p:cNvSpPr>
            <a:spLocks noGrp="1"/>
          </p:cNvSpPr>
          <p:nvPr>
            <p:ph type="title" hasCustomPrompt="1"/>
          </p:nvPr>
        </p:nvSpPr>
        <p:spPr>
          <a:xfrm>
            <a:off x="301029" y="365127"/>
            <a:ext cx="11890972" cy="834500"/>
          </a:xfrm>
        </p:spPr>
        <p:txBody>
          <a:bodyPr/>
          <a:lstStyle/>
          <a:p>
            <a:pPr algn="ctr"/>
            <a:r>
              <a:rPr lang="en-US" sz="4000" dirty="0"/>
              <a:t>INSERT TEXT HERE</a:t>
            </a:r>
          </a:p>
        </p:txBody>
      </p:sp>
      <p:sp>
        <p:nvSpPr>
          <p:cNvPr id="6" name="Text Placeholder 5"/>
          <p:cNvSpPr>
            <a:spLocks noGrp="1"/>
          </p:cNvSpPr>
          <p:nvPr>
            <p:ph type="body" sz="quarter" idx="10" hasCustomPrompt="1"/>
          </p:nvPr>
        </p:nvSpPr>
        <p:spPr>
          <a:xfrm>
            <a:off x="916518" y="1458914"/>
            <a:ext cx="10782300" cy="4581525"/>
          </a:xfrm>
        </p:spPr>
        <p:txBody>
          <a:bodyPr/>
          <a:lstStyle>
            <a:lvl1pPr algn="l">
              <a:defRPr/>
            </a:lvl1pPr>
          </a:lstStyle>
          <a:p>
            <a:pPr algn="l"/>
            <a:r>
              <a:rPr lang="en-US" sz="2800" b="0" i="0" kern="1200" dirty="0">
                <a:solidFill>
                  <a:schemeClr val="tx1"/>
                </a:solidFill>
                <a:effectLst/>
                <a:latin typeface="+mn-lt"/>
                <a:ea typeface="+mn-ea"/>
                <a:cs typeface="+mn-cs"/>
              </a:rPr>
              <a:t>Insert</a:t>
            </a:r>
            <a:r>
              <a:rPr lang="en-US" sz="2800" b="0" i="0" kern="1200" baseline="0" dirty="0">
                <a:solidFill>
                  <a:schemeClr val="tx1"/>
                </a:solidFill>
                <a:effectLst/>
                <a:latin typeface="+mn-lt"/>
                <a:ea typeface="+mn-ea"/>
                <a:cs typeface="+mn-cs"/>
              </a:rPr>
              <a:t> text here</a:t>
            </a:r>
            <a:endParaRPr lang="en-US" sz="2800" dirty="0"/>
          </a:p>
        </p:txBody>
      </p:sp>
    </p:spTree>
    <p:extLst>
      <p:ext uri="{BB962C8B-B14F-4D97-AF65-F5344CB8AC3E}">
        <p14:creationId xmlns:p14="http://schemas.microsoft.com/office/powerpoint/2010/main" val="16338444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l="-735" t="9259" r="-184" b="24399"/>
          <a:stretch/>
        </p:blipFill>
        <p:spPr>
          <a:xfrm>
            <a:off x="-89482" y="-34863"/>
            <a:ext cx="12303852" cy="4044211"/>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15855" b="11324"/>
          <a:stretch/>
        </p:blipFill>
        <p:spPr>
          <a:xfrm>
            <a:off x="1083472" y="5029899"/>
            <a:ext cx="9870985" cy="1497532"/>
          </a:xfrm>
          <a:prstGeom prst="rect">
            <a:avLst/>
          </a:prstGeom>
        </p:spPr>
      </p:pic>
      <p:sp>
        <p:nvSpPr>
          <p:cNvPr id="18" name="Rectangle 17"/>
          <p:cNvSpPr/>
          <p:nvPr userDrawn="1"/>
        </p:nvSpPr>
        <p:spPr>
          <a:xfrm rot="16200000">
            <a:off x="-1200278" y="5230019"/>
            <a:ext cx="2828263" cy="427701"/>
          </a:xfrm>
          <a:prstGeom prst="rect">
            <a:avLst/>
          </a:prstGeom>
          <a:solidFill>
            <a:srgbClr val="EED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657B"/>
              </a:solidFill>
            </a:endParaRPr>
          </a:p>
        </p:txBody>
      </p:sp>
      <p:sp>
        <p:nvSpPr>
          <p:cNvPr id="10" name="Rectangle 9"/>
          <p:cNvSpPr/>
          <p:nvPr userDrawn="1"/>
        </p:nvSpPr>
        <p:spPr>
          <a:xfrm>
            <a:off x="0" y="3429000"/>
            <a:ext cx="12192000" cy="735518"/>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9" name="Group 18"/>
          <p:cNvGrpSpPr/>
          <p:nvPr userDrawn="1"/>
        </p:nvGrpSpPr>
        <p:grpSpPr>
          <a:xfrm>
            <a:off x="657733" y="4278297"/>
            <a:ext cx="7183176" cy="511991"/>
            <a:chOff x="1475514" y="4056984"/>
            <a:chExt cx="6174408" cy="597566"/>
          </a:xfrm>
        </p:grpSpPr>
        <p:pic>
          <p:nvPicPr>
            <p:cNvPr id="7" name="Picture 6"/>
            <p:cNvPicPr>
              <a:picLocks noChangeAspect="1"/>
            </p:cNvPicPr>
            <p:nvPr userDrawn="1"/>
          </p:nvPicPr>
          <p:blipFill rotWithShape="1">
            <a:blip r:embed="rId4"/>
            <a:srcRect t="70923" r="57523"/>
            <a:stretch/>
          </p:blipFill>
          <p:spPr>
            <a:xfrm>
              <a:off x="1475514" y="4056984"/>
              <a:ext cx="1745893" cy="597566"/>
            </a:xfrm>
            <a:prstGeom prst="rect">
              <a:avLst/>
            </a:prstGeom>
          </p:spPr>
        </p:pic>
        <p:sp>
          <p:nvSpPr>
            <p:cNvPr id="16" name="Footer Placeholder 4"/>
            <p:cNvSpPr txBox="1">
              <a:spLocks/>
            </p:cNvSpPr>
            <p:nvPr userDrawn="1"/>
          </p:nvSpPr>
          <p:spPr>
            <a:xfrm>
              <a:off x="3311297" y="4203850"/>
              <a:ext cx="4338625" cy="365125"/>
            </a:xfrm>
            <a:prstGeom prst="rect">
              <a:avLst/>
            </a:prstGeom>
            <a:ln>
              <a:solidFill>
                <a:schemeClr val="bg1"/>
              </a:solidFill>
            </a:ln>
          </p:spPr>
          <p:txBody>
            <a:bodyPr vert="horz" lIns="91440" tIns="45720" rIns="91440" bIns="45720" rtlCol="0" anchor="ctr"/>
            <a:lstStyle>
              <a:defPPr>
                <a:defRPr lang="en-US"/>
              </a:defPPr>
              <a:lvl1pPr marL="0" algn="ctr" defTabSz="914400" rtl="0" eaLnBrk="1" latinLnBrk="0" hangingPunct="1">
                <a:defRPr sz="28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0" spc="300" dirty="0">
                  <a:solidFill>
                    <a:srgbClr val="00657B"/>
                  </a:solidFill>
                  <a:latin typeface="+mn-lt"/>
                  <a:cs typeface="Vijaya" panose="020B0604020202020204" pitchFamily="34" charset="0"/>
                </a:rPr>
                <a:t>@</a:t>
              </a:r>
              <a:r>
                <a:rPr lang="en-US" sz="2400" b="0" i="0" spc="300" dirty="0">
                  <a:solidFill>
                    <a:srgbClr val="00657B"/>
                  </a:solidFill>
                  <a:latin typeface="+mn-lt"/>
                  <a:cs typeface="Vijaya" panose="020B0604020202020204" pitchFamily="34" charset="0"/>
                </a:rPr>
                <a:t>RECOVERYANSWERS</a:t>
              </a:r>
            </a:p>
          </p:txBody>
        </p:sp>
      </p:grpSp>
      <p:sp>
        <p:nvSpPr>
          <p:cNvPr id="11" name="Footer Placeholder 4"/>
          <p:cNvSpPr txBox="1">
            <a:spLocks/>
          </p:cNvSpPr>
          <p:nvPr userDrawn="1"/>
        </p:nvSpPr>
        <p:spPr>
          <a:xfrm>
            <a:off x="110837" y="3619702"/>
            <a:ext cx="11959244" cy="36512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28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kern="1400" spc="300" baseline="0" dirty="0">
                <a:solidFill>
                  <a:schemeClr val="tx1"/>
                </a:solidFill>
              </a:rPr>
              <a:t>RECOVERYANSWERS.ORG  |  RECOVERY BULLETIN</a:t>
            </a:r>
          </a:p>
        </p:txBody>
      </p:sp>
      <p:sp>
        <p:nvSpPr>
          <p:cNvPr id="3" name="TextBox 2">
            <a:extLst>
              <a:ext uri="{FF2B5EF4-FFF2-40B4-BE49-F238E27FC236}">
                <a16:creationId xmlns:a16="http://schemas.microsoft.com/office/drawing/2014/main" id="{36417EA2-1ABC-4007-8CE2-D88F732E393E}"/>
              </a:ext>
            </a:extLst>
          </p:cNvPr>
          <p:cNvSpPr txBox="1"/>
          <p:nvPr userDrawn="1"/>
        </p:nvSpPr>
        <p:spPr>
          <a:xfrm>
            <a:off x="4805708" y="168040"/>
            <a:ext cx="7151401" cy="584775"/>
          </a:xfrm>
          <a:prstGeom prst="rect">
            <a:avLst/>
          </a:prstGeom>
          <a:noFill/>
        </p:spPr>
        <p:txBody>
          <a:bodyPr wrap="square" rtlCol="0">
            <a:spAutoFit/>
          </a:bodyPr>
          <a:lstStyle/>
          <a:p>
            <a:r>
              <a:rPr lang="en-US" sz="3200" dirty="0">
                <a:solidFill>
                  <a:schemeClr val="bg1">
                    <a:lumMod val="50000"/>
                  </a:schemeClr>
                </a:solidFill>
                <a:latin typeface="Vijaya" panose="020B0604020202020204" pitchFamily="34" charset="0"/>
                <a:cs typeface="Vijaya" panose="020B0604020202020204" pitchFamily="34" charset="0"/>
              </a:rPr>
              <a:t>Enhancing Recovery Through Science</a:t>
            </a:r>
          </a:p>
        </p:txBody>
      </p:sp>
    </p:spTree>
    <p:extLst>
      <p:ext uri="{BB962C8B-B14F-4D97-AF65-F5344CB8AC3E}">
        <p14:creationId xmlns:p14="http://schemas.microsoft.com/office/powerpoint/2010/main" val="33124557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FAD2F99-242B-4FBA-A3F3-1F5B99FDD3D1}"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A890-5ED3-47DF-BAD1-B19BA5C73858}" type="slidenum">
              <a:rPr lang="en-US" smtClean="0"/>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1200" y="1"/>
            <a:ext cx="3860797" cy="867059"/>
          </a:xfrm>
          <a:prstGeom prst="rect">
            <a:avLst/>
          </a:prstGeom>
        </p:spPr>
      </p:pic>
    </p:spTree>
    <p:extLst>
      <p:ext uri="{BB962C8B-B14F-4D97-AF65-F5344CB8AC3E}">
        <p14:creationId xmlns:p14="http://schemas.microsoft.com/office/powerpoint/2010/main" val="11248930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FAD2F99-242B-4FBA-A3F3-1F5B99FDD3D1}" type="datetimeFigureOut">
              <a:rPr lang="en-US" smtClean="0"/>
              <a:t>10/31/2019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A890-5ED3-47DF-BAD1-B19BA5C73858}"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613" r="6266"/>
          <a:stretch/>
        </p:blipFill>
        <p:spPr>
          <a:xfrm>
            <a:off x="0" y="6411878"/>
            <a:ext cx="2235200" cy="446122"/>
          </a:xfrm>
          <a:prstGeom prst="rect">
            <a:avLst/>
          </a:prstGeom>
        </p:spPr>
      </p:pic>
    </p:spTree>
    <p:extLst>
      <p:ext uri="{BB962C8B-B14F-4D97-AF65-F5344CB8AC3E}">
        <p14:creationId xmlns:p14="http://schemas.microsoft.com/office/powerpoint/2010/main" val="7237224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AD2F99-242B-4FBA-A3F3-1F5B99FDD3D1}"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31999011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AD2F99-242B-4FBA-A3F3-1F5B99FDD3D1}"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27319759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AD2F99-242B-4FBA-A3F3-1F5B99FDD3D1}" type="datetimeFigureOut">
              <a:rPr lang="en-US" smtClean="0"/>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16674253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AD2F99-242B-4FBA-A3F3-1F5B99FDD3D1}"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2541604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8608821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D2F99-242B-4FBA-A3F3-1F5B99FDD3D1}" type="datetimeFigureOut">
              <a:rPr lang="en-US" smtClean="0"/>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22611211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AD2F99-242B-4FBA-A3F3-1F5B99FDD3D1}"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14451200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AD2F99-242B-4FBA-A3F3-1F5B99FDD3D1}"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31887953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AD2F99-242B-4FBA-A3F3-1F5B99FDD3D1}"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5386726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AD2F99-242B-4FBA-A3F3-1F5B99FDD3D1}"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28153545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l="-735" t="9259" r="-184" b="24399"/>
          <a:stretch/>
        </p:blipFill>
        <p:spPr>
          <a:xfrm>
            <a:off x="-89482" y="-34863"/>
            <a:ext cx="12303852" cy="4044211"/>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15855" b="11324"/>
          <a:stretch/>
        </p:blipFill>
        <p:spPr>
          <a:xfrm>
            <a:off x="1083472" y="5029899"/>
            <a:ext cx="9870985" cy="1497532"/>
          </a:xfrm>
          <a:prstGeom prst="rect">
            <a:avLst/>
          </a:prstGeom>
        </p:spPr>
      </p:pic>
      <p:sp>
        <p:nvSpPr>
          <p:cNvPr id="18" name="Rectangle 17"/>
          <p:cNvSpPr/>
          <p:nvPr userDrawn="1"/>
        </p:nvSpPr>
        <p:spPr>
          <a:xfrm rot="16200000">
            <a:off x="-1200278" y="5230019"/>
            <a:ext cx="2828263" cy="427701"/>
          </a:xfrm>
          <a:prstGeom prst="rect">
            <a:avLst/>
          </a:prstGeom>
          <a:solidFill>
            <a:srgbClr val="EED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657B"/>
              </a:solidFill>
            </a:endParaRPr>
          </a:p>
        </p:txBody>
      </p:sp>
      <p:sp>
        <p:nvSpPr>
          <p:cNvPr id="10" name="Rectangle 9"/>
          <p:cNvSpPr/>
          <p:nvPr userDrawn="1"/>
        </p:nvSpPr>
        <p:spPr>
          <a:xfrm>
            <a:off x="0" y="3429000"/>
            <a:ext cx="12192000" cy="735518"/>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9" name="Group 18"/>
          <p:cNvGrpSpPr/>
          <p:nvPr userDrawn="1"/>
        </p:nvGrpSpPr>
        <p:grpSpPr>
          <a:xfrm>
            <a:off x="657733" y="4278297"/>
            <a:ext cx="7183176" cy="511991"/>
            <a:chOff x="1475514" y="4056984"/>
            <a:chExt cx="6174408" cy="597566"/>
          </a:xfrm>
        </p:grpSpPr>
        <p:pic>
          <p:nvPicPr>
            <p:cNvPr id="7" name="Picture 6"/>
            <p:cNvPicPr>
              <a:picLocks noChangeAspect="1"/>
            </p:cNvPicPr>
            <p:nvPr userDrawn="1"/>
          </p:nvPicPr>
          <p:blipFill rotWithShape="1">
            <a:blip r:embed="rId4"/>
            <a:srcRect t="70923" r="57523"/>
            <a:stretch/>
          </p:blipFill>
          <p:spPr>
            <a:xfrm>
              <a:off x="1475514" y="4056984"/>
              <a:ext cx="1745893" cy="597566"/>
            </a:xfrm>
            <a:prstGeom prst="rect">
              <a:avLst/>
            </a:prstGeom>
          </p:spPr>
        </p:pic>
        <p:sp>
          <p:nvSpPr>
            <p:cNvPr id="16" name="Footer Placeholder 4"/>
            <p:cNvSpPr txBox="1">
              <a:spLocks/>
            </p:cNvSpPr>
            <p:nvPr userDrawn="1"/>
          </p:nvSpPr>
          <p:spPr>
            <a:xfrm>
              <a:off x="3311297" y="4203850"/>
              <a:ext cx="4338625" cy="365125"/>
            </a:xfrm>
            <a:prstGeom prst="rect">
              <a:avLst/>
            </a:prstGeom>
            <a:ln>
              <a:solidFill>
                <a:schemeClr val="bg1"/>
              </a:solidFill>
            </a:ln>
          </p:spPr>
          <p:txBody>
            <a:bodyPr vert="horz" lIns="91440" tIns="45720" rIns="91440" bIns="45720" rtlCol="0" anchor="ctr"/>
            <a:lstStyle>
              <a:defPPr>
                <a:defRPr lang="en-US"/>
              </a:defPPr>
              <a:lvl1pPr marL="0" algn="ctr" defTabSz="914400" rtl="0" eaLnBrk="1" latinLnBrk="0" hangingPunct="1">
                <a:defRPr sz="28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0" spc="300" dirty="0">
                  <a:solidFill>
                    <a:srgbClr val="00657B"/>
                  </a:solidFill>
                  <a:latin typeface="+mn-lt"/>
                  <a:cs typeface="Vijaya" panose="020B0604020202020204" pitchFamily="34" charset="0"/>
                </a:rPr>
                <a:t>@</a:t>
              </a:r>
              <a:r>
                <a:rPr lang="en-US" sz="2400" b="0" i="0" spc="300" dirty="0">
                  <a:solidFill>
                    <a:srgbClr val="00657B"/>
                  </a:solidFill>
                  <a:latin typeface="+mn-lt"/>
                  <a:cs typeface="Vijaya" panose="020B0604020202020204" pitchFamily="34" charset="0"/>
                </a:rPr>
                <a:t>RECOVERYANSWERS</a:t>
              </a:r>
            </a:p>
          </p:txBody>
        </p:sp>
      </p:grpSp>
      <p:sp>
        <p:nvSpPr>
          <p:cNvPr id="11" name="Footer Placeholder 4"/>
          <p:cNvSpPr txBox="1">
            <a:spLocks/>
          </p:cNvSpPr>
          <p:nvPr userDrawn="1"/>
        </p:nvSpPr>
        <p:spPr>
          <a:xfrm>
            <a:off x="110837" y="3619702"/>
            <a:ext cx="11959244" cy="36512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28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kern="1400" spc="300" baseline="0" dirty="0">
                <a:solidFill>
                  <a:schemeClr val="tx1"/>
                </a:solidFill>
              </a:rPr>
              <a:t>RECOVERYANSWERS.ORG  |  RECOVERY BULLETIN</a:t>
            </a:r>
          </a:p>
        </p:txBody>
      </p:sp>
      <p:sp>
        <p:nvSpPr>
          <p:cNvPr id="3" name="TextBox 2">
            <a:extLst>
              <a:ext uri="{FF2B5EF4-FFF2-40B4-BE49-F238E27FC236}">
                <a16:creationId xmlns:a16="http://schemas.microsoft.com/office/drawing/2014/main" id="{36417EA2-1ABC-4007-8CE2-D88F732E393E}"/>
              </a:ext>
            </a:extLst>
          </p:cNvPr>
          <p:cNvSpPr txBox="1"/>
          <p:nvPr userDrawn="1"/>
        </p:nvSpPr>
        <p:spPr>
          <a:xfrm>
            <a:off x="4805708" y="168040"/>
            <a:ext cx="7151401" cy="584775"/>
          </a:xfrm>
          <a:prstGeom prst="rect">
            <a:avLst/>
          </a:prstGeom>
          <a:noFill/>
        </p:spPr>
        <p:txBody>
          <a:bodyPr wrap="square" rtlCol="0">
            <a:spAutoFit/>
          </a:bodyPr>
          <a:lstStyle/>
          <a:p>
            <a:r>
              <a:rPr lang="en-US" sz="3200" dirty="0">
                <a:solidFill>
                  <a:schemeClr val="bg1">
                    <a:lumMod val="50000"/>
                  </a:schemeClr>
                </a:solidFill>
                <a:latin typeface="Vijaya" panose="020B0604020202020204" pitchFamily="34" charset="0"/>
                <a:cs typeface="Vijaya" panose="020B0604020202020204" pitchFamily="34" charset="0"/>
              </a:rPr>
              <a:t>Enhancing Recovery Through Science</a:t>
            </a:r>
          </a:p>
        </p:txBody>
      </p:sp>
    </p:spTree>
    <p:extLst>
      <p:ext uri="{BB962C8B-B14F-4D97-AF65-F5344CB8AC3E}">
        <p14:creationId xmlns:p14="http://schemas.microsoft.com/office/powerpoint/2010/main" val="21168894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2419" y="596019"/>
            <a:ext cx="10014008"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092419" y="3886200"/>
            <a:ext cx="10014008"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3956584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36780399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2419" y="3270699"/>
            <a:ext cx="10014008" cy="1823305"/>
          </a:xfrm>
        </p:spPr>
        <p:txBody>
          <a:bodyPr anchor="b">
            <a:normAutofit/>
          </a:bodyPr>
          <a:lstStyle>
            <a:lvl1pPr algn="r">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1092419" y="5103810"/>
            <a:ext cx="10014008"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682694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91130" y="2060899"/>
            <a:ext cx="4913431"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41" y="2060898"/>
            <a:ext cx="4918985"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651735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0.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1.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3.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image" Target="../media/image10.png"/><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4.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10" Type="http://schemas.openxmlformats.org/officeDocument/2006/relationships/slideLayout" Target="../slideLayouts/slideLayout191.xml"/><Relationship Id="rId19" Type="http://schemas.openxmlformats.org/officeDocument/2006/relationships/theme" Target="../theme/theme15.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6.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7.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theme" Target="../theme/theme8.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9.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DBF99-48DD-B54D-A306-E2B2A94813B3}" type="datetimeFigureOut">
              <a:rPr lang="en-US" smtClean="0"/>
              <a:t>10/31/2019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0A0EBD-847A-A345-BE5A-CCDC221B54E0}" type="slidenum">
              <a:rPr lang="en-US" smtClean="0"/>
              <a:t>‹#›</a:t>
            </a:fld>
            <a:endParaRPr lang="en-US"/>
          </a:p>
        </p:txBody>
      </p:sp>
    </p:spTree>
    <p:extLst>
      <p:ext uri="{BB962C8B-B14F-4D97-AF65-F5344CB8AC3E}">
        <p14:creationId xmlns:p14="http://schemas.microsoft.com/office/powerpoint/2010/main" val="30330845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77283-98C9-4623-9D7C-BCBE902DDB16}" type="datetimeFigureOut">
              <a:rPr lang="en-US" smtClean="0"/>
              <a:t>10/31/2019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C3DD2-6237-41AE-94E8-DE227D805B38}" type="slidenum">
              <a:rPr lang="en-US" smtClean="0"/>
              <a:t>‹#›</a:t>
            </a:fld>
            <a:endParaRPr lang="en-US"/>
          </a:p>
        </p:txBody>
      </p:sp>
    </p:spTree>
    <p:extLst>
      <p:ext uri="{BB962C8B-B14F-4D97-AF65-F5344CB8AC3E}">
        <p14:creationId xmlns:p14="http://schemas.microsoft.com/office/powerpoint/2010/main" val="161758998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72DE3-F348-45B9-964F-3F8556C33E0F}" type="datetimeFigureOut">
              <a:rPr lang="en-US" smtClean="0"/>
              <a:t>10/31/2019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B1DFBF-E099-4CE0-BACF-EE7AE7AAE6E8}" type="slidenum">
              <a:rPr lang="en-US" smtClean="0"/>
              <a:t>‹#›</a:t>
            </a:fld>
            <a:endParaRPr lang="en-US"/>
          </a:p>
        </p:txBody>
      </p:sp>
    </p:spTree>
    <p:extLst>
      <p:ext uri="{BB962C8B-B14F-4D97-AF65-F5344CB8AC3E}">
        <p14:creationId xmlns:p14="http://schemas.microsoft.com/office/powerpoint/2010/main" val="131604857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DBF99-48DD-B54D-A306-E2B2A94813B3}" type="datetimeFigureOut">
              <a:rPr lang="en-US" smtClean="0"/>
              <a:t>10/31/2019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0A0EBD-847A-A345-BE5A-CCDC221B54E0}" type="slidenum">
              <a:rPr lang="en-US" smtClean="0"/>
              <a:t>‹#›</a:t>
            </a:fld>
            <a:endParaRPr lang="en-US"/>
          </a:p>
        </p:txBody>
      </p:sp>
    </p:spTree>
    <p:extLst>
      <p:ext uri="{BB962C8B-B14F-4D97-AF65-F5344CB8AC3E}">
        <p14:creationId xmlns:p14="http://schemas.microsoft.com/office/powerpoint/2010/main" val="421720135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1D8BD707-D9CF-40AE-B4C6-C98DA3205C09}" type="datetimeFigureOut">
              <a:rPr lang="en-US" smtClean="0"/>
              <a:pPr/>
              <a:t>10/31/2019</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0385723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a:alphaModFix amt="50000"/>
            <a:extLst>
              <a:ext uri="{28A0092B-C50C-407E-A947-70E740481C1C}">
                <a14:useLocalDpi xmlns:a14="http://schemas.microsoft.com/office/drawing/2010/main" val="0"/>
              </a:ext>
            </a:extLst>
          </a:blip>
          <a:srcRect/>
          <a:stretch>
            <a:fillRect/>
          </a:stretch>
        </p:blipFill>
        <p:spPr bwMode="auto">
          <a:xfrm>
            <a:off x="203200" y="6324601"/>
            <a:ext cx="864973"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b="0" i="0">
                <a:solidFill>
                  <a:srgbClr val="FFFFFF"/>
                </a:solidFill>
                <a:latin typeface="Arial" charset="0"/>
                <a:ea typeface="Arial" charset="0"/>
                <a:cs typeface="Arial" charset="0"/>
              </a:defRPr>
            </a:lvl1pPr>
          </a:lstStyle>
          <a:p>
            <a:fld id="{1D8BD707-D9CF-40AE-B4C6-C98DA3205C09}" type="datetimeFigureOut">
              <a:rPr lang="en-US" smtClean="0"/>
              <a:pPr/>
              <a:t>10/31/2019</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b="0" i="0">
                <a:solidFill>
                  <a:srgbClr val="FFFFFF"/>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0" i="0">
                <a:solidFill>
                  <a:srgbClr val="FFFFFF"/>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6078878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defTabSz="914400" rtl="0" eaLnBrk="1" latinLnBrk="0" hangingPunct="1">
        <a:spcBef>
          <a:spcPct val="0"/>
        </a:spcBef>
        <a:buNone/>
        <a:defRPr sz="4000" b="0" i="0" kern="1200" spc="-100" baseline="0">
          <a:solidFill>
            <a:schemeClr val="tx2"/>
          </a:solidFill>
          <a:latin typeface="Arial" charset="0"/>
          <a:ea typeface="Arial" charset="0"/>
          <a:cs typeface="Arial" charset="0"/>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b="0" i="0" kern="1200">
          <a:solidFill>
            <a:schemeClr val="tx1"/>
          </a:solidFill>
          <a:latin typeface="Arial" charset="0"/>
          <a:ea typeface="Arial" charset="0"/>
          <a:cs typeface="Arial" charset="0"/>
        </a:defRPr>
      </a:lvl1pPr>
      <a:lvl2pPr marL="457200" indent="-182880" algn="l" defTabSz="914400" rtl="0" eaLnBrk="1" latinLnBrk="0" hangingPunct="1">
        <a:spcBef>
          <a:spcPct val="20000"/>
        </a:spcBef>
        <a:buClr>
          <a:schemeClr val="accent1"/>
        </a:buClr>
        <a:buSzPct val="85000"/>
        <a:buFont typeface="Arial" pitchFamily="34" charset="0"/>
        <a:buChar char="•"/>
        <a:defRPr sz="2000" b="0" i="0" kern="1200">
          <a:solidFill>
            <a:schemeClr val="tx1"/>
          </a:solidFill>
          <a:latin typeface="Arial" charset="0"/>
          <a:ea typeface="Arial" charset="0"/>
          <a:cs typeface="Arial" charset="0"/>
        </a:defRPr>
      </a:lvl2pPr>
      <a:lvl3pPr marL="731520" indent="-182880" algn="l" defTabSz="914400" rtl="0" eaLnBrk="1" latinLnBrk="0" hangingPunct="1">
        <a:spcBef>
          <a:spcPct val="20000"/>
        </a:spcBef>
        <a:buClr>
          <a:schemeClr val="accent1"/>
        </a:buClr>
        <a:buSzPct val="90000"/>
        <a:buFont typeface="Arial" pitchFamily="34" charset="0"/>
        <a:buChar char="•"/>
        <a:defRPr sz="1800" b="0" i="0" kern="1200">
          <a:solidFill>
            <a:schemeClr val="tx1"/>
          </a:solidFill>
          <a:latin typeface="Arial" charset="0"/>
          <a:ea typeface="Arial" charset="0"/>
          <a:cs typeface="Arial" charset="0"/>
        </a:defRPr>
      </a:lvl3pPr>
      <a:lvl4pPr marL="1005840" indent="-182880" algn="l" defTabSz="914400" rtl="0" eaLnBrk="1" latinLnBrk="0" hangingPunct="1">
        <a:spcBef>
          <a:spcPct val="20000"/>
        </a:spcBef>
        <a:buClr>
          <a:schemeClr val="accent1"/>
        </a:buClr>
        <a:buFont typeface="Arial" pitchFamily="34" charset="0"/>
        <a:buChar char="•"/>
        <a:defRPr sz="1600" b="0" i="0" kern="1200">
          <a:solidFill>
            <a:schemeClr val="tx1"/>
          </a:solidFill>
          <a:latin typeface="Arial" charset="0"/>
          <a:ea typeface="Arial" charset="0"/>
          <a:cs typeface="Arial" charset="0"/>
        </a:defRPr>
      </a:lvl4pPr>
      <a:lvl5pPr marL="1188720" indent="-137160" algn="l" defTabSz="914400" rtl="0" eaLnBrk="1" latinLnBrk="0" hangingPunct="1">
        <a:spcBef>
          <a:spcPct val="20000"/>
        </a:spcBef>
        <a:buClr>
          <a:schemeClr val="accent1"/>
        </a:buClr>
        <a:buSzPct val="100000"/>
        <a:buFont typeface="Arial" pitchFamily="34" charset="0"/>
        <a:buChar char="•"/>
        <a:defRPr sz="1400" b="0" i="0" kern="1200" baseline="0">
          <a:solidFill>
            <a:schemeClr val="tx1"/>
          </a:solidFill>
          <a:latin typeface="Arial" charset="0"/>
          <a:ea typeface="Arial" charset="0"/>
          <a:cs typeface="Arial"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1130" y="596018"/>
            <a:ext cx="10015297" cy="13124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91131" y="2060898"/>
            <a:ext cx="10015296" cy="4041162"/>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735611" y="6178261"/>
            <a:ext cx="1716619"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5" name="Footer Placeholder 4"/>
          <p:cNvSpPr>
            <a:spLocks noGrp="1"/>
          </p:cNvSpPr>
          <p:nvPr>
            <p:ph type="ftr" sz="quarter" idx="3"/>
          </p:nvPr>
        </p:nvSpPr>
        <p:spPr>
          <a:xfrm>
            <a:off x="1091130" y="6178261"/>
            <a:ext cx="7498849"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solidFill>
                <a:prstClr val="white">
                  <a:lumMod val="75000"/>
                </a:prstClr>
              </a:solidFill>
            </a:endParaRPr>
          </a:p>
        </p:txBody>
      </p:sp>
      <p:sp>
        <p:nvSpPr>
          <p:cNvPr id="6" name="Slide Number Placeholder 5"/>
          <p:cNvSpPr>
            <a:spLocks noGrp="1"/>
          </p:cNvSpPr>
          <p:nvPr>
            <p:ph type="sldNum" sz="quarter" idx="4"/>
          </p:nvPr>
        </p:nvSpPr>
        <p:spPr>
          <a:xfrm>
            <a:off x="10556270" y="6178261"/>
            <a:ext cx="551311"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3315762900"/>
      </p:ext>
    </p:extLst>
  </p:cSld>
  <p:clrMap bg1="dk1" tx1="lt1" bg2="dk2"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Lst>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77283-98C9-4623-9D7C-BCBE902DDB16}"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C3DD2-6237-41AE-94E8-DE227D805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978635"/>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9080DF-9296-40D6-A493-855F3519A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D89167-D054-4EBA-8220-2AAC8DB706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E07702-4874-4DA9-AB09-52765F1FF0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E7AB8D-194F-4734-890B-472326454AC3}" type="datetimeFigureOut">
              <a:rPr lang="en-US" smtClean="0"/>
              <a:t>10/31/2019</a:t>
            </a:fld>
            <a:endParaRPr lang="en-US"/>
          </a:p>
        </p:txBody>
      </p:sp>
      <p:sp>
        <p:nvSpPr>
          <p:cNvPr id="5" name="Footer Placeholder 4">
            <a:extLst>
              <a:ext uri="{FF2B5EF4-FFF2-40B4-BE49-F238E27FC236}">
                <a16:creationId xmlns:a16="http://schemas.microsoft.com/office/drawing/2014/main" id="{9902154E-A15D-4D8E-B0F8-3793338A9C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4E0A7F-E816-4229-8432-EB89A8658F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8043DE-07D2-48F3-981B-9E8C332E6705}" type="slidenum">
              <a:rPr lang="en-US" smtClean="0"/>
              <a:t>‹#›</a:t>
            </a:fld>
            <a:endParaRPr lang="en-US"/>
          </a:p>
        </p:txBody>
      </p:sp>
    </p:spTree>
    <p:extLst>
      <p:ext uri="{BB962C8B-B14F-4D97-AF65-F5344CB8AC3E}">
        <p14:creationId xmlns:p14="http://schemas.microsoft.com/office/powerpoint/2010/main" val="100050878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609163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7228" y="285"/>
            <a:ext cx="2603029"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3600" y="624110"/>
            <a:ext cx="87856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888" y="2133600"/>
            <a:ext cx="8789313"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3200" y="6135090"/>
            <a:ext cx="102184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endParaRPr lang="en-US">
              <a:solidFill>
                <a:srgbClr val="575F6D"/>
              </a:solidFill>
              <a:latin typeface="Arial" charset="0"/>
            </a:endParaRPr>
          </a:p>
        </p:txBody>
      </p:sp>
      <p:sp>
        <p:nvSpPr>
          <p:cNvPr id="5" name="Footer Placeholder 4"/>
          <p:cNvSpPr>
            <a:spLocks noGrp="1"/>
          </p:cNvSpPr>
          <p:nvPr>
            <p:ph type="ftr" sz="quarter" idx="3"/>
          </p:nvPr>
        </p:nvSpPr>
        <p:spPr>
          <a:xfrm>
            <a:off x="2589887" y="6135810"/>
            <a:ext cx="762198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endParaRPr lang="en-US">
              <a:solidFill>
                <a:srgbClr val="575F6D"/>
              </a:solidFill>
              <a:latin typeface="Arial" charset="0"/>
            </a:endParaRPr>
          </a:p>
        </p:txBody>
      </p:sp>
      <p:sp>
        <p:nvSpPr>
          <p:cNvPr id="6" name="Slide Number Placeholder 5"/>
          <p:cNvSpPr>
            <a:spLocks noGrp="1"/>
          </p:cNvSpPr>
          <p:nvPr>
            <p:ph type="sldNum" sz="quarter" idx="4"/>
          </p:nvPr>
        </p:nvSpPr>
        <p:spPr bwMode="gray">
          <a:xfrm>
            <a:off x="681637" y="787784"/>
            <a:ext cx="779971" cy="365125"/>
          </a:xfrm>
          <a:prstGeom prst="rect">
            <a:avLst/>
          </a:prstGeom>
        </p:spPr>
        <p:txBody>
          <a:bodyPr vert="horz" lIns="91440" tIns="45720" rIns="91440" bIns="45720" rtlCol="0" anchor="ctr"/>
          <a:lstStyle>
            <a:lvl1pPr algn="r">
              <a:defRPr sz="2000">
                <a:solidFill>
                  <a:srgbClr val="FEFFFF"/>
                </a:solidFill>
              </a:defRPr>
            </a:lvl1pPr>
          </a:lstStyle>
          <a:p>
            <a:pPr fontAlgn="base">
              <a:spcBef>
                <a:spcPct val="0"/>
              </a:spcBef>
              <a:spcAft>
                <a:spcPct val="0"/>
              </a:spcAft>
              <a:defRPr/>
            </a:pPr>
            <a:fld id="{1AEB3783-B601-40B6-AA55-10B970D9C04E}" type="slidenum">
              <a:rPr lang="en-US" smtClean="0">
                <a:latin typeface="Arial" charset="0"/>
              </a:rPr>
              <a:pPr fontAlgn="base">
                <a:spcBef>
                  <a:spcPct val="0"/>
                </a:spcBef>
                <a:spcAft>
                  <a:spcPct val="0"/>
                </a:spcAft>
                <a:defRPr/>
              </a:pPr>
              <a:t>‹#›</a:t>
            </a:fld>
            <a:endParaRPr lang="en-US">
              <a:latin typeface="Arial" charset="0"/>
            </a:endParaRPr>
          </a:p>
        </p:txBody>
      </p:sp>
    </p:spTree>
    <p:extLst>
      <p:ext uri="{BB962C8B-B14F-4D97-AF65-F5344CB8AC3E}">
        <p14:creationId xmlns:p14="http://schemas.microsoft.com/office/powerpoint/2010/main" val="406487582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DBF99-48DD-B54D-A306-E2B2A94813B3}" type="datetimeFigureOut">
              <a:rPr lang="en-US" smtClean="0"/>
              <a:t>10/31/2019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0A0EBD-847A-A345-BE5A-CCDC221B54E0}" type="slidenum">
              <a:rPr lang="en-US" smtClean="0"/>
              <a:t>‹#›</a:t>
            </a:fld>
            <a:endParaRPr lang="en-US"/>
          </a:p>
        </p:txBody>
      </p:sp>
    </p:spTree>
    <p:extLst>
      <p:ext uri="{BB962C8B-B14F-4D97-AF65-F5344CB8AC3E}">
        <p14:creationId xmlns:p14="http://schemas.microsoft.com/office/powerpoint/2010/main" val="57696392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427841-9D55-7742-B8D0-7D32ADBBE71E}" type="slidenum">
              <a:rPr lang="en-US" smtClean="0"/>
              <a:t>‹#›</a:t>
            </a:fld>
            <a:endParaRPr lang="en-US"/>
          </a:p>
        </p:txBody>
      </p:sp>
    </p:spTree>
    <p:extLst>
      <p:ext uri="{BB962C8B-B14F-4D97-AF65-F5344CB8AC3E}">
        <p14:creationId xmlns:p14="http://schemas.microsoft.com/office/powerpoint/2010/main" val="278882823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i="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AutoShape 20"/>
          <p:cNvSpPr>
            <a:spLocks noChangeArrowheads="1"/>
          </p:cNvSpPr>
          <p:nvPr userDrawn="1"/>
        </p:nvSpPr>
        <p:spPr bwMode="auto">
          <a:xfrm rot="10800000" flipH="1">
            <a:off x="-549923" y="-381000"/>
            <a:ext cx="9998723" cy="4876799"/>
          </a:xfrm>
          <a:prstGeom prst="flowChartDelay">
            <a:avLst/>
          </a:prstGeom>
          <a:solidFill>
            <a:schemeClr val="accent5">
              <a:lumMod val="75000"/>
              <a:alpha val="25098"/>
            </a:schemeClr>
          </a:solidFill>
          <a:ln>
            <a:noFill/>
          </a:ln>
          <a:effectLst>
            <a:softEdge rad="317500"/>
          </a:effectLst>
        </p:spPr>
        <p:txBody>
          <a:bodyPr wrap="none" anchor="ctr"/>
          <a:lstStyle/>
          <a:p>
            <a:pPr fontAlgn="auto">
              <a:spcBef>
                <a:spcPts val="0"/>
              </a:spcBef>
              <a:spcAft>
                <a:spcPts val="0"/>
              </a:spcAft>
              <a:defRPr/>
            </a:pPr>
            <a:endParaRPr lang="en-US" sz="1800">
              <a:latin typeface="+mn-lt"/>
            </a:endParaRPr>
          </a:p>
        </p:txBody>
      </p:sp>
      <p:sp>
        <p:nvSpPr>
          <p:cNvPr id="9" name="Rectangle 8"/>
          <p:cNvSpPr/>
          <p:nvPr userDrawn="1"/>
        </p:nvSpPr>
        <p:spPr>
          <a:xfrm>
            <a:off x="0" y="0"/>
            <a:ext cx="10261600" cy="1447800"/>
          </a:xfrm>
          <a:prstGeom prst="rect">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21"/>
          <p:cNvSpPr>
            <a:spLocks noChangeArrowheads="1"/>
          </p:cNvSpPr>
          <p:nvPr userDrawn="1"/>
        </p:nvSpPr>
        <p:spPr bwMode="auto">
          <a:xfrm>
            <a:off x="0" y="1524000"/>
            <a:ext cx="12090400" cy="4572000"/>
          </a:xfrm>
          <a:prstGeom prst="rect">
            <a:avLst/>
          </a:prstGeom>
          <a:solidFill>
            <a:schemeClr val="bg1"/>
          </a:solidFill>
          <a:ln>
            <a:noFill/>
          </a:ln>
          <a:effectLst/>
        </p:spPr>
        <p:txBody>
          <a:bodyPr wrap="none" anchor="ctr"/>
          <a:lstStyle/>
          <a:p>
            <a:pPr fontAlgn="auto">
              <a:spcBef>
                <a:spcPts val="0"/>
              </a:spcBef>
              <a:spcAft>
                <a:spcPts val="0"/>
              </a:spcAft>
              <a:defRPr/>
            </a:pPr>
            <a:endParaRPr lang="en-US" sz="1800">
              <a:latin typeface="+mn-lt"/>
            </a:endParaRPr>
          </a:p>
        </p:txBody>
      </p:sp>
      <p:sp>
        <p:nvSpPr>
          <p:cNvPr id="2" name="Title Placeholder 1"/>
          <p:cNvSpPr>
            <a:spLocks noGrp="1"/>
          </p:cNvSpPr>
          <p:nvPr>
            <p:ph type="title"/>
          </p:nvPr>
        </p:nvSpPr>
        <p:spPr>
          <a:xfrm>
            <a:off x="609600" y="2286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D2F99-242B-4FBA-A3F3-1F5B99FDD3D1}" type="datetimeFigureOut">
              <a:rPr lang="en-US" smtClean="0"/>
              <a:t>10/31/2019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BA890-5ED3-47DF-BAD1-B19BA5C73858}" type="slidenum">
              <a:rPr lang="en-US" smtClean="0"/>
              <a:t>‹#›</a:t>
            </a:fld>
            <a:endParaRPr lang="en-US"/>
          </a:p>
        </p:txBody>
      </p:sp>
      <p:sp>
        <p:nvSpPr>
          <p:cNvPr id="11" name="Rectangle 10"/>
          <p:cNvSpPr/>
          <p:nvPr userDrawn="1"/>
        </p:nvSpPr>
        <p:spPr>
          <a:xfrm>
            <a:off x="0" y="1447800"/>
            <a:ext cx="12192000" cy="76200"/>
          </a:xfrm>
          <a:prstGeom prst="rect">
            <a:avLst/>
          </a:prstGeom>
          <a:solidFill>
            <a:srgbClr val="007D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12" name="Text Box 32"/>
          <p:cNvSpPr txBox="1">
            <a:spLocks noChangeArrowheads="1"/>
          </p:cNvSpPr>
          <p:nvPr userDrawn="1"/>
        </p:nvSpPr>
        <p:spPr bwMode="auto">
          <a:xfrm>
            <a:off x="9617476" y="6611780"/>
            <a:ext cx="2540000" cy="246221"/>
          </a:xfrm>
          <a:prstGeom prst="rect">
            <a:avLst/>
          </a:prstGeom>
          <a:no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auto" hangingPunct="1">
              <a:spcBef>
                <a:spcPct val="50000"/>
              </a:spcBef>
              <a:spcAft>
                <a:spcPts val="0"/>
              </a:spcAft>
              <a:defRPr/>
            </a:pPr>
            <a:r>
              <a:rPr lang="en-US" sz="1000" i="1" dirty="0">
                <a:solidFill>
                  <a:schemeClr val="tx1">
                    <a:lumMod val="50000"/>
                    <a:lumOff val="50000"/>
                  </a:schemeClr>
                </a:solidFill>
                <a:effectLst/>
                <a:ea typeface="MS PGothic" pitchFamily="34" charset="-128"/>
              </a:rPr>
              <a:t>www.mghcme.org</a:t>
            </a:r>
          </a:p>
        </p:txBody>
      </p:sp>
    </p:spTree>
    <p:extLst>
      <p:ext uri="{BB962C8B-B14F-4D97-AF65-F5344CB8AC3E}">
        <p14:creationId xmlns:p14="http://schemas.microsoft.com/office/powerpoint/2010/main" val="406438121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1130" y="596018"/>
            <a:ext cx="10015297" cy="13124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91131" y="2060898"/>
            <a:ext cx="10015296" cy="4041162"/>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735611" y="6178261"/>
            <a:ext cx="1716619"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D9992A70-8C57-41BC-A15F-BC7898E16740}" type="datetimeFigureOut">
              <a:rPr lang="en-US" smtClean="0">
                <a:solidFill>
                  <a:prstClr val="white">
                    <a:lumMod val="75000"/>
                  </a:prstClr>
                </a:solidFill>
              </a:rPr>
              <a:pPr/>
              <a:t>10/31/2019</a:t>
            </a:fld>
            <a:endParaRPr lang="en-US">
              <a:solidFill>
                <a:prstClr val="white">
                  <a:lumMod val="75000"/>
                </a:prstClr>
              </a:solidFill>
            </a:endParaRPr>
          </a:p>
        </p:txBody>
      </p:sp>
      <p:sp>
        <p:nvSpPr>
          <p:cNvPr id="5" name="Footer Placeholder 4"/>
          <p:cNvSpPr>
            <a:spLocks noGrp="1"/>
          </p:cNvSpPr>
          <p:nvPr>
            <p:ph type="ftr" sz="quarter" idx="3"/>
          </p:nvPr>
        </p:nvSpPr>
        <p:spPr>
          <a:xfrm>
            <a:off x="1091130" y="6178261"/>
            <a:ext cx="7498849"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solidFill>
                <a:prstClr val="white">
                  <a:lumMod val="75000"/>
                </a:prstClr>
              </a:solidFill>
            </a:endParaRPr>
          </a:p>
        </p:txBody>
      </p:sp>
      <p:sp>
        <p:nvSpPr>
          <p:cNvPr id="6" name="Slide Number Placeholder 5"/>
          <p:cNvSpPr>
            <a:spLocks noGrp="1"/>
          </p:cNvSpPr>
          <p:nvPr>
            <p:ph type="sldNum" sz="quarter" idx="4"/>
          </p:nvPr>
        </p:nvSpPr>
        <p:spPr>
          <a:xfrm>
            <a:off x="10556270" y="6178261"/>
            <a:ext cx="551311"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461784674"/>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Lst>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72DE3-F348-45B9-964F-3F8556C33E0F}" type="datetimeFigureOut">
              <a:rPr lang="en-US" smtClean="0"/>
              <a:t>10/31/2019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B1DFBF-E099-4CE0-BACF-EE7AE7AAE6E8}" type="slidenum">
              <a:rPr lang="en-US" smtClean="0"/>
              <a:t>‹#›</a:t>
            </a:fld>
            <a:endParaRPr lang="en-US"/>
          </a:p>
        </p:txBody>
      </p:sp>
    </p:spTree>
    <p:extLst>
      <p:ext uri="{BB962C8B-B14F-4D97-AF65-F5344CB8AC3E}">
        <p14:creationId xmlns:p14="http://schemas.microsoft.com/office/powerpoint/2010/main" val="255283946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0.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0.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36.xml"/><Relationship Id="rId5" Type="http://schemas.openxmlformats.org/officeDocument/2006/relationships/image" Target="../media/image48.png"/><Relationship Id="rId4" Type="http://schemas.openxmlformats.org/officeDocument/2006/relationships/hyperlink" Target="https://www.recoveryanswers.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59.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49.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1.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1.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9.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26.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26.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2.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4.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8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2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9.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9.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9.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1.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54.xml"/><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49.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49.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14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149.xml"/></Relationships>
</file>

<file path=ppt/slides/_rels/slide4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49.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26.xml"/></Relationships>
</file>

<file path=ppt/slides/_rels/slide5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5.xml"/><Relationship Id="rId1" Type="http://schemas.openxmlformats.org/officeDocument/2006/relationships/vmlDrawing" Target="../drawings/vmlDrawing1.vml"/><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085" y="0"/>
            <a:ext cx="10241279" cy="6858000"/>
          </a:xfrm>
          <a:prstGeom prst="rect">
            <a:avLst/>
          </a:prstGeom>
        </p:spPr>
      </p:pic>
      <p:sp>
        <p:nvSpPr>
          <p:cNvPr id="2" name="Title 1"/>
          <p:cNvSpPr>
            <a:spLocks noGrp="1"/>
          </p:cNvSpPr>
          <p:nvPr>
            <p:ph type="ctrTitle"/>
          </p:nvPr>
        </p:nvSpPr>
        <p:spPr>
          <a:xfrm>
            <a:off x="2465018" y="3772801"/>
            <a:ext cx="7772400" cy="1684800"/>
          </a:xfrm>
        </p:spPr>
        <p:txBody>
          <a:bodyPr>
            <a:normAutofit fontScale="90000"/>
          </a:bodyPr>
          <a:lstStyle/>
          <a:p>
            <a:br>
              <a:rPr lang="en-US" sz="3200" dirty="0">
                <a:latin typeface="Franklin Gothic Demi" charset="0"/>
                <a:ea typeface="Franklin Gothic Demi" charset="0"/>
                <a:cs typeface="Franklin Gothic Demi" charset="0"/>
              </a:rPr>
            </a:br>
            <a:br>
              <a:rPr lang="en-US" sz="3200" dirty="0">
                <a:latin typeface="Franklin Gothic Demi" charset="0"/>
                <a:ea typeface="Franklin Gothic Demi" charset="0"/>
                <a:cs typeface="Franklin Gothic Demi" charset="0"/>
              </a:rPr>
            </a:br>
            <a:br>
              <a:rPr lang="en-US" sz="3200" dirty="0">
                <a:latin typeface="Franklin Gothic Demi" charset="0"/>
                <a:ea typeface="Franklin Gothic Demi" charset="0"/>
                <a:cs typeface="Franklin Gothic Demi" charset="0"/>
              </a:rPr>
            </a:br>
            <a:br>
              <a:rPr lang="en-US" sz="3200" dirty="0">
                <a:latin typeface="Franklin Gothic Demi" charset="0"/>
                <a:ea typeface="Franklin Gothic Demi" charset="0"/>
                <a:cs typeface="Franklin Gothic Demi" charset="0"/>
              </a:rPr>
            </a:br>
            <a:br>
              <a:rPr lang="en-US" sz="3200" dirty="0">
                <a:latin typeface="Franklin Gothic Demi" charset="0"/>
                <a:ea typeface="Franklin Gothic Demi" charset="0"/>
                <a:cs typeface="Franklin Gothic Demi" charset="0"/>
              </a:rPr>
            </a:br>
            <a:r>
              <a:rPr lang="en-US" sz="3200" dirty="0">
                <a:latin typeface="Franklin Gothic Demi" charset="0"/>
                <a:ea typeface="Franklin Gothic Demi" charset="0"/>
                <a:cs typeface="Franklin Gothic Demi" charset="0"/>
              </a:rPr>
              <a:t>Parkside, Tulsa, OK November 2019</a:t>
            </a:r>
            <a:br>
              <a:rPr lang="en-US" sz="3200" dirty="0">
                <a:latin typeface="Franklin Gothic Demi" charset="0"/>
                <a:ea typeface="Franklin Gothic Demi" charset="0"/>
                <a:cs typeface="Franklin Gothic Demi" charset="0"/>
              </a:rPr>
            </a:br>
            <a:r>
              <a:rPr lang="en-US" sz="3200" dirty="0">
                <a:solidFill>
                  <a:prstClr val="black"/>
                </a:solidFill>
                <a:latin typeface="Franklin Gothic Demi" charset="0"/>
                <a:ea typeface="Franklin Gothic Demi" charset="0"/>
                <a:cs typeface="Franklin Gothic Demi" charset="0"/>
              </a:rPr>
              <a:t>John F. Kelly, PhD, ABPP</a:t>
            </a:r>
            <a:endParaRPr lang="en-US" sz="3200" dirty="0">
              <a:latin typeface="Franklin Gothic Demi" charset="0"/>
              <a:ea typeface="Franklin Gothic Demi" charset="0"/>
              <a:cs typeface="Franklin Gothic Demi" charset="0"/>
            </a:endParaRPr>
          </a:p>
        </p:txBody>
      </p:sp>
      <p:sp>
        <p:nvSpPr>
          <p:cNvPr id="5" name="Title 1">
            <a:extLst>
              <a:ext uri="{FF2B5EF4-FFF2-40B4-BE49-F238E27FC236}">
                <a16:creationId xmlns:a16="http://schemas.microsoft.com/office/drawing/2014/main" id="{088EE89B-B0CC-4BDC-BD6E-D79DD3222290}"/>
              </a:ext>
            </a:extLst>
          </p:cNvPr>
          <p:cNvSpPr txBox="1">
            <a:spLocks/>
          </p:cNvSpPr>
          <p:nvPr/>
        </p:nvSpPr>
        <p:spPr>
          <a:xfrm>
            <a:off x="5138217" y="2054071"/>
            <a:ext cx="6153147" cy="9833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ranklin Gothic Demi" charset="0"/>
                <a:ea typeface="Franklin Gothic Demi" charset="0"/>
                <a:cs typeface="Franklin Gothic Demi" charset="0"/>
              </a:rPr>
              <a:t>From the “War on Drugs” to the “War on the War on Drugs”: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ranklin Gothic Demi" charset="0"/>
                <a:ea typeface="Franklin Gothic Demi" charset="0"/>
                <a:cs typeface="Franklin Gothic Demi" charset="0"/>
              </a:rPr>
              <a:t>50 years of Drug Policy, Research, and Treatment </a:t>
            </a:r>
          </a:p>
        </p:txBody>
      </p:sp>
    </p:spTree>
    <p:extLst>
      <p:ext uri="{BB962C8B-B14F-4D97-AF65-F5344CB8AC3E}">
        <p14:creationId xmlns:p14="http://schemas.microsoft.com/office/powerpoint/2010/main" val="1349572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674237" y="914400"/>
            <a:ext cx="3657600" cy="2887579"/>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a:ln>
                  <a:noFill/>
                </a:ln>
                <a:solidFill>
                  <a:srgbClr val="FFFFFF"/>
                </a:solidFill>
                <a:effectLst/>
                <a:uLnTx/>
                <a:uFillTx/>
                <a:latin typeface="Calibri Light" panose="020F0302020204030204"/>
                <a:ea typeface="+mn-ea"/>
                <a:cs typeface="+mn-cs"/>
              </a:rPr>
              <a:t>PUBLIC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a:ln>
                  <a:noFill/>
                </a:ln>
                <a:solidFill>
                  <a:srgbClr val="FFFFFF"/>
                </a:solidFill>
                <a:effectLst/>
                <a:uLnTx/>
                <a:uFillTx/>
                <a:latin typeface="Calibri Light" panose="020F0302020204030204"/>
                <a:ea typeface="+mn-ea"/>
                <a:cs typeface="+mn-cs"/>
              </a:rPr>
              <a:t>HEALTH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a:ln>
                  <a:noFill/>
                </a:ln>
                <a:solidFill>
                  <a:srgbClr val="FFFFFF"/>
                </a:solidFill>
                <a:effectLst/>
                <a:uLnTx/>
                <a:uFillTx/>
                <a:latin typeface="Calibri Light" panose="020F0302020204030204"/>
                <a:ea typeface="+mn-ea"/>
                <a:cs typeface="+mn-cs"/>
              </a:rPr>
              <a:t>MODEL</a:t>
            </a:r>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D73E30D3-5198-4278-ABE5-CAADD03B496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53822" y="1156476"/>
            <a:ext cx="6553545" cy="4552989"/>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8C94E2F0-E5BD-44BA-B128-0672356D42D8}"/>
              </a:ext>
            </a:extLst>
          </p:cNvPr>
          <p:cNvSpPr/>
          <p:nvPr/>
        </p:nvSpPr>
        <p:spPr>
          <a:xfrm>
            <a:off x="7601904" y="1025471"/>
            <a:ext cx="953516" cy="619432"/>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E05A6000-E7BE-46A1-8BE5-6A64895F39A6}"/>
              </a:ext>
            </a:extLst>
          </p:cNvPr>
          <p:cNvSpPr/>
          <p:nvPr/>
        </p:nvSpPr>
        <p:spPr>
          <a:xfrm>
            <a:off x="5006072" y="5221038"/>
            <a:ext cx="1258093" cy="619432"/>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C14DE135-567D-4959-BAD6-EBB0473D311C}"/>
              </a:ext>
            </a:extLst>
          </p:cNvPr>
          <p:cNvSpPr/>
          <p:nvPr/>
        </p:nvSpPr>
        <p:spPr>
          <a:xfrm>
            <a:off x="9714484" y="5204932"/>
            <a:ext cx="2140632" cy="619432"/>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007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rgbClr val="5F5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B73A1641-2FB7-438A-A80C-3B4AE404BA4F}"/>
              </a:ext>
            </a:extLst>
          </p:cNvPr>
          <p:cNvPicPr>
            <a:picLocks noGrp="1" noChangeAspect="1"/>
          </p:cNvPicPr>
          <p:nvPr>
            <p:ph idx="1"/>
          </p:nvPr>
        </p:nvPicPr>
        <p:blipFill>
          <a:blip r:embed="rId2"/>
          <a:stretch>
            <a:fillRect/>
          </a:stretch>
        </p:blipFill>
        <p:spPr>
          <a:xfrm>
            <a:off x="2006601" y="873126"/>
            <a:ext cx="8178799" cy="5111748"/>
          </a:xfrm>
          <a:prstGeom prst="rect">
            <a:avLst/>
          </a:prstGeom>
        </p:spPr>
      </p:pic>
      <p:sp>
        <p:nvSpPr>
          <p:cNvPr id="5" name="TextBox 4">
            <a:extLst>
              <a:ext uri="{FF2B5EF4-FFF2-40B4-BE49-F238E27FC236}">
                <a16:creationId xmlns:a16="http://schemas.microsoft.com/office/drawing/2014/main" id="{25E27C2E-F00C-47DB-8907-F64B173045D3}"/>
              </a:ext>
            </a:extLst>
          </p:cNvPr>
          <p:cNvSpPr txBox="1"/>
          <p:nvPr/>
        </p:nvSpPr>
        <p:spPr>
          <a:xfrm>
            <a:off x="8395776" y="3072882"/>
            <a:ext cx="1852045" cy="923330"/>
          </a:xfrm>
          <a:prstGeom prst="rect">
            <a:avLst/>
          </a:prstGeom>
          <a:solidFill>
            <a:schemeClr val="tx1">
              <a:lumMod val="75000"/>
              <a:lumOff val="2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70,237 Overdose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deaths in the 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 2017</a:t>
            </a:r>
          </a:p>
        </p:txBody>
      </p:sp>
    </p:spTree>
    <p:extLst>
      <p:ext uri="{BB962C8B-B14F-4D97-AF65-F5344CB8AC3E}">
        <p14:creationId xmlns:p14="http://schemas.microsoft.com/office/powerpoint/2010/main" val="1510609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close up of a map&#10;&#10;Description automatically generated">
            <a:extLst>
              <a:ext uri="{FF2B5EF4-FFF2-40B4-BE49-F238E27FC236}">
                <a16:creationId xmlns:a16="http://schemas.microsoft.com/office/drawing/2014/main" id="{41217C5A-8E18-4DA1-A145-CE2C3EC99010}"/>
              </a:ext>
            </a:extLst>
          </p:cNvPr>
          <p:cNvPicPr>
            <a:picLocks noChangeAspect="1"/>
          </p:cNvPicPr>
          <p:nvPr/>
        </p:nvPicPr>
        <p:blipFill>
          <a:blip r:embed="rId2"/>
          <a:stretch>
            <a:fillRect/>
          </a:stretch>
        </p:blipFill>
        <p:spPr>
          <a:xfrm>
            <a:off x="2006601" y="1384301"/>
            <a:ext cx="8178799" cy="4089399"/>
          </a:xfrm>
          <a:prstGeom prst="rect">
            <a:avLst/>
          </a:prstGeom>
        </p:spPr>
      </p:pic>
    </p:spTree>
    <p:extLst>
      <p:ext uri="{BB962C8B-B14F-4D97-AF65-F5344CB8AC3E}">
        <p14:creationId xmlns:p14="http://schemas.microsoft.com/office/powerpoint/2010/main" val="2248764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5">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screenshot of a cell phone&#10;&#10;Description automatically generated">
            <a:extLst>
              <a:ext uri="{FF2B5EF4-FFF2-40B4-BE49-F238E27FC236}">
                <a16:creationId xmlns:a16="http://schemas.microsoft.com/office/drawing/2014/main" id="{3EF58204-697E-42B9-A96D-D15F35F7FBD0}"/>
              </a:ext>
            </a:extLst>
          </p:cNvPr>
          <p:cNvPicPr>
            <a:picLocks noChangeAspect="1"/>
          </p:cNvPicPr>
          <p:nvPr/>
        </p:nvPicPr>
        <p:blipFill>
          <a:blip r:embed="rId2"/>
          <a:stretch>
            <a:fillRect/>
          </a:stretch>
        </p:blipFill>
        <p:spPr>
          <a:xfrm>
            <a:off x="3310466" y="643467"/>
            <a:ext cx="5571066" cy="5571066"/>
          </a:xfrm>
          <a:prstGeom prst="rect">
            <a:avLst/>
          </a:prstGeom>
        </p:spPr>
      </p:pic>
    </p:spTree>
    <p:extLst>
      <p:ext uri="{BB962C8B-B14F-4D97-AF65-F5344CB8AC3E}">
        <p14:creationId xmlns:p14="http://schemas.microsoft.com/office/powerpoint/2010/main" val="3398974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4A2F755-5219-4C4E-9378-2C80BB08D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lumMod val="75000"/>
              <a:lumOff val="25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Freeform: Shape 34">
            <a:extLst>
              <a:ext uri="{FF2B5EF4-FFF2-40B4-BE49-F238E27FC236}">
                <a16:creationId xmlns:a16="http://schemas.microsoft.com/office/drawing/2014/main" id="{9A87AD7E-457F-4836-8DDE-FFE0F0093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24000" y="1762068"/>
            <a:ext cx="9144312"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547DA2CF-4EC6-44CA-80B5-3A704B3F2FC7}"/>
              </a:ext>
            </a:extLst>
          </p:cNvPr>
          <p:cNvSpPr>
            <a:spLocks noGrp="1"/>
          </p:cNvSpPr>
          <p:nvPr>
            <p:ph type="title"/>
          </p:nvPr>
        </p:nvSpPr>
        <p:spPr>
          <a:xfrm>
            <a:off x="2244737" y="498143"/>
            <a:ext cx="7702210" cy="1278902"/>
          </a:xfrm>
        </p:spPr>
        <p:txBody>
          <a:bodyPr>
            <a:normAutofit/>
          </a:bodyPr>
          <a:lstStyle/>
          <a:p>
            <a:r>
              <a:rPr lang="en-US" dirty="0">
                <a:solidFill>
                  <a:schemeClr val="bg1"/>
                </a:solidFill>
              </a:rPr>
              <a:t>U.S. Economic burden</a:t>
            </a:r>
          </a:p>
        </p:txBody>
      </p:sp>
      <p:pic>
        <p:nvPicPr>
          <p:cNvPr id="16" name="Graphic 6" descr="Money">
            <a:extLst>
              <a:ext uri="{FF2B5EF4-FFF2-40B4-BE49-F238E27FC236}">
                <a16:creationId xmlns:a16="http://schemas.microsoft.com/office/drawing/2014/main" id="{E8B371B7-D822-4D4D-A7E2-E84926C2A8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44738" y="3126350"/>
            <a:ext cx="2329758" cy="2329758"/>
          </a:xfrm>
          <a:prstGeom prst="rect">
            <a:avLst/>
          </a:prstGeom>
          <a:effectLst/>
        </p:spPr>
      </p:pic>
      <p:sp>
        <p:nvSpPr>
          <p:cNvPr id="3" name="Content Placeholder 2">
            <a:extLst>
              <a:ext uri="{FF2B5EF4-FFF2-40B4-BE49-F238E27FC236}">
                <a16:creationId xmlns:a16="http://schemas.microsoft.com/office/drawing/2014/main" id="{29CE3376-EC89-45B0-8789-497912F12780}"/>
              </a:ext>
            </a:extLst>
          </p:cNvPr>
          <p:cNvSpPr>
            <a:spLocks noGrp="1"/>
          </p:cNvSpPr>
          <p:nvPr>
            <p:ph idx="1"/>
          </p:nvPr>
        </p:nvSpPr>
        <p:spPr>
          <a:xfrm>
            <a:off x="4815797" y="2944460"/>
            <a:ext cx="5131151" cy="2866318"/>
          </a:xfrm>
        </p:spPr>
        <p:txBody>
          <a:bodyPr>
            <a:normAutofit/>
          </a:bodyPr>
          <a:lstStyle/>
          <a:p>
            <a:r>
              <a:rPr lang="en-US" sz="2100" dirty="0"/>
              <a:t>$600 Billion annually…</a:t>
            </a:r>
          </a:p>
          <a:p>
            <a:pPr lvl="1"/>
            <a:endParaRPr lang="en-US" sz="2100" dirty="0"/>
          </a:p>
          <a:p>
            <a:pPr lvl="1"/>
            <a:r>
              <a:rPr lang="en-US" sz="2100" dirty="0"/>
              <a:t>Lost productivity</a:t>
            </a:r>
          </a:p>
          <a:p>
            <a:pPr lvl="1"/>
            <a:r>
              <a:rPr lang="en-US" sz="2100" dirty="0"/>
              <a:t>Healthcare costs</a:t>
            </a:r>
          </a:p>
          <a:p>
            <a:pPr lvl="1"/>
            <a:r>
              <a:rPr lang="en-US" sz="2100" dirty="0"/>
              <a:t>Criminal justice</a:t>
            </a:r>
          </a:p>
        </p:txBody>
      </p:sp>
    </p:spTree>
    <p:extLst>
      <p:ext uri="{BB962C8B-B14F-4D97-AF65-F5344CB8AC3E}">
        <p14:creationId xmlns:p14="http://schemas.microsoft.com/office/powerpoint/2010/main" val="4020444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893698"/>
          </a:xfrm>
          <a:solidFill>
            <a:schemeClr val="tx2"/>
          </a:solidFill>
        </p:spPr>
        <p:txBody>
          <a:bodyPr/>
          <a:lstStyle/>
          <a:p>
            <a:pPr algn="ctr"/>
            <a:r>
              <a:rPr lang="en-US" dirty="0">
                <a:solidFill>
                  <a:schemeClr val="bg1"/>
                </a:solidFill>
              </a:rPr>
              <a:t>ADDICTION IS A COMPLEX DISORDER</a:t>
            </a:r>
          </a:p>
        </p:txBody>
      </p:sp>
      <p:grpSp>
        <p:nvGrpSpPr>
          <p:cNvPr id="83" name="Group 82">
            <a:extLst>
              <a:ext uri="{FF2B5EF4-FFF2-40B4-BE49-F238E27FC236}">
                <a16:creationId xmlns:a16="http://schemas.microsoft.com/office/drawing/2014/main" id="{D2D00CD7-EB55-4A88-9EAB-E051798AACFD}"/>
              </a:ext>
            </a:extLst>
          </p:cNvPr>
          <p:cNvGrpSpPr/>
          <p:nvPr/>
        </p:nvGrpSpPr>
        <p:grpSpPr>
          <a:xfrm>
            <a:off x="1734917" y="1807064"/>
            <a:ext cx="8933079" cy="4737335"/>
            <a:chOff x="210916" y="1670330"/>
            <a:chExt cx="8933079" cy="4737335"/>
          </a:xfrm>
        </p:grpSpPr>
        <p:cxnSp>
          <p:nvCxnSpPr>
            <p:cNvPr id="43" name="Straight Connector 42">
              <a:extLst>
                <a:ext uri="{FF2B5EF4-FFF2-40B4-BE49-F238E27FC236}">
                  <a16:creationId xmlns:a16="http://schemas.microsoft.com/office/drawing/2014/main" id="{700BF39E-8279-4B2A-ABC9-41F354AFFDE0}"/>
                </a:ext>
              </a:extLst>
            </p:cNvPr>
            <p:cNvCxnSpPr>
              <a:cxnSpLocks/>
              <a:stCxn id="18" idx="0"/>
            </p:cNvCxnSpPr>
            <p:nvPr/>
          </p:nvCxnSpPr>
          <p:spPr>
            <a:xfrm flipV="1">
              <a:off x="8060338" y="2127530"/>
              <a:ext cx="0" cy="595990"/>
            </a:xfrm>
            <a:prstGeom prst="line">
              <a:avLst/>
            </a:prstGeom>
            <a:ln w="19050">
              <a:solidFill>
                <a:schemeClr val="accent5"/>
              </a:solidFill>
              <a:prstDash val="sysDot"/>
            </a:ln>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C9883E45-0B8C-45D5-9BF8-085598F30D93}"/>
                </a:ext>
              </a:extLst>
            </p:cNvPr>
            <p:cNvCxnSpPr>
              <a:cxnSpLocks/>
              <a:endCxn id="17" idx="0"/>
            </p:cNvCxnSpPr>
            <p:nvPr/>
          </p:nvCxnSpPr>
          <p:spPr>
            <a:xfrm>
              <a:off x="1052512" y="2111479"/>
              <a:ext cx="1" cy="612041"/>
            </a:xfrm>
            <a:prstGeom prst="line">
              <a:avLst/>
            </a:prstGeom>
            <a:ln w="19050">
              <a:solidFill>
                <a:schemeClr val="accent5"/>
              </a:solidFill>
              <a:prstDash val="sysDot"/>
            </a:ln>
          </p:spPr>
          <p:style>
            <a:lnRef idx="1">
              <a:schemeClr val="dk1"/>
            </a:lnRef>
            <a:fillRef idx="0">
              <a:schemeClr val="dk1"/>
            </a:fillRef>
            <a:effectRef idx="0">
              <a:schemeClr val="dk1"/>
            </a:effectRef>
            <a:fontRef idx="minor">
              <a:schemeClr val="tx1"/>
            </a:fontRef>
          </p:style>
        </p:cxnSp>
        <p:grpSp>
          <p:nvGrpSpPr>
            <p:cNvPr id="62" name="Group 61">
              <a:extLst>
                <a:ext uri="{FF2B5EF4-FFF2-40B4-BE49-F238E27FC236}">
                  <a16:creationId xmlns:a16="http://schemas.microsoft.com/office/drawing/2014/main" id="{EB5DF90B-E1AB-4E1E-89C3-89505B623B81}"/>
                </a:ext>
              </a:extLst>
            </p:cNvPr>
            <p:cNvGrpSpPr/>
            <p:nvPr/>
          </p:nvGrpSpPr>
          <p:grpSpPr>
            <a:xfrm>
              <a:off x="1939604" y="1924286"/>
              <a:ext cx="5264793" cy="4008821"/>
              <a:chOff x="1939604" y="2017229"/>
              <a:chExt cx="5264793" cy="4008821"/>
            </a:xfrm>
          </p:grpSpPr>
          <p:cxnSp>
            <p:nvCxnSpPr>
              <p:cNvPr id="13" name="Straight Arrow Connector 12">
                <a:extLst>
                  <a:ext uri="{FF2B5EF4-FFF2-40B4-BE49-F238E27FC236}">
                    <a16:creationId xmlns:a16="http://schemas.microsoft.com/office/drawing/2014/main" id="{E44C23CB-C9E7-4C89-B810-0C7C37663C49}"/>
                  </a:ext>
                </a:extLst>
              </p:cNvPr>
              <p:cNvCxnSpPr>
                <a:cxnSpLocks/>
              </p:cNvCxnSpPr>
              <p:nvPr/>
            </p:nvCxnSpPr>
            <p:spPr>
              <a:xfrm>
                <a:off x="3337560" y="2017229"/>
                <a:ext cx="2468880" cy="0"/>
              </a:xfrm>
              <a:prstGeom prst="straightConnector1">
                <a:avLst/>
              </a:prstGeom>
              <a:ln w="92075">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71589ECA-C08C-4B9B-955E-1D5BFAE9BA5C}"/>
                  </a:ext>
                </a:extLst>
              </p:cNvPr>
              <p:cNvGrpSpPr/>
              <p:nvPr/>
            </p:nvGrpSpPr>
            <p:grpSpPr>
              <a:xfrm>
                <a:off x="1939604" y="2270396"/>
                <a:ext cx="5264793" cy="3755654"/>
                <a:chOff x="1967312" y="2311862"/>
                <a:chExt cx="5264793" cy="3755654"/>
              </a:xfrm>
              <a:solidFill>
                <a:schemeClr val="tx2"/>
              </a:solidFill>
            </p:grpSpPr>
            <p:grpSp>
              <p:nvGrpSpPr>
                <p:cNvPr id="33" name="Group 32">
                  <a:extLst>
                    <a:ext uri="{FF2B5EF4-FFF2-40B4-BE49-F238E27FC236}">
                      <a16:creationId xmlns:a16="http://schemas.microsoft.com/office/drawing/2014/main" id="{C023E0F7-F079-4963-BDA7-23E317D26F8D}"/>
                    </a:ext>
                  </a:extLst>
                </p:cNvPr>
                <p:cNvGrpSpPr/>
                <p:nvPr/>
              </p:nvGrpSpPr>
              <p:grpSpPr>
                <a:xfrm>
                  <a:off x="1967312" y="2311862"/>
                  <a:ext cx="5264793" cy="3755653"/>
                  <a:chOff x="1967312" y="2311862"/>
                  <a:chExt cx="5264793" cy="3755653"/>
                </a:xfrm>
                <a:grpFill/>
              </p:grpSpPr>
              <p:sp>
                <p:nvSpPr>
                  <p:cNvPr id="29" name="Arrow: Bent 28">
                    <a:extLst>
                      <a:ext uri="{FF2B5EF4-FFF2-40B4-BE49-F238E27FC236}">
                        <a16:creationId xmlns:a16="http://schemas.microsoft.com/office/drawing/2014/main" id="{C4F7CA96-3A86-4629-B836-D375DFA58040}"/>
                      </a:ext>
                    </a:extLst>
                  </p:cNvPr>
                  <p:cNvSpPr/>
                  <p:nvPr/>
                </p:nvSpPr>
                <p:spPr>
                  <a:xfrm rot="16200000">
                    <a:off x="2775464" y="1503711"/>
                    <a:ext cx="482829" cy="2099133"/>
                  </a:xfrm>
                  <a:prstGeom prst="bentArrow">
                    <a:avLst>
                      <a:gd name="adj1" fmla="val 25000"/>
                      <a:gd name="adj2" fmla="val 25000"/>
                      <a:gd name="adj3" fmla="val 25000"/>
                      <a:gd name="adj4" fmla="val 43750"/>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DC5034">
                            <a:lumMod val="50000"/>
                          </a:srgbClr>
                        </a:solidFill>
                      </a:ln>
                      <a:solidFill>
                        <a:prstClr val="black"/>
                      </a:solidFill>
                      <a:effectLst/>
                      <a:uLnTx/>
                      <a:uFillTx/>
                      <a:latin typeface="Calibri" panose="020F0502020204030204"/>
                      <a:ea typeface="+mn-ea"/>
                      <a:cs typeface="+mn-cs"/>
                    </a:endParaRPr>
                  </a:p>
                </p:txBody>
              </p:sp>
              <p:sp>
                <p:nvSpPr>
                  <p:cNvPr id="30" name="Arrow: Bent 29">
                    <a:extLst>
                      <a:ext uri="{FF2B5EF4-FFF2-40B4-BE49-F238E27FC236}">
                        <a16:creationId xmlns:a16="http://schemas.microsoft.com/office/drawing/2014/main" id="{D06221DC-69D9-49FA-B3AC-EC6AF554EB12}"/>
                      </a:ext>
                    </a:extLst>
                  </p:cNvPr>
                  <p:cNvSpPr/>
                  <p:nvPr/>
                </p:nvSpPr>
                <p:spPr>
                  <a:xfrm rot="5400000" flipH="1">
                    <a:off x="5820085" y="1382672"/>
                    <a:ext cx="482830" cy="2341210"/>
                  </a:xfrm>
                  <a:prstGeom prst="bentArrow">
                    <a:avLst>
                      <a:gd name="adj1" fmla="val 25000"/>
                      <a:gd name="adj2" fmla="val 25000"/>
                      <a:gd name="adj3" fmla="val 25000"/>
                      <a:gd name="adj4" fmla="val 43750"/>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DC5034">
                            <a:lumMod val="50000"/>
                          </a:srgbClr>
                        </a:solidFill>
                      </a:ln>
                      <a:solidFill>
                        <a:prstClr val="black"/>
                      </a:solidFill>
                      <a:effectLst/>
                      <a:uLnTx/>
                      <a:uFillTx/>
                      <a:latin typeface="Calibri" panose="020F0502020204030204"/>
                      <a:ea typeface="+mn-ea"/>
                      <a:cs typeface="+mn-cs"/>
                    </a:endParaRPr>
                  </a:p>
                </p:txBody>
              </p:sp>
              <p:sp>
                <p:nvSpPr>
                  <p:cNvPr id="31" name="Arrow: Down 30">
                    <a:extLst>
                      <a:ext uri="{FF2B5EF4-FFF2-40B4-BE49-F238E27FC236}">
                        <a16:creationId xmlns:a16="http://schemas.microsoft.com/office/drawing/2014/main" id="{9E6F2C26-FFFC-4550-BCDE-778D3C00A308}"/>
                      </a:ext>
                    </a:extLst>
                  </p:cNvPr>
                  <p:cNvSpPr/>
                  <p:nvPr/>
                </p:nvSpPr>
                <p:spPr>
                  <a:xfrm>
                    <a:off x="3899953" y="2683669"/>
                    <a:ext cx="233437" cy="3383846"/>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DC5034">
                            <a:lumMod val="50000"/>
                          </a:srgbClr>
                        </a:solidFill>
                      </a:ln>
                      <a:solidFill>
                        <a:prstClr val="white"/>
                      </a:solidFill>
                      <a:effectLst/>
                      <a:uLnTx/>
                      <a:uFillTx/>
                      <a:latin typeface="Calibri" panose="020F0502020204030204"/>
                      <a:ea typeface="+mn-ea"/>
                      <a:cs typeface="+mn-cs"/>
                    </a:endParaRPr>
                  </a:p>
                </p:txBody>
              </p:sp>
              <p:sp>
                <p:nvSpPr>
                  <p:cNvPr id="32" name="Arrow: Down 31">
                    <a:extLst>
                      <a:ext uri="{FF2B5EF4-FFF2-40B4-BE49-F238E27FC236}">
                        <a16:creationId xmlns:a16="http://schemas.microsoft.com/office/drawing/2014/main" id="{7F8754D6-CBE4-44F5-920B-2016E7FC0728}"/>
                      </a:ext>
                    </a:extLst>
                  </p:cNvPr>
                  <p:cNvSpPr/>
                  <p:nvPr/>
                </p:nvSpPr>
                <p:spPr>
                  <a:xfrm>
                    <a:off x="4774176" y="2673763"/>
                    <a:ext cx="233437" cy="3383846"/>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DC5034">
                            <a:lumMod val="50000"/>
                          </a:srgbClr>
                        </a:solidFill>
                      </a:ln>
                      <a:solidFill>
                        <a:prstClr val="white"/>
                      </a:solidFill>
                      <a:effectLst/>
                      <a:uLnTx/>
                      <a:uFillTx/>
                      <a:latin typeface="Calibri" panose="020F0502020204030204"/>
                      <a:ea typeface="+mn-ea"/>
                      <a:cs typeface="+mn-cs"/>
                    </a:endParaRPr>
                  </a:p>
                </p:txBody>
              </p:sp>
            </p:grpSp>
            <p:sp>
              <p:nvSpPr>
                <p:cNvPr id="34" name="Arrow: Down 33">
                  <a:extLst>
                    <a:ext uri="{FF2B5EF4-FFF2-40B4-BE49-F238E27FC236}">
                      <a16:creationId xmlns:a16="http://schemas.microsoft.com/office/drawing/2014/main" id="{F02DE313-2E1B-4334-981A-3881749B8387}"/>
                    </a:ext>
                  </a:extLst>
                </p:cNvPr>
                <p:cNvSpPr/>
                <p:nvPr/>
              </p:nvSpPr>
              <p:spPr>
                <a:xfrm>
                  <a:off x="4338553" y="4416914"/>
                  <a:ext cx="233437" cy="1650602"/>
                </a:xfrm>
                <a:prstGeom prst="downArrow">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DC5034">
                          <a:lumMod val="50000"/>
                        </a:srgbClr>
                      </a:solidFill>
                    </a:ln>
                    <a:solidFill>
                      <a:prstClr val="white"/>
                    </a:solidFill>
                    <a:effectLst/>
                    <a:uLnTx/>
                    <a:uFillTx/>
                    <a:latin typeface="Calibri" panose="020F0502020204030204"/>
                    <a:ea typeface="+mn-ea"/>
                    <a:cs typeface="+mn-cs"/>
                  </a:endParaRPr>
                </a:p>
              </p:txBody>
            </p:sp>
          </p:grpSp>
        </p:grpSp>
        <p:grpSp>
          <p:nvGrpSpPr>
            <p:cNvPr id="63" name="Group 62">
              <a:extLst>
                <a:ext uri="{FF2B5EF4-FFF2-40B4-BE49-F238E27FC236}">
                  <a16:creationId xmlns:a16="http://schemas.microsoft.com/office/drawing/2014/main" id="{5931F843-C91E-453E-859B-E7F7548548DF}"/>
                </a:ext>
              </a:extLst>
            </p:cNvPr>
            <p:cNvGrpSpPr/>
            <p:nvPr/>
          </p:nvGrpSpPr>
          <p:grpSpPr>
            <a:xfrm>
              <a:off x="210916" y="2723520"/>
              <a:ext cx="8933079" cy="1722129"/>
              <a:chOff x="210916" y="2825446"/>
              <a:chExt cx="8933079" cy="1722129"/>
            </a:xfrm>
          </p:grpSpPr>
          <p:sp>
            <p:nvSpPr>
              <p:cNvPr id="17" name="TextBox 16">
                <a:extLst>
                  <a:ext uri="{FF2B5EF4-FFF2-40B4-BE49-F238E27FC236}">
                    <a16:creationId xmlns:a16="http://schemas.microsoft.com/office/drawing/2014/main" id="{61173D92-7BC7-4121-BBC0-0342E497FD00}"/>
                  </a:ext>
                </a:extLst>
              </p:cNvPr>
              <p:cNvSpPr txBox="1"/>
              <p:nvPr/>
            </p:nvSpPr>
            <p:spPr>
              <a:xfrm>
                <a:off x="210916" y="2825446"/>
                <a:ext cx="1683193" cy="692497"/>
              </a:xfrm>
              <a:prstGeom prst="rect">
                <a:avLst/>
              </a:prstGeom>
              <a:solidFill>
                <a:schemeClr val="accent5">
                  <a:lumMod val="20000"/>
                  <a:lumOff val="80000"/>
                </a:schemeClr>
              </a:solidFill>
            </p:spPr>
            <p:txBody>
              <a:bodyPr wrap="square" rtlCol="0">
                <a:spAutoFit/>
              </a:bodyPr>
              <a:lstStyle/>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Genetics</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Gender</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Mental Health</a:t>
                </a:r>
              </a:p>
            </p:txBody>
          </p:sp>
          <p:sp>
            <p:nvSpPr>
              <p:cNvPr id="18" name="TextBox 17">
                <a:extLst>
                  <a:ext uri="{FF2B5EF4-FFF2-40B4-BE49-F238E27FC236}">
                    <a16:creationId xmlns:a16="http://schemas.microsoft.com/office/drawing/2014/main" id="{920AA103-3FD9-43C0-A7B4-30EF8EF41CDF}"/>
                  </a:ext>
                </a:extLst>
              </p:cNvPr>
              <p:cNvSpPr txBox="1"/>
              <p:nvPr/>
            </p:nvSpPr>
            <p:spPr>
              <a:xfrm>
                <a:off x="6976681" y="2825446"/>
                <a:ext cx="2167314" cy="1092607"/>
              </a:xfrm>
              <a:prstGeom prst="rect">
                <a:avLst/>
              </a:prstGeom>
              <a:solidFill>
                <a:schemeClr val="accent5">
                  <a:lumMod val="20000"/>
                  <a:lumOff val="80000"/>
                </a:schemeClr>
              </a:solidFill>
            </p:spPr>
            <p:txBody>
              <a:bodyPr wrap="square" rtlCol="0">
                <a:spAutoFit/>
              </a:bodyPr>
              <a:lstStyle/>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Chaotic home and abuse</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Parent’s use and attitudes</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Peer influence</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Community attitudes</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Poor school achievement</a:t>
                </a:r>
              </a:p>
            </p:txBody>
          </p:sp>
          <p:sp>
            <p:nvSpPr>
              <p:cNvPr id="19" name="TextBox 18">
                <a:extLst>
                  <a:ext uri="{FF2B5EF4-FFF2-40B4-BE49-F238E27FC236}">
                    <a16:creationId xmlns:a16="http://schemas.microsoft.com/office/drawing/2014/main" id="{27A0A099-24FE-4015-B9BA-FE2547D98EAC}"/>
                  </a:ext>
                </a:extLst>
              </p:cNvPr>
              <p:cNvSpPr txBox="1"/>
              <p:nvPr/>
            </p:nvSpPr>
            <p:spPr>
              <a:xfrm>
                <a:off x="1355029" y="3954051"/>
                <a:ext cx="1968011" cy="492443"/>
              </a:xfrm>
              <a:prstGeom prst="rect">
                <a:avLst/>
              </a:prstGeom>
              <a:solidFill>
                <a:schemeClr val="accent5">
                  <a:lumMod val="20000"/>
                  <a:lumOff val="80000"/>
                </a:schemeClr>
              </a:solidFill>
              <a:effectLst>
                <a:softEdge rad="12700"/>
              </a:effectLst>
            </p:spPr>
            <p:txBody>
              <a:bodyPr wrap="square" rtlCol="0">
                <a:spAutoFit/>
              </a:bodyPr>
              <a:lstStyle/>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Route of administration</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Effect of drug itself</a:t>
                </a:r>
              </a:p>
            </p:txBody>
          </p:sp>
          <p:sp>
            <p:nvSpPr>
              <p:cNvPr id="20" name="TextBox 19">
                <a:extLst>
                  <a:ext uri="{FF2B5EF4-FFF2-40B4-BE49-F238E27FC236}">
                    <a16:creationId xmlns:a16="http://schemas.microsoft.com/office/drawing/2014/main" id="{B4EE1F35-416A-4DF5-B289-BCD1593F4358}"/>
                  </a:ext>
                </a:extLst>
              </p:cNvPr>
              <p:cNvSpPr txBox="1"/>
              <p:nvPr/>
            </p:nvSpPr>
            <p:spPr>
              <a:xfrm>
                <a:off x="5638080" y="3855078"/>
                <a:ext cx="1085085" cy="692497"/>
              </a:xfrm>
              <a:prstGeom prst="rect">
                <a:avLst/>
              </a:prstGeom>
              <a:solidFill>
                <a:schemeClr val="accent5">
                  <a:lumMod val="20000"/>
                  <a:lumOff val="80000"/>
                </a:schemeClr>
              </a:solidFill>
            </p:spPr>
            <p:txBody>
              <a:bodyPr wrap="square" rtlCol="0">
                <a:spAutoFit/>
              </a:bodyPr>
              <a:lstStyle/>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Early use</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Availability</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Cost</a:t>
                </a:r>
              </a:p>
            </p:txBody>
          </p:sp>
        </p:grpSp>
        <p:grpSp>
          <p:nvGrpSpPr>
            <p:cNvPr id="61" name="Group 60">
              <a:extLst>
                <a:ext uri="{FF2B5EF4-FFF2-40B4-BE49-F238E27FC236}">
                  <a16:creationId xmlns:a16="http://schemas.microsoft.com/office/drawing/2014/main" id="{63144DBB-ED9E-40ED-B227-E007F5BD07F2}"/>
                </a:ext>
              </a:extLst>
            </p:cNvPr>
            <p:cNvGrpSpPr/>
            <p:nvPr/>
          </p:nvGrpSpPr>
          <p:grpSpPr>
            <a:xfrm>
              <a:off x="900545" y="1670330"/>
              <a:ext cx="7398326" cy="4737335"/>
              <a:chOff x="900545" y="1788629"/>
              <a:chExt cx="7398326" cy="4737335"/>
            </a:xfrm>
          </p:grpSpPr>
          <p:sp>
            <p:nvSpPr>
              <p:cNvPr id="11" name="Rectangle 10">
                <a:extLst>
                  <a:ext uri="{FF2B5EF4-FFF2-40B4-BE49-F238E27FC236}">
                    <a16:creationId xmlns:a16="http://schemas.microsoft.com/office/drawing/2014/main" id="{FB869597-ED6A-47C4-AD9A-3402C776C2C5}"/>
                  </a:ext>
                </a:extLst>
              </p:cNvPr>
              <p:cNvSpPr/>
              <p:nvPr/>
            </p:nvSpPr>
            <p:spPr>
              <a:xfrm>
                <a:off x="6012871" y="1788629"/>
                <a:ext cx="2286000" cy="45720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Environment</a:t>
                </a:r>
              </a:p>
            </p:txBody>
          </p:sp>
          <p:sp>
            <p:nvSpPr>
              <p:cNvPr id="7" name="Rectangle 6">
                <a:extLst>
                  <a:ext uri="{FF2B5EF4-FFF2-40B4-BE49-F238E27FC236}">
                    <a16:creationId xmlns:a16="http://schemas.microsoft.com/office/drawing/2014/main" id="{FB245C11-4CA6-46A0-B471-F3DBD44E7FF6}"/>
                  </a:ext>
                </a:extLst>
              </p:cNvPr>
              <p:cNvSpPr/>
              <p:nvPr/>
            </p:nvSpPr>
            <p:spPr>
              <a:xfrm>
                <a:off x="3670069" y="3989100"/>
                <a:ext cx="1620982" cy="457200"/>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Drug</a:t>
                </a:r>
              </a:p>
            </p:txBody>
          </p:sp>
          <p:sp>
            <p:nvSpPr>
              <p:cNvPr id="8" name="Rectangle 7">
                <a:extLst>
                  <a:ext uri="{FF2B5EF4-FFF2-40B4-BE49-F238E27FC236}">
                    <a16:creationId xmlns:a16="http://schemas.microsoft.com/office/drawing/2014/main" id="{E9639836-2A7C-45FD-B5A5-0625F77E5AC7}"/>
                  </a:ext>
                </a:extLst>
              </p:cNvPr>
              <p:cNvSpPr/>
              <p:nvPr/>
            </p:nvSpPr>
            <p:spPr>
              <a:xfrm>
                <a:off x="3154680" y="5026755"/>
                <a:ext cx="2651760" cy="457200"/>
              </a:xfrm>
              <a:prstGeom prst="rect">
                <a:avLst/>
              </a:prstGeom>
              <a:solidFill>
                <a:srgbClr val="E8712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Brain Mechanisms</a:t>
                </a:r>
              </a:p>
            </p:txBody>
          </p:sp>
          <p:sp>
            <p:nvSpPr>
              <p:cNvPr id="9" name="Rectangle 8">
                <a:extLst>
                  <a:ext uri="{FF2B5EF4-FFF2-40B4-BE49-F238E27FC236}">
                    <a16:creationId xmlns:a16="http://schemas.microsoft.com/office/drawing/2014/main" id="{45B644CE-71DF-4214-ADBB-FA6B9C8C44B1}"/>
                  </a:ext>
                </a:extLst>
              </p:cNvPr>
              <p:cNvSpPr/>
              <p:nvPr/>
            </p:nvSpPr>
            <p:spPr>
              <a:xfrm>
                <a:off x="3337560" y="6068764"/>
                <a:ext cx="2286000" cy="45720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Addiction</a:t>
                </a:r>
              </a:p>
            </p:txBody>
          </p:sp>
          <p:sp>
            <p:nvSpPr>
              <p:cNvPr id="10" name="Rectangle 9">
                <a:extLst>
                  <a:ext uri="{FF2B5EF4-FFF2-40B4-BE49-F238E27FC236}">
                    <a16:creationId xmlns:a16="http://schemas.microsoft.com/office/drawing/2014/main" id="{5F3F8DD3-BAA4-4DD9-ACD8-3A04799C5251}"/>
                  </a:ext>
                </a:extLst>
              </p:cNvPr>
              <p:cNvSpPr/>
              <p:nvPr/>
            </p:nvSpPr>
            <p:spPr>
              <a:xfrm>
                <a:off x="900545" y="1788629"/>
                <a:ext cx="2286000" cy="457200"/>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Biology/Genes</a:t>
                </a:r>
              </a:p>
            </p:txBody>
          </p:sp>
        </p:grpSp>
        <p:cxnSp>
          <p:nvCxnSpPr>
            <p:cNvPr id="52" name="Straight Connector 51">
              <a:extLst>
                <a:ext uri="{FF2B5EF4-FFF2-40B4-BE49-F238E27FC236}">
                  <a16:creationId xmlns:a16="http://schemas.microsoft.com/office/drawing/2014/main" id="{C2CBA28C-6266-4597-8540-9A343EA201CF}"/>
                </a:ext>
              </a:extLst>
            </p:cNvPr>
            <p:cNvCxnSpPr>
              <a:cxnSpLocks/>
              <a:stCxn id="20" idx="1"/>
              <a:endCxn id="7" idx="3"/>
            </p:cNvCxnSpPr>
            <p:nvPr/>
          </p:nvCxnSpPr>
          <p:spPr>
            <a:xfrm flipH="1">
              <a:off x="5291051" y="4099401"/>
              <a:ext cx="347029" cy="0"/>
            </a:xfrm>
            <a:prstGeom prst="line">
              <a:avLst/>
            </a:prstGeom>
            <a:ln w="19050">
              <a:solidFill>
                <a:schemeClr val="accent5"/>
              </a:solidFill>
              <a:prstDash val="sysDot"/>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4B38CA1E-EED3-4E13-ADEF-E3C4D7D4EC81}"/>
                </a:ext>
              </a:extLst>
            </p:cNvPr>
            <p:cNvCxnSpPr>
              <a:cxnSpLocks/>
              <a:stCxn id="7" idx="1"/>
              <a:endCxn id="19" idx="3"/>
            </p:cNvCxnSpPr>
            <p:nvPr/>
          </p:nvCxnSpPr>
          <p:spPr>
            <a:xfrm flipH="1" flipV="1">
              <a:off x="3323040" y="4098347"/>
              <a:ext cx="347029" cy="1054"/>
            </a:xfrm>
            <a:prstGeom prst="line">
              <a:avLst/>
            </a:prstGeom>
            <a:ln w="19050">
              <a:solidFill>
                <a:schemeClr val="accent5"/>
              </a:solidFill>
              <a:prstDash val="sysDot"/>
            </a:ln>
          </p:spPr>
          <p:style>
            <a:lnRef idx="1">
              <a:schemeClr val="dk1"/>
            </a:lnRef>
            <a:fillRef idx="0">
              <a:schemeClr val="dk1"/>
            </a:fillRef>
            <a:effectRef idx="0">
              <a:schemeClr val="dk1"/>
            </a:effectRef>
            <a:fontRef idx="minor">
              <a:schemeClr val="tx1"/>
            </a:fontRef>
          </p:style>
        </p:cxnSp>
      </p:grpSp>
      <p:sp>
        <p:nvSpPr>
          <p:cNvPr id="82" name="Rectangle 81">
            <a:extLst>
              <a:ext uri="{FF2B5EF4-FFF2-40B4-BE49-F238E27FC236}">
                <a16:creationId xmlns:a16="http://schemas.microsoft.com/office/drawing/2014/main" id="{F7861A16-BDA6-4445-8761-2F21D750F84B}"/>
              </a:ext>
            </a:extLst>
          </p:cNvPr>
          <p:cNvSpPr/>
          <p:nvPr/>
        </p:nvSpPr>
        <p:spPr>
          <a:xfrm>
            <a:off x="1702103" y="1177405"/>
            <a:ext cx="8787795" cy="407613"/>
          </a:xfrm>
          <a:prstGeom prst="rect">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7424A"/>
                </a:solidFill>
                <a:effectLst/>
                <a:uLnTx/>
                <a:uFillTx/>
                <a:latin typeface="Calibri" panose="020F0502020204030204"/>
                <a:ea typeface="+mn-ea"/>
                <a:cs typeface="+mn-cs"/>
              </a:rPr>
              <a:t>RISK FACTORS</a:t>
            </a:r>
          </a:p>
        </p:txBody>
      </p:sp>
    </p:spTree>
    <p:extLst>
      <p:ext uri="{BB962C8B-B14F-4D97-AF65-F5344CB8AC3E}">
        <p14:creationId xmlns:p14="http://schemas.microsoft.com/office/powerpoint/2010/main" val="2663796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490722"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ontent Placeholder 16">
            <a:extLst>
              <a:ext uri="{FF2B5EF4-FFF2-40B4-BE49-F238E27FC236}">
                <a16:creationId xmlns:a16="http://schemas.microsoft.com/office/drawing/2014/main" id="{6015C779-1CBB-4A1C-A0B6-C6432BE23723}"/>
              </a:ext>
            </a:extLst>
          </p:cNvPr>
          <p:cNvSpPr>
            <a:spLocks noGrp="1"/>
          </p:cNvSpPr>
          <p:nvPr>
            <p:ph idx="1"/>
          </p:nvPr>
        </p:nvSpPr>
        <p:spPr>
          <a:xfrm>
            <a:off x="2006601" y="2638044"/>
            <a:ext cx="2522980" cy="3415622"/>
          </a:xfrm>
        </p:spPr>
        <p:txBody>
          <a:bodyPr>
            <a:normAutofit/>
          </a:bodyPr>
          <a:lstStyle/>
          <a:p>
            <a:r>
              <a:rPr lang="en-US" sz="1700" dirty="0">
                <a:solidFill>
                  <a:schemeClr val="bg1"/>
                </a:solidFill>
              </a:rPr>
              <a:t>Spectrum of Alcohol and Drug Problems…</a:t>
            </a:r>
          </a:p>
        </p:txBody>
      </p:sp>
      <p:pic>
        <p:nvPicPr>
          <p:cNvPr id="15" name="Content Placeholder 3" descr="A close up of a map&#10;&#10;Description automatically generated">
            <a:extLst>
              <a:ext uri="{FF2B5EF4-FFF2-40B4-BE49-F238E27FC236}">
                <a16:creationId xmlns:a16="http://schemas.microsoft.com/office/drawing/2014/main" id="{9D1E1E0B-09A5-4AAE-A1BE-33471556881D}"/>
              </a:ext>
            </a:extLst>
          </p:cNvPr>
          <p:cNvPicPr>
            <a:picLocks noChangeAspect="1"/>
          </p:cNvPicPr>
          <p:nvPr/>
        </p:nvPicPr>
        <p:blipFill>
          <a:blip r:embed="rId2"/>
          <a:stretch>
            <a:fillRect/>
          </a:stretch>
        </p:blipFill>
        <p:spPr>
          <a:xfrm>
            <a:off x="5497323" y="1526078"/>
            <a:ext cx="4688077" cy="3644979"/>
          </a:xfrm>
          <a:prstGeom prst="rect">
            <a:avLst/>
          </a:prstGeom>
        </p:spPr>
      </p:pic>
    </p:spTree>
    <p:extLst>
      <p:ext uri="{BB962C8B-B14F-4D97-AF65-F5344CB8AC3E}">
        <p14:creationId xmlns:p14="http://schemas.microsoft.com/office/powerpoint/2010/main" val="529888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3A169A3-BD89-4A3E-81C4-FD715544EE5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26627" name="Group 43"/>
          <p:cNvGrpSpPr>
            <a:grpSpLocks/>
          </p:cNvGrpSpPr>
          <p:nvPr/>
        </p:nvGrpSpPr>
        <p:grpSpPr bwMode="auto">
          <a:xfrm>
            <a:off x="1985963" y="1600200"/>
            <a:ext cx="7829550" cy="4842658"/>
            <a:chOff x="457200" y="1524000"/>
            <a:chExt cx="7829550" cy="4933192"/>
          </a:xfrm>
        </p:grpSpPr>
        <p:sp>
          <p:nvSpPr>
            <p:cNvPr id="3" name="Oval 2"/>
            <p:cNvSpPr/>
            <p:nvPr/>
          </p:nvSpPr>
          <p:spPr>
            <a:xfrm>
              <a:off x="1447800" y="3962423"/>
              <a:ext cx="1905000" cy="685806"/>
            </a:xfrm>
            <a:prstGeom prst="ellipse">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Toxic Effects</a:t>
              </a:r>
            </a:p>
          </p:txBody>
        </p:sp>
        <p:sp>
          <p:nvSpPr>
            <p:cNvPr id="4" name="Oval 3"/>
            <p:cNvSpPr/>
            <p:nvPr/>
          </p:nvSpPr>
          <p:spPr>
            <a:xfrm>
              <a:off x="3595687" y="3276616"/>
              <a:ext cx="1905000" cy="685806"/>
            </a:xfrm>
            <a:prstGeom prst="ellipse">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intoxication</a:t>
              </a:r>
            </a:p>
          </p:txBody>
        </p:sp>
        <p:sp>
          <p:nvSpPr>
            <p:cNvPr id="5" name="Oval 4"/>
            <p:cNvSpPr/>
            <p:nvPr/>
          </p:nvSpPr>
          <p:spPr>
            <a:xfrm>
              <a:off x="5638800" y="3962423"/>
              <a:ext cx="1905000" cy="685806"/>
            </a:xfrm>
            <a:prstGeom prst="ellipse">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Addiction</a:t>
              </a:r>
            </a:p>
          </p:txBody>
        </p:sp>
        <p:sp>
          <p:nvSpPr>
            <p:cNvPr id="6" name="TextBox 5"/>
            <p:cNvSpPr txBox="1"/>
            <p:nvPr/>
          </p:nvSpPr>
          <p:spPr>
            <a:xfrm>
              <a:off x="457200" y="5516600"/>
              <a:ext cx="1485900" cy="940592"/>
            </a:xfrm>
            <a:prstGeom prst="rect">
              <a:avLst/>
            </a:prstGeom>
            <a:solidFill>
              <a:schemeClr val="bg2">
                <a:lumMod val="50000"/>
              </a:schemeClr>
            </a:solidFill>
            <a:ln/>
          </p:spPr>
          <p:style>
            <a:lnRef idx="3">
              <a:schemeClr val="lt1"/>
            </a:lnRef>
            <a:fillRef idx="1">
              <a:schemeClr val="accent2"/>
            </a:fillRef>
            <a:effectRef idx="1">
              <a:schemeClr val="accent2"/>
            </a:effectRef>
            <a:fontRef idx="minor">
              <a:schemeClr val="lt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Chronic Disease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p:cNvSpPr txBox="1"/>
            <p:nvPr/>
          </p:nvSpPr>
          <p:spPr>
            <a:xfrm>
              <a:off x="2133600" y="5516600"/>
              <a:ext cx="2628900" cy="940592"/>
            </a:xfrm>
            <a:prstGeom prst="rect">
              <a:avLst/>
            </a:prstGeom>
            <a:solidFill>
              <a:schemeClr val="bg2">
                <a:lumMod val="50000"/>
              </a:schemeClr>
            </a:solidFill>
            <a:ln/>
          </p:spPr>
          <p:style>
            <a:lnRef idx="3">
              <a:schemeClr val="lt1"/>
            </a:lnRef>
            <a:fillRef idx="1">
              <a:schemeClr val="accent2"/>
            </a:fillRef>
            <a:effectRef idx="1">
              <a:schemeClr val="accent2"/>
            </a:effectRef>
            <a:fontRef idx="minor">
              <a:schemeClr val="lt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Accidents/injuries (acute disease)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5038725" y="5516600"/>
              <a:ext cx="1485900" cy="658414"/>
            </a:xfrm>
            <a:prstGeom prst="rect">
              <a:avLst/>
            </a:prstGeom>
            <a:solidFill>
              <a:schemeClr val="bg2">
                <a:lumMod val="50000"/>
              </a:schemeClr>
            </a:solidFill>
            <a:ln/>
          </p:spPr>
          <p:style>
            <a:lnRef idx="3">
              <a:schemeClr val="lt1"/>
            </a:lnRef>
            <a:fillRef idx="1">
              <a:schemeClr val="accent2"/>
            </a:fillRef>
            <a:effectRef idx="1">
              <a:schemeClr val="accent2"/>
            </a:effectRef>
            <a:fontRef idx="minor">
              <a:schemeClr val="lt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Acute social problems</a:t>
              </a:r>
            </a:p>
          </p:txBody>
        </p:sp>
        <p:sp>
          <p:nvSpPr>
            <p:cNvPr id="10" name="TextBox 9"/>
            <p:cNvSpPr txBox="1"/>
            <p:nvPr/>
          </p:nvSpPr>
          <p:spPr>
            <a:xfrm>
              <a:off x="6800850" y="5497550"/>
              <a:ext cx="1485900" cy="658414"/>
            </a:xfrm>
            <a:prstGeom prst="rect">
              <a:avLst/>
            </a:prstGeom>
            <a:solidFill>
              <a:schemeClr val="bg2">
                <a:lumMod val="50000"/>
              </a:schemeClr>
            </a:solidFill>
            <a:ln/>
          </p:spPr>
          <p:style>
            <a:lnRef idx="3">
              <a:schemeClr val="lt1"/>
            </a:lnRef>
            <a:fillRef idx="1">
              <a:schemeClr val="accent2"/>
            </a:fillRef>
            <a:effectRef idx="1">
              <a:schemeClr val="accent2"/>
            </a:effectRef>
            <a:fontRef idx="minor">
              <a:schemeClr val="lt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Chronic Social problems</a:t>
              </a:r>
            </a:p>
          </p:txBody>
        </p:sp>
        <p:sp>
          <p:nvSpPr>
            <p:cNvPr id="11" name="Rectangle 10"/>
            <p:cNvSpPr/>
            <p:nvPr/>
          </p:nvSpPr>
          <p:spPr>
            <a:xfrm>
              <a:off x="685800" y="1524000"/>
              <a:ext cx="2667000" cy="457204"/>
            </a:xfrm>
            <a:prstGeom prst="rect">
              <a:avLst/>
            </a:prstGeom>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Patterns of Use</a:t>
              </a:r>
            </a:p>
          </p:txBody>
        </p:sp>
        <p:sp>
          <p:nvSpPr>
            <p:cNvPr id="12" name="Rectangle 11"/>
            <p:cNvSpPr/>
            <p:nvPr/>
          </p:nvSpPr>
          <p:spPr>
            <a:xfrm>
              <a:off x="5400675" y="1524000"/>
              <a:ext cx="2667000" cy="457204"/>
            </a:xfrm>
            <a:prstGeom prst="rect">
              <a:avLst/>
            </a:prstGeom>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Average volume</a:t>
              </a:r>
            </a:p>
          </p:txBody>
        </p:sp>
        <p:cxnSp>
          <p:nvCxnSpPr>
            <p:cNvPr id="14" name="Straight Arrow Connector 13"/>
            <p:cNvCxnSpPr>
              <a:stCxn id="11" idx="3"/>
              <a:endCxn id="12" idx="1"/>
            </p:cNvCxnSpPr>
            <p:nvPr/>
          </p:nvCxnSpPr>
          <p:spPr>
            <a:xfrm>
              <a:off x="3352800" y="1752602"/>
              <a:ext cx="2047875" cy="0"/>
            </a:xfrm>
            <a:prstGeom prst="straightConnector1">
              <a:avLst/>
            </a:prstGeom>
            <a:ln>
              <a:prstDash val="dash"/>
              <a:headEnd type="arrow"/>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a:stCxn id="3" idx="6"/>
              <a:endCxn id="5" idx="2"/>
            </p:cNvCxnSpPr>
            <p:nvPr/>
          </p:nvCxnSpPr>
          <p:spPr>
            <a:xfrm>
              <a:off x="3352800" y="4305326"/>
              <a:ext cx="2286000" cy="0"/>
            </a:xfrm>
            <a:prstGeom prst="straightConnector1">
              <a:avLst/>
            </a:prstGeom>
            <a:ln>
              <a:prstDash val="dash"/>
              <a:headEnd type="arrow"/>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a:stCxn id="11" idx="2"/>
              <a:endCxn id="3" idx="0"/>
            </p:cNvCxnSpPr>
            <p:nvPr/>
          </p:nvCxnSpPr>
          <p:spPr>
            <a:xfrm>
              <a:off x="2019300" y="1981204"/>
              <a:ext cx="381000" cy="198121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a:stCxn id="12" idx="2"/>
            </p:cNvCxnSpPr>
            <p:nvPr/>
          </p:nvCxnSpPr>
          <p:spPr>
            <a:xfrm>
              <a:off x="6734175" y="1981204"/>
              <a:ext cx="0" cy="203836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a:xfrm flipV="1">
              <a:off x="6400800" y="1981204"/>
              <a:ext cx="0" cy="203836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a:endCxn id="4" idx="0"/>
            </p:cNvCxnSpPr>
            <p:nvPr/>
          </p:nvCxnSpPr>
          <p:spPr>
            <a:xfrm>
              <a:off x="2967037" y="1981204"/>
              <a:ext cx="1581150" cy="129541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p:nvPr/>
          </p:nvCxnSpPr>
          <p:spPr>
            <a:xfrm flipH="1" flipV="1">
              <a:off x="3276600" y="1981204"/>
              <a:ext cx="2971800" cy="203836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p:nvPr/>
          </p:nvCxnSpPr>
          <p:spPr>
            <a:xfrm flipH="1">
              <a:off x="1600200" y="4438677"/>
              <a:ext cx="4038600" cy="107792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 name="Straight Arrow Connector 30"/>
            <p:cNvCxnSpPr>
              <a:endCxn id="9" idx="0"/>
            </p:cNvCxnSpPr>
            <p:nvPr/>
          </p:nvCxnSpPr>
          <p:spPr>
            <a:xfrm flipH="1">
              <a:off x="5781675" y="4648229"/>
              <a:ext cx="466726" cy="86837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3" name="Straight Arrow Connector 32"/>
            <p:cNvCxnSpPr>
              <a:endCxn id="10" idx="0"/>
            </p:cNvCxnSpPr>
            <p:nvPr/>
          </p:nvCxnSpPr>
          <p:spPr>
            <a:xfrm>
              <a:off x="7005637" y="4648229"/>
              <a:ext cx="538163" cy="84932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 name="Straight Arrow Connector 34"/>
            <p:cNvCxnSpPr/>
            <p:nvPr/>
          </p:nvCxnSpPr>
          <p:spPr>
            <a:xfrm flipH="1">
              <a:off x="1295400" y="4648229"/>
              <a:ext cx="647700" cy="86837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7" name="Straight Arrow Connector 36"/>
            <p:cNvCxnSpPr>
              <a:stCxn id="3" idx="7"/>
            </p:cNvCxnSpPr>
            <p:nvPr/>
          </p:nvCxnSpPr>
          <p:spPr>
            <a:xfrm flipV="1">
              <a:off x="3073400" y="3752871"/>
              <a:ext cx="522287" cy="309566"/>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39" name="Straight Arrow Connector 38"/>
            <p:cNvCxnSpPr>
              <a:endCxn id="5" idx="1"/>
            </p:cNvCxnSpPr>
            <p:nvPr/>
          </p:nvCxnSpPr>
          <p:spPr>
            <a:xfrm>
              <a:off x="5500687" y="3752871"/>
              <a:ext cx="417513" cy="309566"/>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grpSp>
      <p:cxnSp>
        <p:nvCxnSpPr>
          <p:cNvPr id="56" name="Straight Arrow Connector 55"/>
          <p:cNvCxnSpPr>
            <a:endCxn id="8" idx="0"/>
          </p:cNvCxnSpPr>
          <p:nvPr/>
        </p:nvCxnSpPr>
        <p:spPr>
          <a:xfrm flipH="1">
            <a:off x="4976813" y="3943351"/>
            <a:ext cx="742950" cy="157617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8" name="Straight Arrow Connector 57"/>
          <p:cNvCxnSpPr/>
          <p:nvPr/>
        </p:nvCxnSpPr>
        <p:spPr>
          <a:xfrm>
            <a:off x="6310314" y="3963989"/>
            <a:ext cx="776287" cy="1533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6628" name="Rectangle 2"/>
          <p:cNvSpPr txBox="1">
            <a:spLocks noChangeArrowheads="1"/>
          </p:cNvSpPr>
          <p:nvPr/>
        </p:nvSpPr>
        <p:spPr bwMode="auto">
          <a:xfrm>
            <a:off x="1955007" y="228600"/>
            <a:ext cx="81391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How do substances cause harm?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Mediators of substance-related harm:</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Toxicity, Intoxication, and Substance use Disorder</a:t>
            </a:r>
          </a:p>
        </p:txBody>
      </p:sp>
      <p:sp>
        <p:nvSpPr>
          <p:cNvPr id="7" name="TextBox 6"/>
          <p:cNvSpPr txBox="1"/>
          <p:nvPr/>
        </p:nvSpPr>
        <p:spPr>
          <a:xfrm>
            <a:off x="1478753" y="6672577"/>
            <a:ext cx="15856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(Adapted from: </a:t>
            </a:r>
            <a:r>
              <a:rPr kumimoji="0" lang="en-US" sz="800" b="0" i="0" u="none" strike="noStrike" kern="1200" cap="none" spc="0" normalizeH="0" baseline="0" noProof="0" dirty="0" err="1">
                <a:ln>
                  <a:noFill/>
                </a:ln>
                <a:solidFill>
                  <a:prstClr val="black"/>
                </a:solidFill>
                <a:effectLst/>
                <a:uLnTx/>
                <a:uFillTx/>
                <a:latin typeface="Calibri"/>
                <a:ea typeface="+mn-ea"/>
                <a:cs typeface="+mn-cs"/>
              </a:rPr>
              <a:t>Babor</a:t>
            </a:r>
            <a:r>
              <a:rPr kumimoji="0" lang="en-US" sz="800" b="0" i="0" u="none" strike="noStrike" kern="1200" cap="none" spc="0" normalizeH="0" baseline="0" noProof="0" dirty="0">
                <a:ln>
                  <a:noFill/>
                </a:ln>
                <a:solidFill>
                  <a:prstClr val="black"/>
                </a:solidFill>
                <a:effectLst/>
                <a:uLnTx/>
                <a:uFillTx/>
                <a:latin typeface="Calibri"/>
                <a:ea typeface="+mn-ea"/>
                <a:cs typeface="+mn-cs"/>
              </a:rPr>
              <a:t> et al, 2010)</a:t>
            </a:r>
          </a:p>
        </p:txBody>
      </p:sp>
    </p:spTree>
    <p:extLst>
      <p:ext uri="{BB962C8B-B14F-4D97-AF65-F5344CB8AC3E}">
        <p14:creationId xmlns:p14="http://schemas.microsoft.com/office/powerpoint/2010/main" val="775558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3A169A3-BD89-4A3E-81C4-FD715544EE5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26627" name="Group 43"/>
          <p:cNvGrpSpPr>
            <a:grpSpLocks/>
          </p:cNvGrpSpPr>
          <p:nvPr/>
        </p:nvGrpSpPr>
        <p:grpSpPr bwMode="auto">
          <a:xfrm>
            <a:off x="1985963" y="1600200"/>
            <a:ext cx="7829550" cy="4842658"/>
            <a:chOff x="457200" y="1524000"/>
            <a:chExt cx="7829550" cy="4933192"/>
          </a:xfrm>
        </p:grpSpPr>
        <p:sp>
          <p:nvSpPr>
            <p:cNvPr id="3" name="Oval 2"/>
            <p:cNvSpPr/>
            <p:nvPr/>
          </p:nvSpPr>
          <p:spPr>
            <a:xfrm>
              <a:off x="1447800" y="3962423"/>
              <a:ext cx="1905000" cy="685806"/>
            </a:xfrm>
            <a:prstGeom prst="ellipse">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Toxic Effects</a:t>
              </a:r>
            </a:p>
          </p:txBody>
        </p:sp>
        <p:sp>
          <p:nvSpPr>
            <p:cNvPr id="4" name="Oval 3"/>
            <p:cNvSpPr/>
            <p:nvPr/>
          </p:nvSpPr>
          <p:spPr>
            <a:xfrm>
              <a:off x="3595687" y="3276616"/>
              <a:ext cx="1905000" cy="685806"/>
            </a:xfrm>
            <a:prstGeom prst="ellipse">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intoxication</a:t>
              </a:r>
            </a:p>
          </p:txBody>
        </p:sp>
        <p:sp>
          <p:nvSpPr>
            <p:cNvPr id="5" name="Oval 4"/>
            <p:cNvSpPr/>
            <p:nvPr/>
          </p:nvSpPr>
          <p:spPr>
            <a:xfrm>
              <a:off x="5638800" y="3962423"/>
              <a:ext cx="1905000" cy="685806"/>
            </a:xfrm>
            <a:prstGeom prst="ellipse">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Addiction</a:t>
              </a:r>
            </a:p>
          </p:txBody>
        </p:sp>
        <p:sp>
          <p:nvSpPr>
            <p:cNvPr id="6" name="TextBox 5"/>
            <p:cNvSpPr txBox="1"/>
            <p:nvPr/>
          </p:nvSpPr>
          <p:spPr>
            <a:xfrm>
              <a:off x="457200" y="5516600"/>
              <a:ext cx="1485900" cy="940592"/>
            </a:xfrm>
            <a:prstGeom prst="rect">
              <a:avLst/>
            </a:prstGeom>
            <a:solidFill>
              <a:schemeClr val="bg2">
                <a:lumMod val="50000"/>
              </a:schemeClr>
            </a:solidFill>
            <a:ln/>
          </p:spPr>
          <p:style>
            <a:lnRef idx="3">
              <a:schemeClr val="lt1"/>
            </a:lnRef>
            <a:fillRef idx="1">
              <a:schemeClr val="accent2"/>
            </a:fillRef>
            <a:effectRef idx="1">
              <a:schemeClr val="accent2"/>
            </a:effectRef>
            <a:fontRef idx="minor">
              <a:schemeClr val="lt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Chronic Disease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p:cNvSpPr txBox="1"/>
            <p:nvPr/>
          </p:nvSpPr>
          <p:spPr>
            <a:xfrm>
              <a:off x="2133600" y="5516600"/>
              <a:ext cx="2628900" cy="940592"/>
            </a:xfrm>
            <a:prstGeom prst="rect">
              <a:avLst/>
            </a:prstGeom>
            <a:solidFill>
              <a:schemeClr val="bg2">
                <a:lumMod val="50000"/>
              </a:schemeClr>
            </a:solidFill>
            <a:ln/>
          </p:spPr>
          <p:style>
            <a:lnRef idx="3">
              <a:schemeClr val="lt1"/>
            </a:lnRef>
            <a:fillRef idx="1">
              <a:schemeClr val="accent2"/>
            </a:fillRef>
            <a:effectRef idx="1">
              <a:schemeClr val="accent2"/>
            </a:effectRef>
            <a:fontRef idx="minor">
              <a:schemeClr val="lt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Accidents/injuries (acute disease)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5038725" y="5516600"/>
              <a:ext cx="1485900" cy="658414"/>
            </a:xfrm>
            <a:prstGeom prst="rect">
              <a:avLst/>
            </a:prstGeom>
            <a:solidFill>
              <a:schemeClr val="bg2">
                <a:lumMod val="50000"/>
              </a:schemeClr>
            </a:solidFill>
            <a:ln/>
          </p:spPr>
          <p:style>
            <a:lnRef idx="3">
              <a:schemeClr val="lt1"/>
            </a:lnRef>
            <a:fillRef idx="1">
              <a:schemeClr val="accent2"/>
            </a:fillRef>
            <a:effectRef idx="1">
              <a:schemeClr val="accent2"/>
            </a:effectRef>
            <a:fontRef idx="minor">
              <a:schemeClr val="lt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Acute social problems</a:t>
              </a:r>
            </a:p>
          </p:txBody>
        </p:sp>
        <p:sp>
          <p:nvSpPr>
            <p:cNvPr id="10" name="TextBox 9"/>
            <p:cNvSpPr txBox="1"/>
            <p:nvPr/>
          </p:nvSpPr>
          <p:spPr>
            <a:xfrm>
              <a:off x="6800850" y="5497550"/>
              <a:ext cx="1485900" cy="658414"/>
            </a:xfrm>
            <a:prstGeom prst="rect">
              <a:avLst/>
            </a:prstGeom>
            <a:solidFill>
              <a:schemeClr val="bg2">
                <a:lumMod val="50000"/>
              </a:schemeClr>
            </a:solidFill>
            <a:ln/>
          </p:spPr>
          <p:style>
            <a:lnRef idx="3">
              <a:schemeClr val="lt1"/>
            </a:lnRef>
            <a:fillRef idx="1">
              <a:schemeClr val="accent2"/>
            </a:fillRef>
            <a:effectRef idx="1">
              <a:schemeClr val="accent2"/>
            </a:effectRef>
            <a:fontRef idx="minor">
              <a:schemeClr val="lt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Chronic Social problems</a:t>
              </a:r>
            </a:p>
          </p:txBody>
        </p:sp>
        <p:sp>
          <p:nvSpPr>
            <p:cNvPr id="11" name="Rectangle 10"/>
            <p:cNvSpPr/>
            <p:nvPr/>
          </p:nvSpPr>
          <p:spPr>
            <a:xfrm>
              <a:off x="685800" y="1524000"/>
              <a:ext cx="2667000" cy="457204"/>
            </a:xfrm>
            <a:prstGeom prst="rect">
              <a:avLst/>
            </a:prstGeom>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Patterns of Use</a:t>
              </a:r>
            </a:p>
          </p:txBody>
        </p:sp>
        <p:sp>
          <p:nvSpPr>
            <p:cNvPr id="12" name="Rectangle 11"/>
            <p:cNvSpPr/>
            <p:nvPr/>
          </p:nvSpPr>
          <p:spPr>
            <a:xfrm>
              <a:off x="5400675" y="1524000"/>
              <a:ext cx="2667000" cy="457204"/>
            </a:xfrm>
            <a:prstGeom prst="rect">
              <a:avLst/>
            </a:prstGeom>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Average volume</a:t>
              </a:r>
            </a:p>
          </p:txBody>
        </p:sp>
        <p:cxnSp>
          <p:nvCxnSpPr>
            <p:cNvPr id="14" name="Straight Arrow Connector 13"/>
            <p:cNvCxnSpPr>
              <a:stCxn id="11" idx="3"/>
              <a:endCxn id="12" idx="1"/>
            </p:cNvCxnSpPr>
            <p:nvPr/>
          </p:nvCxnSpPr>
          <p:spPr>
            <a:xfrm>
              <a:off x="3352800" y="1752602"/>
              <a:ext cx="2047875" cy="0"/>
            </a:xfrm>
            <a:prstGeom prst="straightConnector1">
              <a:avLst/>
            </a:prstGeom>
            <a:ln>
              <a:prstDash val="dash"/>
              <a:headEnd type="arrow"/>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a:stCxn id="3" idx="6"/>
              <a:endCxn id="5" idx="2"/>
            </p:cNvCxnSpPr>
            <p:nvPr/>
          </p:nvCxnSpPr>
          <p:spPr>
            <a:xfrm>
              <a:off x="3352800" y="4305326"/>
              <a:ext cx="2286000" cy="0"/>
            </a:xfrm>
            <a:prstGeom prst="straightConnector1">
              <a:avLst/>
            </a:prstGeom>
            <a:ln>
              <a:prstDash val="dash"/>
              <a:headEnd type="arrow"/>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a:stCxn id="11" idx="2"/>
              <a:endCxn id="3" idx="0"/>
            </p:cNvCxnSpPr>
            <p:nvPr/>
          </p:nvCxnSpPr>
          <p:spPr>
            <a:xfrm>
              <a:off x="2019300" y="1981204"/>
              <a:ext cx="381000" cy="198121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a:stCxn id="12" idx="2"/>
            </p:cNvCxnSpPr>
            <p:nvPr/>
          </p:nvCxnSpPr>
          <p:spPr>
            <a:xfrm>
              <a:off x="6734175" y="1981204"/>
              <a:ext cx="0" cy="203836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a:xfrm flipV="1">
              <a:off x="6400800" y="1981204"/>
              <a:ext cx="0" cy="203836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a:endCxn id="4" idx="0"/>
            </p:cNvCxnSpPr>
            <p:nvPr/>
          </p:nvCxnSpPr>
          <p:spPr>
            <a:xfrm>
              <a:off x="2967037" y="1981204"/>
              <a:ext cx="1581150" cy="129541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p:nvPr/>
          </p:nvCxnSpPr>
          <p:spPr>
            <a:xfrm flipH="1" flipV="1">
              <a:off x="3276600" y="1981204"/>
              <a:ext cx="2971800" cy="203836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p:nvPr/>
          </p:nvCxnSpPr>
          <p:spPr>
            <a:xfrm flipH="1">
              <a:off x="1600200" y="4438677"/>
              <a:ext cx="4038600" cy="107792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 name="Straight Arrow Connector 30"/>
            <p:cNvCxnSpPr>
              <a:endCxn id="9" idx="0"/>
            </p:cNvCxnSpPr>
            <p:nvPr/>
          </p:nvCxnSpPr>
          <p:spPr>
            <a:xfrm flipH="1">
              <a:off x="5781675" y="4648229"/>
              <a:ext cx="466726" cy="86837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3" name="Straight Arrow Connector 32"/>
            <p:cNvCxnSpPr>
              <a:endCxn id="10" idx="0"/>
            </p:cNvCxnSpPr>
            <p:nvPr/>
          </p:nvCxnSpPr>
          <p:spPr>
            <a:xfrm>
              <a:off x="7005637" y="4648229"/>
              <a:ext cx="538163" cy="84932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 name="Straight Arrow Connector 34"/>
            <p:cNvCxnSpPr/>
            <p:nvPr/>
          </p:nvCxnSpPr>
          <p:spPr>
            <a:xfrm flipH="1">
              <a:off x="1295400" y="4648229"/>
              <a:ext cx="647700" cy="86837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7" name="Straight Arrow Connector 36"/>
            <p:cNvCxnSpPr>
              <a:stCxn id="3" idx="7"/>
            </p:cNvCxnSpPr>
            <p:nvPr/>
          </p:nvCxnSpPr>
          <p:spPr>
            <a:xfrm flipV="1">
              <a:off x="3073400" y="3752871"/>
              <a:ext cx="522287" cy="309566"/>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39" name="Straight Arrow Connector 38"/>
            <p:cNvCxnSpPr>
              <a:endCxn id="5" idx="1"/>
            </p:cNvCxnSpPr>
            <p:nvPr/>
          </p:nvCxnSpPr>
          <p:spPr>
            <a:xfrm>
              <a:off x="5500687" y="3752871"/>
              <a:ext cx="417513" cy="309566"/>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grpSp>
      <p:cxnSp>
        <p:nvCxnSpPr>
          <p:cNvPr id="56" name="Straight Arrow Connector 55"/>
          <p:cNvCxnSpPr>
            <a:endCxn id="8" idx="0"/>
          </p:cNvCxnSpPr>
          <p:nvPr/>
        </p:nvCxnSpPr>
        <p:spPr>
          <a:xfrm flipH="1">
            <a:off x="4976813" y="3943351"/>
            <a:ext cx="742950" cy="157617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8" name="Straight Arrow Connector 57"/>
          <p:cNvCxnSpPr/>
          <p:nvPr/>
        </p:nvCxnSpPr>
        <p:spPr>
          <a:xfrm>
            <a:off x="6310314" y="3963989"/>
            <a:ext cx="776287" cy="1533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6628" name="Rectangle 2"/>
          <p:cNvSpPr txBox="1">
            <a:spLocks noChangeArrowheads="1"/>
          </p:cNvSpPr>
          <p:nvPr/>
        </p:nvSpPr>
        <p:spPr bwMode="auto">
          <a:xfrm>
            <a:off x="1955007" y="228600"/>
            <a:ext cx="81391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How do substances cause harm?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Mediators of substance-related harm:</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Toxicity, Intoxication, and Substance use Disorder</a:t>
            </a:r>
          </a:p>
        </p:txBody>
      </p:sp>
      <p:sp>
        <p:nvSpPr>
          <p:cNvPr id="7" name="TextBox 6"/>
          <p:cNvSpPr txBox="1"/>
          <p:nvPr/>
        </p:nvSpPr>
        <p:spPr>
          <a:xfrm>
            <a:off x="1478753" y="6672577"/>
            <a:ext cx="15856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(Adapted from: </a:t>
            </a:r>
            <a:r>
              <a:rPr kumimoji="0" lang="en-US" sz="800" b="0" i="0" u="none" strike="noStrike" kern="1200" cap="none" spc="0" normalizeH="0" baseline="0" noProof="0" dirty="0" err="1">
                <a:ln>
                  <a:noFill/>
                </a:ln>
                <a:solidFill>
                  <a:prstClr val="black"/>
                </a:solidFill>
                <a:effectLst/>
                <a:uLnTx/>
                <a:uFillTx/>
                <a:latin typeface="Calibri"/>
                <a:ea typeface="+mn-ea"/>
                <a:cs typeface="+mn-cs"/>
              </a:rPr>
              <a:t>Babor</a:t>
            </a:r>
            <a:r>
              <a:rPr kumimoji="0" lang="en-US" sz="800" b="0" i="0" u="none" strike="noStrike" kern="1200" cap="none" spc="0" normalizeH="0" baseline="0" noProof="0" dirty="0">
                <a:ln>
                  <a:noFill/>
                </a:ln>
                <a:solidFill>
                  <a:prstClr val="black"/>
                </a:solidFill>
                <a:effectLst/>
                <a:uLnTx/>
                <a:uFillTx/>
                <a:latin typeface="Calibri"/>
                <a:ea typeface="+mn-ea"/>
                <a:cs typeface="+mn-cs"/>
              </a:rPr>
              <a:t> et al, 2010)</a:t>
            </a:r>
          </a:p>
        </p:txBody>
      </p:sp>
      <p:sp>
        <p:nvSpPr>
          <p:cNvPr id="13" name="Rectangle 12">
            <a:extLst>
              <a:ext uri="{FF2B5EF4-FFF2-40B4-BE49-F238E27FC236}">
                <a16:creationId xmlns:a16="http://schemas.microsoft.com/office/drawing/2014/main" id="{AEB92DC7-53EE-4525-9712-D8B0B5793A56}"/>
              </a:ext>
            </a:extLst>
          </p:cNvPr>
          <p:cNvSpPr/>
          <p:nvPr/>
        </p:nvSpPr>
        <p:spPr>
          <a:xfrm>
            <a:off x="1566427" y="3459879"/>
            <a:ext cx="1209967" cy="106798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Liver disease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Cancer</a:t>
            </a:r>
          </a:p>
        </p:txBody>
      </p:sp>
      <p:cxnSp>
        <p:nvCxnSpPr>
          <p:cNvPr id="17" name="Straight Arrow Connector 16">
            <a:extLst>
              <a:ext uri="{FF2B5EF4-FFF2-40B4-BE49-F238E27FC236}">
                <a16:creationId xmlns:a16="http://schemas.microsoft.com/office/drawing/2014/main" id="{367CD03A-51A6-4E2D-BF5E-62563B2CEB34}"/>
              </a:ext>
            </a:extLst>
          </p:cNvPr>
          <p:cNvCxnSpPr>
            <a:stCxn id="13" idx="3"/>
          </p:cNvCxnSpPr>
          <p:nvPr/>
        </p:nvCxnSpPr>
        <p:spPr>
          <a:xfrm>
            <a:off x="2776394" y="3993874"/>
            <a:ext cx="268287" cy="1862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9939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C81D8-33E8-4DA0-85C4-2F3B5EBF9928}"/>
              </a:ext>
            </a:extLst>
          </p:cNvPr>
          <p:cNvSpPr>
            <a:spLocks noGrp="1"/>
          </p:cNvSpPr>
          <p:nvPr>
            <p:ph type="title"/>
          </p:nvPr>
        </p:nvSpPr>
        <p:spPr>
          <a:xfrm>
            <a:off x="1732384" y="55985"/>
            <a:ext cx="7924800" cy="923329"/>
          </a:xfrm>
          <a:solidFill>
            <a:srgbClr val="FF0000"/>
          </a:solidFill>
        </p:spPr>
        <p:txBody>
          <a:bodyPr>
            <a:normAutofit fontScale="90000"/>
          </a:bodyPr>
          <a:lstStyle/>
          <a:p>
            <a:r>
              <a:rPr lang="en-US" dirty="0"/>
              <a:t>“THIS ONE GOES TO 11” </a:t>
            </a:r>
            <a:br>
              <a:rPr lang="en-US" dirty="0"/>
            </a:br>
            <a:r>
              <a:rPr lang="en-US" dirty="0"/>
              <a:t>DSM 5 SUD Criteria</a:t>
            </a:r>
          </a:p>
        </p:txBody>
      </p:sp>
      <p:sp>
        <p:nvSpPr>
          <p:cNvPr id="3" name="Text Placeholder 2">
            <a:extLst>
              <a:ext uri="{FF2B5EF4-FFF2-40B4-BE49-F238E27FC236}">
                <a16:creationId xmlns:a16="http://schemas.microsoft.com/office/drawing/2014/main" id="{DBCF0317-FFF5-4151-8EBF-6759A0763135}"/>
              </a:ext>
            </a:extLst>
          </p:cNvPr>
          <p:cNvSpPr>
            <a:spLocks noGrp="1"/>
          </p:cNvSpPr>
          <p:nvPr>
            <p:ph type="body" sz="half" idx="1"/>
          </p:nvPr>
        </p:nvSpPr>
        <p:spPr/>
        <p:txBody>
          <a:bodyPr/>
          <a:lstStyle/>
          <a:p>
            <a:endParaRPr lang="en-US"/>
          </a:p>
        </p:txBody>
      </p:sp>
      <p:pic>
        <p:nvPicPr>
          <p:cNvPr id="9" name="Picture 8">
            <a:extLst>
              <a:ext uri="{FF2B5EF4-FFF2-40B4-BE49-F238E27FC236}">
                <a16:creationId xmlns:a16="http://schemas.microsoft.com/office/drawing/2014/main" id="{32D2B7AE-19BA-401F-8267-0440710AA8FC}"/>
              </a:ext>
            </a:extLst>
          </p:cNvPr>
          <p:cNvPicPr>
            <a:picLocks noChangeAspect="1"/>
          </p:cNvPicPr>
          <p:nvPr/>
        </p:nvPicPr>
        <p:blipFill>
          <a:blip r:embed="rId2"/>
          <a:stretch>
            <a:fillRect/>
          </a:stretch>
        </p:blipFill>
        <p:spPr>
          <a:xfrm>
            <a:off x="1944805" y="1121657"/>
            <a:ext cx="5426378" cy="5417100"/>
          </a:xfrm>
          <a:prstGeom prst="rect">
            <a:avLst/>
          </a:prstGeom>
        </p:spPr>
      </p:pic>
      <p:sp>
        <p:nvSpPr>
          <p:cNvPr id="10" name="TextBox 9">
            <a:extLst>
              <a:ext uri="{FF2B5EF4-FFF2-40B4-BE49-F238E27FC236}">
                <a16:creationId xmlns:a16="http://schemas.microsoft.com/office/drawing/2014/main" id="{6F88436D-1FE7-40C9-8260-C301C9D06D98}"/>
              </a:ext>
            </a:extLst>
          </p:cNvPr>
          <p:cNvSpPr txBox="1"/>
          <p:nvPr/>
        </p:nvSpPr>
        <p:spPr>
          <a:xfrm>
            <a:off x="7587234" y="2050324"/>
            <a:ext cx="2702984" cy="1477328"/>
          </a:xfrm>
          <a:prstGeom prst="rect">
            <a:avLst/>
          </a:prstGeom>
          <a:solidFill>
            <a:srgbClr val="FF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Highly heterogeneous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Category…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Mild=2-3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Mod=4-5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entury Gothic"/>
                <a:ea typeface="+mn-ea"/>
                <a:cs typeface="+mn-cs"/>
              </a:rPr>
              <a:t>Sev</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=6+</a:t>
            </a:r>
          </a:p>
        </p:txBody>
      </p:sp>
    </p:spTree>
    <p:extLst>
      <p:ext uri="{BB962C8B-B14F-4D97-AF65-F5344CB8AC3E}">
        <p14:creationId xmlns:p14="http://schemas.microsoft.com/office/powerpoint/2010/main" val="3866066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E1CF5-9DFB-43EC-8F75-E344AF9A81DF}"/>
              </a:ext>
            </a:extLst>
          </p:cNvPr>
          <p:cNvSpPr>
            <a:spLocks noGrp="1"/>
          </p:cNvSpPr>
          <p:nvPr>
            <p:ph type="title"/>
          </p:nvPr>
        </p:nvSpPr>
        <p:spPr>
          <a:xfrm>
            <a:off x="2152650" y="1806129"/>
            <a:ext cx="7886700" cy="2113014"/>
          </a:xfrm>
        </p:spPr>
        <p:txBody>
          <a:bodyPr>
            <a:noAutofit/>
          </a:bodyPr>
          <a:lstStyle/>
          <a:p>
            <a:pPr algn="ctr"/>
            <a:r>
              <a:rPr lang="en-US" sz="3600" b="1" dirty="0"/>
              <a:t>John F. Kelly, PhD ABPP</a:t>
            </a:r>
            <a:br>
              <a:rPr lang="en-US" sz="2400" dirty="0"/>
            </a:br>
            <a:r>
              <a:rPr lang="en-US" sz="1800" dirty="0"/>
              <a:t>Elizabeth R. Spallin Professor of Psychiatry in Addiction Medicine</a:t>
            </a:r>
            <a:br>
              <a:rPr lang="en-US" sz="1800" dirty="0"/>
            </a:br>
            <a:r>
              <a:rPr lang="en-US" sz="1800" dirty="0"/>
              <a:t>Harvard Medical School</a:t>
            </a:r>
            <a:br>
              <a:rPr lang="en-US" sz="1800" dirty="0"/>
            </a:br>
            <a:r>
              <a:rPr lang="en-US" sz="1800" dirty="0"/>
              <a:t>Director Recovery Research Institute</a:t>
            </a:r>
            <a:br>
              <a:rPr lang="en-US" sz="1800" dirty="0"/>
            </a:br>
            <a:r>
              <a:rPr lang="en-US" sz="1800" dirty="0"/>
              <a:t>Associate Director Center for Addiction Medicine </a:t>
            </a:r>
            <a:br>
              <a:rPr lang="en-US" sz="1800" dirty="0"/>
            </a:br>
            <a:r>
              <a:rPr lang="en-US" sz="1800" dirty="0"/>
              <a:t>Massachusetts General Hospital </a:t>
            </a:r>
          </a:p>
        </p:txBody>
      </p:sp>
      <p:sp>
        <p:nvSpPr>
          <p:cNvPr id="3" name="Content Placeholder 2">
            <a:extLst>
              <a:ext uri="{FF2B5EF4-FFF2-40B4-BE49-F238E27FC236}">
                <a16:creationId xmlns:a16="http://schemas.microsoft.com/office/drawing/2014/main" id="{5B020A56-C5F8-4895-B35F-9DD9D1761280}"/>
              </a:ext>
            </a:extLst>
          </p:cNvPr>
          <p:cNvSpPr>
            <a:spLocks noGrp="1"/>
          </p:cNvSpPr>
          <p:nvPr>
            <p:ph idx="1"/>
          </p:nvPr>
        </p:nvSpPr>
        <p:spPr>
          <a:xfrm>
            <a:off x="2281119" y="4322618"/>
            <a:ext cx="7886700" cy="1635190"/>
          </a:xfrm>
        </p:spPr>
        <p:txBody>
          <a:bodyPr>
            <a:normAutofit lnSpcReduction="10000"/>
          </a:bodyPr>
          <a:lstStyle/>
          <a:p>
            <a:pPr marL="0" indent="0">
              <a:buNone/>
            </a:pPr>
            <a:r>
              <a:rPr lang="en-US" dirty="0"/>
              <a:t>No disclosures.</a:t>
            </a:r>
          </a:p>
          <a:p>
            <a:pPr marL="0" indent="0">
              <a:buNone/>
            </a:pPr>
            <a:r>
              <a:rPr lang="en-US" dirty="0"/>
              <a:t>Content presented here represents the views of the presenter/author and do not necessarily represent the views of any other associated entity</a:t>
            </a:r>
          </a:p>
        </p:txBody>
      </p:sp>
      <p:grpSp>
        <p:nvGrpSpPr>
          <p:cNvPr id="5" name="Group 4">
            <a:extLst>
              <a:ext uri="{FF2B5EF4-FFF2-40B4-BE49-F238E27FC236}">
                <a16:creationId xmlns:a16="http://schemas.microsoft.com/office/drawing/2014/main" id="{CB2EC706-E2C1-4878-A724-BCA7C6F2EF63}"/>
              </a:ext>
            </a:extLst>
          </p:cNvPr>
          <p:cNvGrpSpPr/>
          <p:nvPr/>
        </p:nvGrpSpPr>
        <p:grpSpPr>
          <a:xfrm>
            <a:off x="3262115" y="220311"/>
            <a:ext cx="5403274" cy="943401"/>
            <a:chOff x="1198575" y="4186237"/>
            <a:chExt cx="7537267" cy="1438276"/>
          </a:xfrm>
        </p:grpSpPr>
        <p:pic>
          <p:nvPicPr>
            <p:cNvPr id="2050" name="Picture 2" descr="https://www.recoveryanswers.org/ui/images/logo-hmsth.png">
              <a:extLst>
                <a:ext uri="{FF2B5EF4-FFF2-40B4-BE49-F238E27FC236}">
                  <a16:creationId xmlns:a16="http://schemas.microsoft.com/office/drawing/2014/main" id="{C9F50D65-0545-4E25-8F0F-D7C2DD62D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5842" y="4957763"/>
              <a:ext cx="3810000" cy="666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recoveryanswers.org/ui/images/logo-mgh.png">
              <a:extLst>
                <a:ext uri="{FF2B5EF4-FFF2-40B4-BE49-F238E27FC236}">
                  <a16:creationId xmlns:a16="http://schemas.microsoft.com/office/drawing/2014/main" id="{7110C77C-3B3C-48AC-9851-5C9E9C60A1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5842" y="4186238"/>
              <a:ext cx="3771900" cy="7715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covery Research Institute">
              <a:extLst>
                <a:ext uri="{FF2B5EF4-FFF2-40B4-BE49-F238E27FC236}">
                  <a16:creationId xmlns:a16="http://schemas.microsoft.com/office/drawing/2014/main" id="{BDD13A6E-7111-4A05-9240-DF3CB195C3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575" y="4186237"/>
              <a:ext cx="3657621" cy="13984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59559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7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0BA32A-3253-448F-9FF7-EB1BA1F5D0E8}"/>
              </a:ext>
            </a:extLst>
          </p:cNvPr>
          <p:cNvSpPr>
            <a:spLocks noGrp="1"/>
          </p:cNvSpPr>
          <p:nvPr>
            <p:ph type="title"/>
          </p:nvPr>
        </p:nvSpPr>
        <p:spPr>
          <a:xfrm>
            <a:off x="2171272" y="1012004"/>
            <a:ext cx="2648501" cy="4795408"/>
          </a:xfrm>
        </p:spPr>
        <p:txBody>
          <a:bodyPr>
            <a:normAutofit/>
          </a:bodyPr>
          <a:lstStyle/>
          <a:p>
            <a:r>
              <a:rPr lang="en-US" sz="3700" dirty="0">
                <a:solidFill>
                  <a:srgbClr val="FFFFFF"/>
                </a:solidFill>
              </a:rPr>
              <a:t>Substance-related problems: Top Public health Problem…</a:t>
            </a:r>
          </a:p>
        </p:txBody>
      </p:sp>
      <p:graphicFrame>
        <p:nvGraphicFramePr>
          <p:cNvPr id="13" name="Content Placeholder 2">
            <a:extLst>
              <a:ext uri="{FF2B5EF4-FFF2-40B4-BE49-F238E27FC236}">
                <a16:creationId xmlns:a16="http://schemas.microsoft.com/office/drawing/2014/main" id="{924AABC6-1E12-462B-B373-51902C7624D2}"/>
              </a:ext>
            </a:extLst>
          </p:cNvPr>
          <p:cNvGraphicFramePr>
            <a:graphicFrameLocks noGrp="1"/>
          </p:cNvGraphicFramePr>
          <p:nvPr>
            <p:ph idx="1"/>
          </p:nvPr>
        </p:nvGraphicFramePr>
        <p:xfrm>
          <a:off x="5419726"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2361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DF385F-CF4E-4EDD-80AC-A66FB655C48D}"/>
              </a:ext>
            </a:extLst>
          </p:cNvPr>
          <p:cNvSpPr>
            <a:spLocks noGrp="1"/>
          </p:cNvSpPr>
          <p:nvPr>
            <p:ph type="title"/>
          </p:nvPr>
        </p:nvSpPr>
        <p:spPr>
          <a:xfrm>
            <a:off x="6583972" y="1783959"/>
            <a:ext cx="3483937" cy="2889114"/>
          </a:xfrm>
        </p:spPr>
        <p:txBody>
          <a:bodyPr vert="horz" lIns="91440" tIns="45720" rIns="91440" bIns="45720" rtlCol="0" anchor="b">
            <a:normAutofit fontScale="90000"/>
          </a:bodyPr>
          <a:lstStyle/>
          <a:p>
            <a:r>
              <a:rPr lang="en-US" sz="3800" dirty="0">
                <a:solidFill>
                  <a:schemeClr val="bg1"/>
                </a:solidFill>
              </a:rPr>
              <a:t>What have we done about it?</a:t>
            </a:r>
            <a:br>
              <a:rPr lang="en-US" sz="3800" dirty="0">
                <a:solidFill>
                  <a:schemeClr val="bg1"/>
                </a:solidFill>
              </a:rPr>
            </a:br>
            <a:br>
              <a:rPr lang="en-US" sz="3800" dirty="0">
                <a:solidFill>
                  <a:schemeClr val="bg1"/>
                </a:solidFill>
              </a:rPr>
            </a:br>
            <a:r>
              <a:rPr lang="en-US" sz="3800" dirty="0">
                <a:solidFill>
                  <a:schemeClr val="bg1"/>
                </a:solidFill>
              </a:rPr>
              <a:t>What are we doing about it?</a:t>
            </a:r>
            <a:br>
              <a:rPr lang="en-US" sz="3800" dirty="0">
                <a:solidFill>
                  <a:schemeClr val="bg1"/>
                </a:solidFill>
              </a:rPr>
            </a:br>
            <a:br>
              <a:rPr lang="en-US" sz="3800" dirty="0">
                <a:solidFill>
                  <a:schemeClr val="bg1"/>
                </a:solidFill>
              </a:rPr>
            </a:br>
            <a:r>
              <a:rPr lang="en-US" sz="3800" dirty="0">
                <a:solidFill>
                  <a:schemeClr val="bg1"/>
                </a:solidFill>
              </a:rPr>
              <a:t>How can we do better?</a:t>
            </a:r>
          </a:p>
        </p:txBody>
      </p:sp>
      <p:sp>
        <p:nvSpPr>
          <p:cNvPr id="21" name="Freeform: Shape 2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4518115"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Puzzle pieces">
            <a:extLst>
              <a:ext uri="{FF2B5EF4-FFF2-40B4-BE49-F238E27FC236}">
                <a16:creationId xmlns:a16="http://schemas.microsoft.com/office/drawing/2014/main" id="{0880D0A8-8155-47F3-BBE4-7BC158B6DA56}"/>
              </a:ext>
            </a:extLst>
          </p:cNvPr>
          <p:cNvPicPr>
            <a:picLocks noChangeAspect="1"/>
          </p:cNvPicPr>
          <p:nvPr/>
        </p:nvPicPr>
        <p:blipFill>
          <a:blip r:embed="rId2">
            <a:extLst>
              <a:ext uri="{96DAC541-7B7A-43D3-8B79-37D633B846F1}">
                <asvg:svgBlip xmlns:asvg="http://schemas.microsoft.com/office/drawing/2016/SVG/main" r:embed="rId3"/>
              </a:ext>
            </a:extLst>
          </a:blip>
          <a:stretch/>
        </p:blipFill>
        <p:spPr>
          <a:xfrm>
            <a:off x="1838536" y="1226973"/>
            <a:ext cx="3035882" cy="3035882"/>
          </a:xfrm>
          <a:prstGeom prst="rect">
            <a:avLst/>
          </a:prstGeom>
        </p:spPr>
      </p:pic>
    </p:spTree>
    <p:extLst>
      <p:ext uri="{BB962C8B-B14F-4D97-AF65-F5344CB8AC3E}">
        <p14:creationId xmlns:p14="http://schemas.microsoft.com/office/powerpoint/2010/main" val="3535009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674237" y="914400"/>
            <a:ext cx="3657600" cy="2887579"/>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a:ln>
                  <a:noFill/>
                </a:ln>
                <a:solidFill>
                  <a:srgbClr val="FFFFFF"/>
                </a:solidFill>
                <a:effectLst/>
                <a:uLnTx/>
                <a:uFillTx/>
                <a:latin typeface="Calibri Light" panose="020F0302020204030204"/>
                <a:ea typeface="+mn-ea"/>
                <a:cs typeface="+mn-cs"/>
              </a:rPr>
              <a:t>PUBLIC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a:ln>
                  <a:noFill/>
                </a:ln>
                <a:solidFill>
                  <a:srgbClr val="FFFFFF"/>
                </a:solidFill>
                <a:effectLst/>
                <a:uLnTx/>
                <a:uFillTx/>
                <a:latin typeface="Calibri Light" panose="020F0302020204030204"/>
                <a:ea typeface="+mn-ea"/>
                <a:cs typeface="+mn-cs"/>
              </a:rPr>
              <a:t>HEALTH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a:ln>
                  <a:noFill/>
                </a:ln>
                <a:solidFill>
                  <a:srgbClr val="FFFFFF"/>
                </a:solidFill>
                <a:effectLst/>
                <a:uLnTx/>
                <a:uFillTx/>
                <a:latin typeface="Calibri Light" panose="020F0302020204030204"/>
                <a:ea typeface="+mn-ea"/>
                <a:cs typeface="+mn-cs"/>
              </a:rPr>
              <a:t>MODEL</a:t>
            </a:r>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D73E30D3-5198-4278-ABE5-CAADD03B496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53822" y="1156476"/>
            <a:ext cx="6553545" cy="4552989"/>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8C94E2F0-E5BD-44BA-B128-0672356D42D8}"/>
              </a:ext>
            </a:extLst>
          </p:cNvPr>
          <p:cNvSpPr/>
          <p:nvPr/>
        </p:nvSpPr>
        <p:spPr>
          <a:xfrm>
            <a:off x="7601904" y="1025471"/>
            <a:ext cx="953516" cy="619432"/>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E05A6000-E7BE-46A1-8BE5-6A64895F39A6}"/>
              </a:ext>
            </a:extLst>
          </p:cNvPr>
          <p:cNvSpPr/>
          <p:nvPr/>
        </p:nvSpPr>
        <p:spPr>
          <a:xfrm>
            <a:off x="5006072" y="5221038"/>
            <a:ext cx="1258093" cy="619432"/>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C14DE135-567D-4959-BAD6-EBB0473D311C}"/>
              </a:ext>
            </a:extLst>
          </p:cNvPr>
          <p:cNvSpPr/>
          <p:nvPr/>
        </p:nvSpPr>
        <p:spPr>
          <a:xfrm>
            <a:off x="9714484" y="5204932"/>
            <a:ext cx="2140632" cy="619432"/>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243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10BE-F511-4949-9C60-98E8B3D52350}"/>
              </a:ext>
            </a:extLst>
          </p:cNvPr>
          <p:cNvSpPr>
            <a:spLocks noGrp="1"/>
          </p:cNvSpPr>
          <p:nvPr>
            <p:ph type="title"/>
          </p:nvPr>
        </p:nvSpPr>
        <p:spPr>
          <a:xfrm>
            <a:off x="609600" y="274638"/>
            <a:ext cx="10972800" cy="1143000"/>
          </a:xfrm>
          <a:prstGeom prst="rect">
            <a:avLst/>
          </a:prstGeom>
        </p:spPr>
        <p:txBody>
          <a:bodyPr anchor="ctr">
            <a:normAutofit/>
          </a:bodyPr>
          <a:lstStyle/>
          <a:p>
            <a:r>
              <a:rPr lang="en-US" sz="4400">
                <a:solidFill>
                  <a:schemeClr val="tx1"/>
                </a:solidFill>
              </a:rPr>
              <a:t>Major Policy Strategies</a:t>
            </a:r>
          </a:p>
        </p:txBody>
      </p:sp>
      <p:graphicFrame>
        <p:nvGraphicFramePr>
          <p:cNvPr id="5" name="Content Placeholder 2">
            <a:extLst>
              <a:ext uri="{FF2B5EF4-FFF2-40B4-BE49-F238E27FC236}">
                <a16:creationId xmlns:a16="http://schemas.microsoft.com/office/drawing/2014/main" id="{64EE2EAD-4ACF-4F66-AD5E-D0CA2C20200D}"/>
              </a:ext>
            </a:extLst>
          </p:cNvPr>
          <p:cNvGraphicFramePr>
            <a:graphicFrameLocks noGrp="1"/>
          </p:cNvGraphicFramePr>
          <p:nvPr>
            <p:ph idx="1"/>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333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pSp>
        <p:nvGrpSpPr>
          <p:cNvPr id="6" name="Group 5"/>
          <p:cNvGrpSpPr/>
          <p:nvPr/>
        </p:nvGrpSpPr>
        <p:grpSpPr>
          <a:xfrm>
            <a:off x="1678638" y="274638"/>
            <a:ext cx="8938727" cy="6248400"/>
            <a:chOff x="233831" y="260859"/>
            <a:chExt cx="8938727" cy="6248400"/>
          </a:xfrm>
        </p:grpSpPr>
        <p:pic>
          <p:nvPicPr>
            <p:cNvPr id="4" name="Picture 3"/>
            <p:cNvPicPr>
              <a:picLocks noChangeAspect="1"/>
            </p:cNvPicPr>
            <p:nvPr/>
          </p:nvPicPr>
          <p:blipFill>
            <a:blip r:embed="rId3"/>
            <a:stretch>
              <a:fillRect/>
            </a:stretch>
          </p:blipFill>
          <p:spPr>
            <a:xfrm>
              <a:off x="534491" y="260859"/>
              <a:ext cx="8233403" cy="6248400"/>
            </a:xfrm>
            <a:prstGeom prst="rect">
              <a:avLst/>
            </a:prstGeom>
          </p:spPr>
        </p:pic>
        <p:sp>
          <p:nvSpPr>
            <p:cNvPr id="5" name="TextBox 4"/>
            <p:cNvSpPr txBox="1"/>
            <p:nvPr/>
          </p:nvSpPr>
          <p:spPr>
            <a:xfrm>
              <a:off x="233831" y="260859"/>
              <a:ext cx="8938727" cy="830997"/>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Different legal and commercial statuses of substances can affect consumption rates, patterns, and produce different types of harms…</a:t>
              </a:r>
            </a:p>
          </p:txBody>
        </p:sp>
      </p:grpSp>
      <p:sp>
        <p:nvSpPr>
          <p:cNvPr id="7" name="TextBox 6"/>
          <p:cNvSpPr txBox="1"/>
          <p:nvPr/>
        </p:nvSpPr>
        <p:spPr>
          <a:xfrm>
            <a:off x="1524000" y="6539469"/>
            <a:ext cx="28643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Source: Canada Drug Policy Coalition, 2015</a:t>
            </a:r>
          </a:p>
        </p:txBody>
      </p:sp>
    </p:spTree>
    <p:extLst>
      <p:ext uri="{BB962C8B-B14F-4D97-AF65-F5344CB8AC3E}">
        <p14:creationId xmlns:p14="http://schemas.microsoft.com/office/powerpoint/2010/main" val="2071523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1524000" y="6636774"/>
            <a:ext cx="9144000" cy="22122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545DC9AE-F863-4D3A-A185-83DBB2397F87}"/>
              </a:ext>
            </a:extLst>
          </p:cNvPr>
          <p:cNvPicPr>
            <a:picLocks noChangeAspect="1"/>
          </p:cNvPicPr>
          <p:nvPr/>
        </p:nvPicPr>
        <p:blipFill>
          <a:blip r:embed="rId3"/>
          <a:stretch>
            <a:fillRect/>
          </a:stretch>
        </p:blipFill>
        <p:spPr>
          <a:xfrm>
            <a:off x="1524000" y="0"/>
            <a:ext cx="9144000" cy="5143498"/>
          </a:xfrm>
          <a:prstGeom prst="rect">
            <a:avLst/>
          </a:prstGeom>
        </p:spPr>
      </p:pic>
      <p:sp>
        <p:nvSpPr>
          <p:cNvPr id="15" name="Rectangle 14">
            <a:extLst>
              <a:ext uri="{FF2B5EF4-FFF2-40B4-BE49-F238E27FC236}">
                <a16:creationId xmlns:a16="http://schemas.microsoft.com/office/drawing/2014/main" id="{C1EE7EFA-8713-4A82-8F21-1AD647943B0A}"/>
              </a:ext>
            </a:extLst>
          </p:cNvPr>
          <p:cNvSpPr/>
          <p:nvPr/>
        </p:nvSpPr>
        <p:spPr>
          <a:xfrm>
            <a:off x="1524000" y="5213780"/>
            <a:ext cx="9162070" cy="8680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To sign up go to: </a:t>
            </a:r>
            <a:r>
              <a:rPr kumimoji="0" lang="en-US" sz="2400" b="0" i="0" u="none" strike="noStrike" kern="1200" cap="none" spc="0" normalizeH="0" baseline="0" noProof="0" dirty="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https://www.recoveryanswers.org/</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465B9A06-8B1E-4862-AE7C-3FB9D76117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5548" y="6081865"/>
            <a:ext cx="1025351" cy="528531"/>
          </a:xfrm>
          <a:prstGeom prst="rect">
            <a:avLst/>
          </a:prstGeom>
        </p:spPr>
      </p:pic>
    </p:spTree>
    <p:extLst>
      <p:ext uri="{BB962C8B-B14F-4D97-AF65-F5344CB8AC3E}">
        <p14:creationId xmlns:p14="http://schemas.microsoft.com/office/powerpoint/2010/main" val="1385046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762000"/>
            <a:ext cx="7924800" cy="609600"/>
          </a:xfrm>
        </p:spPr>
        <p:txBody>
          <a:bodyPr>
            <a:normAutofit fontScale="90000"/>
          </a:bodyPr>
          <a:lstStyle/>
          <a:p>
            <a:r>
              <a:rPr lang="en-US" dirty="0"/>
              <a:t>1970</a:t>
            </a:r>
          </a:p>
        </p:txBody>
      </p:sp>
      <p:sp>
        <p:nvSpPr>
          <p:cNvPr id="3" name="Text Placeholder 2"/>
          <p:cNvSpPr>
            <a:spLocks noGrp="1"/>
          </p:cNvSpPr>
          <p:nvPr>
            <p:ph type="body"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1656" y="896"/>
            <a:ext cx="4596343" cy="685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590675"/>
            <a:ext cx="4794371" cy="270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FEB76BEA-6E10-40CB-ACA3-6FBD9653889F}"/>
              </a:ext>
            </a:extLst>
          </p:cNvPr>
          <p:cNvSpPr txBox="1"/>
          <p:nvPr/>
        </p:nvSpPr>
        <p:spPr>
          <a:xfrm>
            <a:off x="1524001" y="4270176"/>
            <a:ext cx="4876800" cy="923330"/>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During the past 50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yrs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since “War on Drugs” declared, we have moved from “Public Enemy No. 1” to “Public Health Problem No. 1”</a:t>
            </a:r>
          </a:p>
        </p:txBody>
      </p:sp>
      <p:sp>
        <p:nvSpPr>
          <p:cNvPr id="5" name="Oval 4">
            <a:extLst>
              <a:ext uri="{FF2B5EF4-FFF2-40B4-BE49-F238E27FC236}">
                <a16:creationId xmlns:a16="http://schemas.microsoft.com/office/drawing/2014/main" id="{E4101D02-491C-457A-845E-CC78280A5E06}"/>
              </a:ext>
            </a:extLst>
          </p:cNvPr>
          <p:cNvSpPr/>
          <p:nvPr/>
        </p:nvSpPr>
        <p:spPr bwMode="auto">
          <a:xfrm>
            <a:off x="5819732" y="-32852"/>
            <a:ext cx="4596342" cy="2253538"/>
          </a:xfrm>
          <a:prstGeom prst="ellipse">
            <a:avLst/>
          </a:prstGeom>
          <a:noFill/>
          <a:ln w="698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charset="0"/>
              <a:ea typeface="+mn-ea"/>
              <a:cs typeface="+mn-cs"/>
            </a:endParaRPr>
          </a:p>
        </p:txBody>
      </p:sp>
      <p:sp>
        <p:nvSpPr>
          <p:cNvPr id="9" name="Title 1">
            <a:extLst>
              <a:ext uri="{FF2B5EF4-FFF2-40B4-BE49-F238E27FC236}">
                <a16:creationId xmlns:a16="http://schemas.microsoft.com/office/drawing/2014/main" id="{7FBEE1F9-75E2-4DB5-8FD7-CD8A73ED67E1}"/>
              </a:ext>
            </a:extLst>
          </p:cNvPr>
          <p:cNvSpPr txBox="1">
            <a:spLocks/>
          </p:cNvSpPr>
          <p:nvPr/>
        </p:nvSpPr>
        <p:spPr>
          <a:xfrm>
            <a:off x="911223" y="363158"/>
            <a:ext cx="2339006" cy="771173"/>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Calibri Light" panose="020F0302020204030204"/>
                <a:ea typeface="+mj-ea"/>
                <a:cs typeface="+mj-cs"/>
              </a:rPr>
              <a:t>1970</a:t>
            </a:r>
            <a:endPar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049224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76719-FFB4-49DC-8E47-C9330124A8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4C49BE-9DF2-4DBD-8D4A-8BDAC75FC59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8281FD6-07BF-4504-BA4E-BEDA99F62416}"/>
              </a:ext>
            </a:extLst>
          </p:cNvPr>
          <p:cNvPicPr>
            <a:picLocks noChangeAspect="1"/>
          </p:cNvPicPr>
          <p:nvPr/>
        </p:nvPicPr>
        <p:blipFill>
          <a:blip r:embed="rId3"/>
          <a:stretch>
            <a:fillRect/>
          </a:stretch>
        </p:blipFill>
        <p:spPr>
          <a:xfrm>
            <a:off x="1524000" y="0"/>
            <a:ext cx="9144000" cy="6858000"/>
          </a:xfrm>
          <a:prstGeom prst="rect">
            <a:avLst/>
          </a:prstGeom>
        </p:spPr>
      </p:pic>
      <p:sp>
        <p:nvSpPr>
          <p:cNvPr id="5" name="Oval 4">
            <a:extLst>
              <a:ext uri="{FF2B5EF4-FFF2-40B4-BE49-F238E27FC236}">
                <a16:creationId xmlns:a16="http://schemas.microsoft.com/office/drawing/2014/main" id="{6569C9C7-F2CD-4A73-8546-A7BFFAF3A155}"/>
              </a:ext>
            </a:extLst>
          </p:cNvPr>
          <p:cNvSpPr/>
          <p:nvPr/>
        </p:nvSpPr>
        <p:spPr bwMode="auto">
          <a:xfrm>
            <a:off x="1499658" y="4086030"/>
            <a:ext cx="4596342" cy="2253538"/>
          </a:xfrm>
          <a:prstGeom prst="ellipse">
            <a:avLst/>
          </a:prstGeom>
          <a:noFill/>
          <a:ln w="698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3771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86643" y="304800"/>
            <a:ext cx="8622880" cy="6172200"/>
          </a:xfrm>
          <a:prstGeom prst="rect">
            <a:avLst/>
          </a:prstGeom>
        </p:spPr>
      </p:pic>
      <p:sp>
        <p:nvSpPr>
          <p:cNvPr id="5" name="TextBox 4"/>
          <p:cNvSpPr txBox="1"/>
          <p:nvPr/>
        </p:nvSpPr>
        <p:spPr>
          <a:xfrm>
            <a:off x="2971800" y="1157289"/>
            <a:ext cx="2895600" cy="2862322"/>
          </a:xfrm>
          <a:prstGeom prst="rect">
            <a:avLst/>
          </a:prstGeom>
          <a:solidFill>
            <a:srgbClr val="FF0000"/>
          </a:solid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With 4% of the world’s pop, the US has 25% of its prisoners.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Avg US cost per prison inmate = (2010) = $31K (range 14K-60K); about $25 Billion ($2018) for the 500,000 drug-related prisoners (20% of all prisoners)</a:t>
            </a:r>
          </a:p>
        </p:txBody>
      </p:sp>
      <p:cxnSp>
        <p:nvCxnSpPr>
          <p:cNvPr id="7" name="Straight Arrow Connector 6">
            <a:extLst>
              <a:ext uri="{FF2B5EF4-FFF2-40B4-BE49-F238E27FC236}">
                <a16:creationId xmlns:a16="http://schemas.microsoft.com/office/drawing/2014/main" id="{5F2D2854-6483-4209-89FB-A439BDEC1BD4}"/>
              </a:ext>
            </a:extLst>
          </p:cNvPr>
          <p:cNvCxnSpPr>
            <a:cxnSpLocks/>
          </p:cNvCxnSpPr>
          <p:nvPr/>
        </p:nvCxnSpPr>
        <p:spPr>
          <a:xfrm flipV="1">
            <a:off x="5867400" y="5758544"/>
            <a:ext cx="0" cy="33745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659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19792"/>
            <a:ext cx="8839200" cy="375532"/>
          </a:xfrm>
        </p:spPr>
        <p:txBody>
          <a:bodyPr>
            <a:noAutofit/>
          </a:bodyPr>
          <a:lstStyle/>
          <a:p>
            <a:r>
              <a:rPr lang="en-US" sz="2000" dirty="0"/>
              <a:t>Prisons overcrowding: 20% (500,000) of US prisoners are in prison due to drug offences: 60-80% under the influence of alcohol/drugs at the time of the crime</a:t>
            </a:r>
          </a:p>
        </p:txBody>
      </p:sp>
      <p:sp>
        <p:nvSpPr>
          <p:cNvPr id="3" name="Content Placeholder 2"/>
          <p:cNvSpPr>
            <a:spLocks noGrp="1"/>
          </p:cNvSpPr>
          <p:nvPr>
            <p:ph idx="1"/>
          </p:nvPr>
        </p:nvSpPr>
        <p:spPr>
          <a:xfrm>
            <a:off x="1524000" y="6543676"/>
            <a:ext cx="8229600" cy="314325"/>
          </a:xfrm>
        </p:spPr>
        <p:txBody>
          <a:bodyPr>
            <a:normAutofit/>
          </a:bodyPr>
          <a:lstStyle/>
          <a:p>
            <a:r>
              <a:rPr lang="en-US" sz="1000" dirty="0"/>
              <a:t>Photo: California Department of Corrections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066801"/>
            <a:ext cx="8153400" cy="509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A96F4072-80B2-4C7B-B8BA-957CF945C129}"/>
              </a:ext>
            </a:extLst>
          </p:cNvPr>
          <p:cNvSpPr txBox="1"/>
          <p:nvPr/>
        </p:nvSpPr>
        <p:spPr>
          <a:xfrm>
            <a:off x="10110281" y="4345021"/>
            <a:ext cx="1941557" cy="1200329"/>
          </a:xfrm>
          <a:prstGeom prst="rect">
            <a:avLst/>
          </a:prstGeom>
          <a:solidFill>
            <a:srgbClr val="FF0000"/>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Economic costs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of Corrections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approx. $100B/</a:t>
            </a:r>
            <a:r>
              <a:rPr kumimoji="0" lang="en-US" sz="1800" b="0" i="0" u="none" strike="noStrike" kern="1200" cap="none" spc="0" normalizeH="0" baseline="0" noProof="0" dirty="0" err="1">
                <a:ln>
                  <a:noFill/>
                </a:ln>
                <a:solidFill>
                  <a:srgbClr val="FFFFFF"/>
                </a:solidFill>
                <a:effectLst/>
                <a:uLnTx/>
                <a:uFillTx/>
                <a:latin typeface="Arial"/>
                <a:ea typeface="+mn-ea"/>
                <a:cs typeface="+mn-cs"/>
              </a:rPr>
              <a:t>yr</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631405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74FD913A-5FD9-410E-90CF-E49D14406664}"/>
              </a:ext>
            </a:extLst>
          </p:cNvPr>
          <p:cNvPicPr>
            <a:picLocks noGrp="1" noChangeAspect="1"/>
          </p:cNvPicPr>
          <p:nvPr>
            <p:ph idx="1"/>
          </p:nvPr>
        </p:nvPicPr>
        <p:blipFill>
          <a:blip r:embed="rId2"/>
          <a:stretch>
            <a:fillRect/>
          </a:stretch>
        </p:blipFill>
        <p:spPr>
          <a:xfrm>
            <a:off x="643467" y="866310"/>
            <a:ext cx="10905066" cy="5125380"/>
          </a:xfrm>
          <a:prstGeom prst="rect">
            <a:avLst/>
          </a:prstGeom>
        </p:spPr>
      </p:pic>
      <p:sp>
        <p:nvSpPr>
          <p:cNvPr id="5" name="TextBox 4">
            <a:extLst>
              <a:ext uri="{FF2B5EF4-FFF2-40B4-BE49-F238E27FC236}">
                <a16:creationId xmlns:a16="http://schemas.microsoft.com/office/drawing/2014/main" id="{4DC5579F-C3C6-4781-B433-C76516EDBA10}"/>
              </a:ext>
            </a:extLst>
          </p:cNvPr>
          <p:cNvSpPr txBox="1"/>
          <p:nvPr/>
        </p:nvSpPr>
        <p:spPr>
          <a:xfrm>
            <a:off x="7008434" y="5321218"/>
            <a:ext cx="1887793"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05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76719-FFB4-49DC-8E47-C9330124A8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4C49BE-9DF2-4DBD-8D4A-8BDAC75FC59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8281FD6-07BF-4504-BA4E-BEDA99F62416}"/>
              </a:ext>
            </a:extLst>
          </p:cNvPr>
          <p:cNvPicPr>
            <a:picLocks noChangeAspect="1"/>
          </p:cNvPicPr>
          <p:nvPr/>
        </p:nvPicPr>
        <p:blipFill>
          <a:blip r:embed="rId2"/>
          <a:stretch>
            <a:fillRect/>
          </a:stretch>
        </p:blipFill>
        <p:spPr>
          <a:xfrm>
            <a:off x="1524000" y="0"/>
            <a:ext cx="9144000" cy="6858000"/>
          </a:xfrm>
          <a:prstGeom prst="rect">
            <a:avLst/>
          </a:prstGeom>
        </p:spPr>
      </p:pic>
      <p:sp>
        <p:nvSpPr>
          <p:cNvPr id="5" name="TextBox 4">
            <a:extLst>
              <a:ext uri="{FF2B5EF4-FFF2-40B4-BE49-F238E27FC236}">
                <a16:creationId xmlns:a16="http://schemas.microsoft.com/office/drawing/2014/main" id="{DB088FC8-0592-4A74-83FC-8C79EA693E2F}"/>
              </a:ext>
            </a:extLst>
          </p:cNvPr>
          <p:cNvSpPr txBox="1"/>
          <p:nvPr/>
        </p:nvSpPr>
        <p:spPr>
          <a:xfrm>
            <a:off x="1556658" y="1"/>
            <a:ext cx="9111343" cy="2062103"/>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Laws passed in the past 50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yrs</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have moved from more punitive ones to public health oriented ones…. increasing availability, accessibility and affordability of treatment..</a:t>
            </a:r>
          </a:p>
        </p:txBody>
      </p:sp>
      <p:sp>
        <p:nvSpPr>
          <p:cNvPr id="6" name="Oval 5">
            <a:extLst>
              <a:ext uri="{FF2B5EF4-FFF2-40B4-BE49-F238E27FC236}">
                <a16:creationId xmlns:a16="http://schemas.microsoft.com/office/drawing/2014/main" id="{8C873E72-2751-4FB8-BFB3-77D1C7040453}"/>
              </a:ext>
            </a:extLst>
          </p:cNvPr>
          <p:cNvSpPr/>
          <p:nvPr/>
        </p:nvSpPr>
        <p:spPr bwMode="auto">
          <a:xfrm>
            <a:off x="5656446" y="3669128"/>
            <a:ext cx="4596342" cy="2253538"/>
          </a:xfrm>
          <a:prstGeom prst="ellipse">
            <a:avLst/>
          </a:prstGeom>
          <a:noFill/>
          <a:ln w="698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59006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10BE-F511-4949-9C60-98E8B3D52350}"/>
              </a:ext>
            </a:extLst>
          </p:cNvPr>
          <p:cNvSpPr>
            <a:spLocks noGrp="1"/>
          </p:cNvSpPr>
          <p:nvPr>
            <p:ph type="title"/>
          </p:nvPr>
        </p:nvSpPr>
        <p:spPr>
          <a:xfrm>
            <a:off x="609600" y="274638"/>
            <a:ext cx="10972800" cy="1143000"/>
          </a:xfrm>
          <a:prstGeom prst="rect">
            <a:avLst/>
          </a:prstGeom>
        </p:spPr>
        <p:txBody>
          <a:bodyPr anchor="ctr">
            <a:normAutofit/>
          </a:bodyPr>
          <a:lstStyle/>
          <a:p>
            <a:r>
              <a:rPr lang="en-US" sz="4400">
                <a:solidFill>
                  <a:schemeClr val="tx1"/>
                </a:solidFill>
              </a:rPr>
              <a:t>Major Policy Strategies</a:t>
            </a:r>
          </a:p>
        </p:txBody>
      </p:sp>
      <p:graphicFrame>
        <p:nvGraphicFramePr>
          <p:cNvPr id="5" name="Content Placeholder 2">
            <a:extLst>
              <a:ext uri="{FF2B5EF4-FFF2-40B4-BE49-F238E27FC236}">
                <a16:creationId xmlns:a16="http://schemas.microsoft.com/office/drawing/2014/main" id="{64EE2EAD-4ACF-4F66-AD5E-D0CA2C20200D}"/>
              </a:ext>
            </a:extLst>
          </p:cNvPr>
          <p:cNvGraphicFramePr>
            <a:graphicFrameLocks noGrp="1"/>
          </p:cNvGraphicFramePr>
          <p:nvPr>
            <p:ph idx="1"/>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7008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10BE-F511-4949-9C60-98E8B3D52350}"/>
              </a:ext>
            </a:extLst>
          </p:cNvPr>
          <p:cNvSpPr>
            <a:spLocks noGrp="1"/>
          </p:cNvSpPr>
          <p:nvPr>
            <p:ph type="title"/>
          </p:nvPr>
        </p:nvSpPr>
        <p:spPr>
          <a:xfrm>
            <a:off x="609600" y="274638"/>
            <a:ext cx="10972800" cy="1143000"/>
          </a:xfrm>
          <a:prstGeom prst="rect">
            <a:avLst/>
          </a:prstGeom>
        </p:spPr>
        <p:txBody>
          <a:bodyPr anchor="ctr">
            <a:normAutofit/>
          </a:bodyPr>
          <a:lstStyle/>
          <a:p>
            <a:r>
              <a:rPr lang="en-US" sz="4400">
                <a:solidFill>
                  <a:schemeClr val="tx1"/>
                </a:solidFill>
              </a:rPr>
              <a:t>Major Policy Strategies</a:t>
            </a:r>
          </a:p>
        </p:txBody>
      </p:sp>
      <p:graphicFrame>
        <p:nvGraphicFramePr>
          <p:cNvPr id="5" name="Content Placeholder 2">
            <a:extLst>
              <a:ext uri="{FF2B5EF4-FFF2-40B4-BE49-F238E27FC236}">
                <a16:creationId xmlns:a16="http://schemas.microsoft.com/office/drawing/2014/main" id="{64EE2EAD-4ACF-4F66-AD5E-D0CA2C20200D}"/>
              </a:ext>
            </a:extLst>
          </p:cNvPr>
          <p:cNvGraphicFramePr>
            <a:graphicFrameLocks noGrp="1"/>
          </p:cNvGraphicFramePr>
          <p:nvPr>
            <p:ph idx="1"/>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C205E5C6-873F-4028-9DE3-6A8A3322CF19}"/>
              </a:ext>
            </a:extLst>
          </p:cNvPr>
          <p:cNvSpPr txBox="1"/>
          <p:nvPr/>
        </p:nvSpPr>
        <p:spPr>
          <a:xfrm>
            <a:off x="8257824" y="2652408"/>
            <a:ext cx="3324821" cy="923330"/>
          </a:xfrm>
          <a:prstGeom prst="rect">
            <a:avLst/>
          </a:prstGeom>
          <a:solidFill>
            <a:srgbClr val="FF0000"/>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Greater emphasis on prevention,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treatment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and recovery support services </a:t>
            </a:r>
          </a:p>
        </p:txBody>
      </p:sp>
      <p:cxnSp>
        <p:nvCxnSpPr>
          <p:cNvPr id="6" name="Straight Arrow Connector 5">
            <a:extLst>
              <a:ext uri="{FF2B5EF4-FFF2-40B4-BE49-F238E27FC236}">
                <a16:creationId xmlns:a16="http://schemas.microsoft.com/office/drawing/2014/main" id="{3E9956A9-9032-4252-B3F9-9EEDD962E039}"/>
              </a:ext>
            </a:extLst>
          </p:cNvPr>
          <p:cNvCxnSpPr>
            <a:cxnSpLocks/>
          </p:cNvCxnSpPr>
          <p:nvPr/>
        </p:nvCxnSpPr>
        <p:spPr>
          <a:xfrm flipH="1">
            <a:off x="5849566" y="3579779"/>
            <a:ext cx="2438400" cy="28340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4BDE177-6B2E-4559-A8A8-F7E2280FA651}"/>
              </a:ext>
            </a:extLst>
          </p:cNvPr>
          <p:cNvCxnSpPr>
            <a:cxnSpLocks/>
          </p:cNvCxnSpPr>
          <p:nvPr/>
        </p:nvCxnSpPr>
        <p:spPr>
          <a:xfrm flipH="1">
            <a:off x="5927387" y="3575738"/>
            <a:ext cx="2360579" cy="1832841"/>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680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905000" y="1"/>
            <a:ext cx="8382000" cy="6777317"/>
          </a:xfrm>
          <a:prstGeom prst="rect">
            <a:avLst/>
          </a:prstGeom>
        </p:spPr>
      </p:pic>
      <p:pic>
        <p:nvPicPr>
          <p:cNvPr id="5" name="Picture 4"/>
          <p:cNvPicPr>
            <a:picLocks noChangeAspect="1"/>
          </p:cNvPicPr>
          <p:nvPr/>
        </p:nvPicPr>
        <p:blipFill>
          <a:blip r:embed="rId4"/>
          <a:stretch>
            <a:fillRect/>
          </a:stretch>
        </p:blipFill>
        <p:spPr>
          <a:xfrm>
            <a:off x="7543800" y="4225412"/>
            <a:ext cx="2590800" cy="1762125"/>
          </a:xfrm>
          <a:prstGeom prst="rect">
            <a:avLst/>
          </a:prstGeom>
        </p:spPr>
      </p:pic>
      <p:sp>
        <p:nvSpPr>
          <p:cNvPr id="6" name="Rectangle 5"/>
          <p:cNvSpPr/>
          <p:nvPr/>
        </p:nvSpPr>
        <p:spPr>
          <a:xfrm>
            <a:off x="5943600" y="1916655"/>
            <a:ext cx="4572000" cy="2554545"/>
          </a:xfrm>
          <a:prstGeom prst="rect">
            <a:avLst/>
          </a:prstGeom>
          <a:solidFill>
            <a:srgbClr val="FF0000"/>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2013 ONDCP Director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Kerlikowske</a:t>
            </a:r>
            <a:r>
              <a:rPr kumimoji="0" lang="en-US" sz="3200" b="0" i="0" u="none" strike="noStrike" kern="1200" cap="none" spc="0" normalizeH="0" baseline="0" noProof="0" dirty="0">
                <a:ln>
                  <a:noFill/>
                </a:ln>
                <a:solidFill>
                  <a:prstClr val="white"/>
                </a:solidFill>
                <a:effectLst/>
                <a:uLnTx/>
                <a:uFillTx/>
                <a:latin typeface="Calibri"/>
                <a:ea typeface="+mn-ea"/>
                <a:cs typeface="+mn-cs"/>
              </a:rPr>
              <a:t> declares move away from “war on drugs” toward broader public health approach</a:t>
            </a:r>
          </a:p>
        </p:txBody>
      </p:sp>
    </p:spTree>
    <p:extLst>
      <p:ext uri="{BB962C8B-B14F-4D97-AF65-F5344CB8AC3E}">
        <p14:creationId xmlns:p14="http://schemas.microsoft.com/office/powerpoint/2010/main" val="473984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905000" y="1"/>
            <a:ext cx="8382000" cy="6777317"/>
          </a:xfrm>
          <a:prstGeom prst="rect">
            <a:avLst/>
          </a:prstGeom>
        </p:spPr>
      </p:pic>
      <p:pic>
        <p:nvPicPr>
          <p:cNvPr id="5" name="Picture 4"/>
          <p:cNvPicPr>
            <a:picLocks noChangeAspect="1"/>
          </p:cNvPicPr>
          <p:nvPr/>
        </p:nvPicPr>
        <p:blipFill>
          <a:blip r:embed="rId4"/>
          <a:stretch>
            <a:fillRect/>
          </a:stretch>
        </p:blipFill>
        <p:spPr>
          <a:xfrm>
            <a:off x="7543800" y="4225412"/>
            <a:ext cx="2590800" cy="1762125"/>
          </a:xfrm>
          <a:prstGeom prst="rect">
            <a:avLst/>
          </a:prstGeom>
        </p:spPr>
      </p:pic>
      <p:sp>
        <p:nvSpPr>
          <p:cNvPr id="6" name="Rectangle 5"/>
          <p:cNvSpPr/>
          <p:nvPr/>
        </p:nvSpPr>
        <p:spPr>
          <a:xfrm>
            <a:off x="5943599" y="1916655"/>
            <a:ext cx="5431278" cy="4524315"/>
          </a:xfrm>
          <a:prstGeom prst="rect">
            <a:avLst/>
          </a:prstGeom>
          <a:solidFill>
            <a:srgbClr val="FF0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Criminal justice approaches have began to </a:t>
            </a:r>
            <a:r>
              <a:rPr kumimoji="0" lang="en-US" sz="4800" b="0" i="0" u="none" strike="noStrike" kern="1200" cap="none" spc="0" normalizeH="0" baseline="0" noProof="0" dirty="0" err="1">
                <a:ln>
                  <a:noFill/>
                </a:ln>
                <a:solidFill>
                  <a:prstClr val="white"/>
                </a:solidFill>
                <a:effectLst/>
                <a:uLnTx/>
                <a:uFillTx/>
                <a:latin typeface="Calibri"/>
                <a:ea typeface="+mn-ea"/>
                <a:cs typeface="+mn-cs"/>
              </a:rPr>
              <a:t>shif</a:t>
            </a:r>
            <a:r>
              <a:rPr kumimoji="0" lang="en-US" sz="4800" b="0" i="0" u="none" strike="noStrike" kern="1200" cap="none" spc="0" normalizeH="0" baseline="0" noProof="0" dirty="0">
                <a:ln>
                  <a:noFill/>
                </a:ln>
                <a:solidFill>
                  <a:prstClr val="white"/>
                </a:solidFill>
                <a:effectLst/>
                <a:uLnTx/>
                <a:uFillTx/>
                <a:latin typeface="Calibri"/>
                <a:ea typeface="+mn-ea"/>
                <a:cs typeface="+mn-cs"/>
              </a:rPr>
              <a:t>t and embrace clinical and public health emphases….</a:t>
            </a:r>
          </a:p>
        </p:txBody>
      </p:sp>
    </p:spTree>
    <p:extLst>
      <p:ext uri="{BB962C8B-B14F-4D97-AF65-F5344CB8AC3E}">
        <p14:creationId xmlns:p14="http://schemas.microsoft.com/office/powerpoint/2010/main" val="2927806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2826-0325-495E-B1CD-6952B7AF8ED7}"/>
              </a:ext>
            </a:extLst>
          </p:cNvPr>
          <p:cNvSpPr>
            <a:spLocks noGrp="1"/>
          </p:cNvSpPr>
          <p:nvPr>
            <p:ph type="title"/>
          </p:nvPr>
        </p:nvSpPr>
        <p:spPr/>
        <p:txBody>
          <a:bodyPr>
            <a:normAutofit fontScale="90000"/>
          </a:bodyPr>
          <a:lstStyle/>
          <a:p>
            <a:r>
              <a:rPr lang="en-US" dirty="0"/>
              <a:t>Public Health </a:t>
            </a:r>
            <a:r>
              <a:rPr lang="en-US" dirty="0" err="1"/>
              <a:t>Approahces</a:t>
            </a:r>
            <a:r>
              <a:rPr lang="en-US" dirty="0"/>
              <a:t> to Addressing Drug-Related Crime: Drug Courts </a:t>
            </a:r>
          </a:p>
        </p:txBody>
      </p:sp>
      <p:pic>
        <p:nvPicPr>
          <p:cNvPr id="4" name="Content Placeholder 3">
            <a:extLst>
              <a:ext uri="{FF2B5EF4-FFF2-40B4-BE49-F238E27FC236}">
                <a16:creationId xmlns:a16="http://schemas.microsoft.com/office/drawing/2014/main" id="{02F2DCAA-7E84-43F5-BD99-C1EF82F32A21}"/>
              </a:ext>
            </a:extLst>
          </p:cNvPr>
          <p:cNvPicPr>
            <a:picLocks noGrp="1" noChangeAspect="1"/>
          </p:cNvPicPr>
          <p:nvPr>
            <p:ph idx="1"/>
          </p:nvPr>
        </p:nvPicPr>
        <p:blipFill>
          <a:blip r:embed="rId2"/>
          <a:stretch>
            <a:fillRect/>
          </a:stretch>
        </p:blipFill>
        <p:spPr>
          <a:xfrm>
            <a:off x="5888475" y="4026407"/>
            <a:ext cx="3603057" cy="2017712"/>
          </a:xfrm>
          <a:prstGeom prst="rect">
            <a:avLst/>
          </a:prstGeom>
        </p:spPr>
      </p:pic>
      <p:pic>
        <p:nvPicPr>
          <p:cNvPr id="6" name="Picture 5">
            <a:extLst>
              <a:ext uri="{FF2B5EF4-FFF2-40B4-BE49-F238E27FC236}">
                <a16:creationId xmlns:a16="http://schemas.microsoft.com/office/drawing/2014/main" id="{30F0300A-FF81-4F8D-9767-84AA59D9B087}"/>
              </a:ext>
            </a:extLst>
          </p:cNvPr>
          <p:cNvPicPr>
            <a:picLocks noChangeAspect="1"/>
          </p:cNvPicPr>
          <p:nvPr/>
        </p:nvPicPr>
        <p:blipFill>
          <a:blip r:embed="rId3"/>
          <a:stretch>
            <a:fillRect/>
          </a:stretch>
        </p:blipFill>
        <p:spPr>
          <a:xfrm>
            <a:off x="1602125" y="1867712"/>
            <a:ext cx="4161276" cy="2769140"/>
          </a:xfrm>
          <a:prstGeom prst="rect">
            <a:avLst/>
          </a:prstGeom>
        </p:spPr>
      </p:pic>
    </p:spTree>
    <p:extLst>
      <p:ext uri="{BB962C8B-B14F-4D97-AF65-F5344CB8AC3E}">
        <p14:creationId xmlns:p14="http://schemas.microsoft.com/office/powerpoint/2010/main" val="1472467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FE82401-EF37-4622-BCD3-B7614FDDF9E7}"/>
              </a:ext>
            </a:extLst>
          </p:cNvPr>
          <p:cNvSpPr>
            <a:spLocks noGrp="1"/>
          </p:cNvSpPr>
          <p:nvPr>
            <p:ph type="title"/>
          </p:nvPr>
        </p:nvSpPr>
        <p:spPr>
          <a:xfrm>
            <a:off x="609600" y="533400"/>
            <a:ext cx="10972800" cy="990600"/>
          </a:xfrm>
        </p:spPr>
        <p:txBody>
          <a:bodyPr/>
          <a:lstStyle/>
          <a:p>
            <a:r>
              <a:rPr lang="en-US" dirty="0"/>
              <a:t>Public Health Approaches to Law Enforcement </a:t>
            </a:r>
          </a:p>
        </p:txBody>
      </p:sp>
      <p:sp>
        <p:nvSpPr>
          <p:cNvPr id="11" name="Content Placeholder 2">
            <a:extLst>
              <a:ext uri="{FF2B5EF4-FFF2-40B4-BE49-F238E27FC236}">
                <a16:creationId xmlns:a16="http://schemas.microsoft.com/office/drawing/2014/main" id="{6A287B47-4261-459F-B319-75EF1B0D3BBA}"/>
              </a:ext>
            </a:extLst>
          </p:cNvPr>
          <p:cNvSpPr>
            <a:spLocks noGrp="1"/>
          </p:cNvSpPr>
          <p:nvPr>
            <p:ph sz="half" idx="1"/>
          </p:nvPr>
        </p:nvSpPr>
        <p:spPr>
          <a:xfrm>
            <a:off x="609600" y="1673352"/>
            <a:ext cx="5384800" cy="4718304"/>
          </a:xfrm>
        </p:spPr>
        <p:txBody>
          <a:bodyPr/>
          <a:lstStyle/>
          <a:p>
            <a:r>
              <a:rPr lang="en-US" dirty="0"/>
              <a:t>Chief </a:t>
            </a:r>
            <a:r>
              <a:rPr lang="en-US" dirty="0" err="1"/>
              <a:t>Campanello</a:t>
            </a:r>
            <a:r>
              <a:rPr lang="en-US" dirty="0"/>
              <a:t> </a:t>
            </a:r>
          </a:p>
          <a:p>
            <a:pPr lvl="1"/>
            <a:r>
              <a:rPr lang="en-US" dirty="0"/>
              <a:t>Angel Program </a:t>
            </a:r>
          </a:p>
          <a:p>
            <a:pPr lvl="2"/>
            <a:r>
              <a:rPr lang="en-US" dirty="0"/>
              <a:t>“Help not Handcuffs” </a:t>
            </a:r>
          </a:p>
        </p:txBody>
      </p:sp>
      <p:pic>
        <p:nvPicPr>
          <p:cNvPr id="4" name="Content Placeholder 3">
            <a:extLst>
              <a:ext uri="{FF2B5EF4-FFF2-40B4-BE49-F238E27FC236}">
                <a16:creationId xmlns:a16="http://schemas.microsoft.com/office/drawing/2014/main" id="{12BD4734-8232-4DD0-80FE-1BB296060514}"/>
              </a:ext>
            </a:extLst>
          </p:cNvPr>
          <p:cNvPicPr>
            <a:picLocks noGrp="1" noChangeAspect="1"/>
          </p:cNvPicPr>
          <p:nvPr>
            <p:ph sz="half" idx="2"/>
          </p:nvPr>
        </p:nvPicPr>
        <p:blipFill rotWithShape="1">
          <a:blip r:embed="rId2"/>
          <a:srcRect r="24106"/>
          <a:stretch/>
        </p:blipFill>
        <p:spPr>
          <a:xfrm>
            <a:off x="6197600" y="1673352"/>
            <a:ext cx="5384800" cy="4718304"/>
          </a:xfrm>
          <a:prstGeom prst="rect">
            <a:avLst/>
          </a:prstGeom>
          <a:noFill/>
        </p:spPr>
      </p:pic>
    </p:spTree>
    <p:extLst>
      <p:ext uri="{BB962C8B-B14F-4D97-AF65-F5344CB8AC3E}">
        <p14:creationId xmlns:p14="http://schemas.microsoft.com/office/powerpoint/2010/main" val="3416023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A9FD8-CB57-44DE-BBFD-5054C299AB0B}"/>
              </a:ext>
            </a:extLst>
          </p:cNvPr>
          <p:cNvSpPr>
            <a:spLocks noGrp="1"/>
          </p:cNvSpPr>
          <p:nvPr>
            <p:ph type="title"/>
          </p:nvPr>
        </p:nvSpPr>
        <p:spPr>
          <a:xfrm>
            <a:off x="2044158" y="476290"/>
            <a:ext cx="7442825" cy="1063256"/>
          </a:xfrm>
        </p:spPr>
        <p:txBody>
          <a:bodyPr anchor="t">
            <a:normAutofit/>
          </a:bodyPr>
          <a:lstStyle/>
          <a:p>
            <a:r>
              <a:rPr lang="en-US" sz="3100" dirty="0"/>
              <a:t>Past 50 </a:t>
            </a:r>
            <a:r>
              <a:rPr lang="en-US" sz="3100" dirty="0" err="1"/>
              <a:t>yrs</a:t>
            </a:r>
            <a:r>
              <a:rPr lang="en-US" sz="3100" dirty="0"/>
              <a:t> gone from…</a:t>
            </a:r>
          </a:p>
        </p:txBody>
      </p:sp>
      <p:graphicFrame>
        <p:nvGraphicFramePr>
          <p:cNvPr id="16" name="Content Placeholder 2">
            <a:extLst>
              <a:ext uri="{FF2B5EF4-FFF2-40B4-BE49-F238E27FC236}">
                <a16:creationId xmlns:a16="http://schemas.microsoft.com/office/drawing/2014/main" id="{3CF30EF2-D089-4404-B257-8140874DC1B9}"/>
              </a:ext>
            </a:extLst>
          </p:cNvPr>
          <p:cNvGraphicFramePr>
            <a:graphicFrameLocks noGrp="1"/>
          </p:cNvGraphicFramePr>
          <p:nvPr>
            <p:ph idx="1"/>
          </p:nvPr>
        </p:nvGraphicFramePr>
        <p:xfrm>
          <a:off x="2666946" y="2140034"/>
          <a:ext cx="7442826" cy="3190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43952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 name="Rectangle 6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000" y="0"/>
            <a:ext cx="9144000" cy="6858000"/>
          </a:xfrm>
          <a:prstGeom prst="rect">
            <a:avLst/>
          </a:prstGeom>
          <a:solidFill>
            <a:schemeClr val="bg1"/>
          </a:solidFill>
          <a:ln>
            <a:noFill/>
          </a:ln>
          <a:effectLst/>
        </p:spPr>
      </p:sp>
      <p:sp>
        <p:nvSpPr>
          <p:cNvPr id="66" name="Rectangle 65">
            <a:extLst>
              <a:ext uri="{FF2B5EF4-FFF2-40B4-BE49-F238E27FC236}">
                <a16:creationId xmlns:a16="http://schemas.microsoft.com/office/drawing/2014/main" id="{B63E10B8-7A5C-4E1D-BE92-AAA068608C0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7475" y="485804"/>
            <a:ext cx="4150143" cy="3510776"/>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Rectangle 67">
            <a:extLst>
              <a:ext uri="{FF2B5EF4-FFF2-40B4-BE49-F238E27FC236}">
                <a16:creationId xmlns:a16="http://schemas.microsoft.com/office/drawing/2014/main" id="{9310DD53-17D0-4A12-A0E2-72F3334878B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1141" y="485805"/>
            <a:ext cx="4133384" cy="5888484"/>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Rectangle 69">
            <a:extLst>
              <a:ext uri="{FF2B5EF4-FFF2-40B4-BE49-F238E27FC236}">
                <a16:creationId xmlns:a16="http://schemas.microsoft.com/office/drawing/2014/main" id="{E1C32068-6A8E-44A5-BE2D-65E7EC2DBF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7474" y="4157449"/>
            <a:ext cx="2014746"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Rectangle 71">
            <a:extLst>
              <a:ext uri="{FF2B5EF4-FFF2-40B4-BE49-F238E27FC236}">
                <a16:creationId xmlns:a16="http://schemas.microsoft.com/office/drawing/2014/main" id="{83940A33-AE5F-4FC1-AFFF-1BC5DD32E14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2870" y="4157449"/>
            <a:ext cx="2014746"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descr="A picture containing clipart&#10;&#10;Description generated with high confidence">
            <a:extLst>
              <a:ext uri="{FF2B5EF4-FFF2-40B4-BE49-F238E27FC236}">
                <a16:creationId xmlns:a16="http://schemas.microsoft.com/office/drawing/2014/main" id="{A21000C6-46F9-41EE-AE79-25FBB9DDB96A}"/>
              </a:ext>
            </a:extLst>
          </p:cNvPr>
          <p:cNvPicPr>
            <a:picLocks noChangeAspect="1"/>
          </p:cNvPicPr>
          <p:nvPr/>
        </p:nvPicPr>
        <p:blipFill>
          <a:blip r:embed="rId3"/>
          <a:stretch>
            <a:fillRect/>
          </a:stretch>
        </p:blipFill>
        <p:spPr>
          <a:xfrm>
            <a:off x="4155127" y="4735845"/>
            <a:ext cx="1750233" cy="1102646"/>
          </a:xfrm>
          <a:prstGeom prst="rect">
            <a:avLst/>
          </a:prstGeom>
        </p:spPr>
      </p:pic>
      <p:pic>
        <p:nvPicPr>
          <p:cNvPr id="8" name="Picture 7" descr="A picture containing clipart&#10;&#10;Description generated with high confidence">
            <a:extLst>
              <a:ext uri="{FF2B5EF4-FFF2-40B4-BE49-F238E27FC236}">
                <a16:creationId xmlns:a16="http://schemas.microsoft.com/office/drawing/2014/main" id="{571B719D-CFB0-45B3-9E94-705B3A6A5908}"/>
              </a:ext>
            </a:extLst>
          </p:cNvPr>
          <p:cNvPicPr>
            <a:picLocks noChangeAspect="1"/>
          </p:cNvPicPr>
          <p:nvPr/>
        </p:nvPicPr>
        <p:blipFill>
          <a:blip r:embed="rId4"/>
          <a:stretch>
            <a:fillRect/>
          </a:stretch>
        </p:blipFill>
        <p:spPr>
          <a:xfrm>
            <a:off x="2024899" y="4828311"/>
            <a:ext cx="1750232" cy="875116"/>
          </a:xfrm>
          <a:prstGeom prst="rect">
            <a:avLst/>
          </a:prstGeom>
        </p:spPr>
      </p:pic>
      <p:pic>
        <p:nvPicPr>
          <p:cNvPr id="5" name="Picture 4">
            <a:extLst>
              <a:ext uri="{FF2B5EF4-FFF2-40B4-BE49-F238E27FC236}">
                <a16:creationId xmlns:a16="http://schemas.microsoft.com/office/drawing/2014/main" id="{96166899-F974-4B9E-BF54-81051C54F783}"/>
              </a:ext>
            </a:extLst>
          </p:cNvPr>
          <p:cNvPicPr>
            <a:picLocks noChangeAspect="1"/>
          </p:cNvPicPr>
          <p:nvPr/>
        </p:nvPicPr>
        <p:blipFill>
          <a:blip r:embed="rId5"/>
          <a:stretch>
            <a:fillRect/>
          </a:stretch>
        </p:blipFill>
        <p:spPr>
          <a:xfrm>
            <a:off x="6303883" y="2286947"/>
            <a:ext cx="3867901" cy="2541364"/>
          </a:xfrm>
          <a:prstGeom prst="rect">
            <a:avLst/>
          </a:prstGeom>
        </p:spPr>
      </p:pic>
      <p:pic>
        <p:nvPicPr>
          <p:cNvPr id="6" name="Picture 5">
            <a:extLst>
              <a:ext uri="{FF2B5EF4-FFF2-40B4-BE49-F238E27FC236}">
                <a16:creationId xmlns:a16="http://schemas.microsoft.com/office/drawing/2014/main" id="{5EA95A42-541B-47E0-BFAF-77C55C7007F7}"/>
              </a:ext>
            </a:extLst>
          </p:cNvPr>
          <p:cNvPicPr>
            <a:picLocks noChangeAspect="1"/>
          </p:cNvPicPr>
          <p:nvPr/>
        </p:nvPicPr>
        <p:blipFill>
          <a:blip r:embed="rId6"/>
          <a:stretch>
            <a:fillRect/>
          </a:stretch>
        </p:blipFill>
        <p:spPr>
          <a:xfrm>
            <a:off x="2015465" y="1764093"/>
            <a:ext cx="3894163" cy="954198"/>
          </a:xfrm>
          <a:prstGeom prst="rect">
            <a:avLst/>
          </a:prstGeom>
        </p:spPr>
      </p:pic>
      <p:sp>
        <p:nvSpPr>
          <p:cNvPr id="4" name="AutoShape 2" descr="Image result for NIDA">
            <a:extLst>
              <a:ext uri="{FF2B5EF4-FFF2-40B4-BE49-F238E27FC236}">
                <a16:creationId xmlns:a16="http://schemas.microsoft.com/office/drawing/2014/main" id="{44265D45-A9BC-4A6B-B5AF-2DAC5825660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FAD1AD5E-A79A-4D4E-88FA-C8E7647ADC9E}"/>
              </a:ext>
            </a:extLst>
          </p:cNvPr>
          <p:cNvSpPr txBox="1"/>
          <p:nvPr/>
        </p:nvSpPr>
        <p:spPr>
          <a:xfrm>
            <a:off x="1556658" y="0"/>
            <a:ext cx="9111343" cy="707886"/>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The “war on drugs” was part of a national concerted effort to reduce “supply” but also “demand” that created treatment and public health oriented federal agencies..</a:t>
            </a:r>
          </a:p>
        </p:txBody>
      </p:sp>
    </p:spTree>
    <p:extLst>
      <p:ext uri="{BB962C8B-B14F-4D97-AF65-F5344CB8AC3E}">
        <p14:creationId xmlns:p14="http://schemas.microsoft.com/office/powerpoint/2010/main" val="4279059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2959F491-CDBD-43E4-8A50-E498E503609E}"/>
              </a:ext>
            </a:extLst>
          </p:cNvPr>
          <p:cNvSpPr>
            <a:spLocks noGrp="1"/>
          </p:cNvSpPr>
          <p:nvPr>
            <p:ph type="title"/>
          </p:nvPr>
        </p:nvSpPr>
        <p:spPr>
          <a:xfrm>
            <a:off x="2004060" y="2053641"/>
            <a:ext cx="2751871" cy="2760098"/>
          </a:xfrm>
        </p:spPr>
        <p:txBody>
          <a:bodyPr>
            <a:normAutofit/>
          </a:bodyPr>
          <a:lstStyle/>
          <a:p>
            <a:endParaRPr lang="en-US">
              <a:solidFill>
                <a:srgbClr val="FFFFFF"/>
              </a:solidFill>
            </a:endParaRPr>
          </a:p>
        </p:txBody>
      </p:sp>
      <p:sp>
        <p:nvSpPr>
          <p:cNvPr id="3" name="Content Placeholder 2">
            <a:extLst>
              <a:ext uri="{FF2B5EF4-FFF2-40B4-BE49-F238E27FC236}">
                <a16:creationId xmlns:a16="http://schemas.microsoft.com/office/drawing/2014/main" id="{9FC28C97-4920-4393-918F-E1071E4DBEE8}"/>
              </a:ext>
            </a:extLst>
          </p:cNvPr>
          <p:cNvSpPr>
            <a:spLocks noGrp="1"/>
          </p:cNvSpPr>
          <p:nvPr>
            <p:ph idx="1"/>
          </p:nvPr>
        </p:nvSpPr>
        <p:spPr>
          <a:xfrm>
            <a:off x="6091931" y="801866"/>
            <a:ext cx="3979563" cy="5230634"/>
          </a:xfrm>
        </p:spPr>
        <p:txBody>
          <a:bodyPr anchor="ctr">
            <a:normAutofit/>
          </a:bodyPr>
          <a:lstStyle/>
          <a:p>
            <a:pPr marL="0" indent="0">
              <a:buNone/>
            </a:pPr>
            <a:r>
              <a:rPr lang="en-US" sz="2100" dirty="0">
                <a:solidFill>
                  <a:srgbClr val="000000"/>
                </a:solidFill>
              </a:rPr>
              <a:t>Paradigm Shifts </a:t>
            </a:r>
          </a:p>
        </p:txBody>
      </p:sp>
    </p:spTree>
    <p:extLst>
      <p:ext uri="{BB962C8B-B14F-4D97-AF65-F5344CB8AC3E}">
        <p14:creationId xmlns:p14="http://schemas.microsoft.com/office/powerpoint/2010/main" val="2110705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pSp>
        <p:nvGrpSpPr>
          <p:cNvPr id="6" name="Group 5"/>
          <p:cNvGrpSpPr/>
          <p:nvPr/>
        </p:nvGrpSpPr>
        <p:grpSpPr>
          <a:xfrm>
            <a:off x="1678638" y="274638"/>
            <a:ext cx="8938727" cy="6248400"/>
            <a:chOff x="233831" y="260859"/>
            <a:chExt cx="8938727" cy="6248400"/>
          </a:xfrm>
        </p:grpSpPr>
        <p:pic>
          <p:nvPicPr>
            <p:cNvPr id="4" name="Picture 3"/>
            <p:cNvPicPr>
              <a:picLocks noChangeAspect="1"/>
            </p:cNvPicPr>
            <p:nvPr/>
          </p:nvPicPr>
          <p:blipFill>
            <a:blip r:embed="rId3"/>
            <a:stretch>
              <a:fillRect/>
            </a:stretch>
          </p:blipFill>
          <p:spPr>
            <a:xfrm>
              <a:off x="534491" y="260859"/>
              <a:ext cx="8233403" cy="6248400"/>
            </a:xfrm>
            <a:prstGeom prst="rect">
              <a:avLst/>
            </a:prstGeom>
          </p:spPr>
        </p:pic>
        <p:sp>
          <p:nvSpPr>
            <p:cNvPr id="5" name="TextBox 4"/>
            <p:cNvSpPr txBox="1"/>
            <p:nvPr/>
          </p:nvSpPr>
          <p:spPr>
            <a:xfrm>
              <a:off x="233831" y="260859"/>
              <a:ext cx="8938727" cy="830997"/>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Different legal and commercial statuses of substances can affect consumption rates, patterns, and produce different types of harms…</a:t>
              </a:r>
            </a:p>
          </p:txBody>
        </p:sp>
      </p:grpSp>
      <p:sp>
        <p:nvSpPr>
          <p:cNvPr id="7" name="TextBox 6"/>
          <p:cNvSpPr txBox="1"/>
          <p:nvPr/>
        </p:nvSpPr>
        <p:spPr>
          <a:xfrm>
            <a:off x="1524000" y="6539469"/>
            <a:ext cx="28643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Source: Canada Drug Policy Coalition, 2015</a:t>
            </a:r>
          </a:p>
        </p:txBody>
      </p:sp>
    </p:spTree>
    <p:extLst>
      <p:ext uri="{BB962C8B-B14F-4D97-AF65-F5344CB8AC3E}">
        <p14:creationId xmlns:p14="http://schemas.microsoft.com/office/powerpoint/2010/main" val="1285332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07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FEAD8D-9091-4DE8-8169-AF7B80CC524F}"/>
              </a:ext>
            </a:extLst>
          </p:cNvPr>
          <p:cNvSpPr>
            <a:spLocks noGrp="1"/>
          </p:cNvSpPr>
          <p:nvPr>
            <p:ph type="title"/>
          </p:nvPr>
        </p:nvSpPr>
        <p:spPr>
          <a:xfrm>
            <a:off x="1897892" y="587960"/>
            <a:ext cx="8354891" cy="930447"/>
          </a:xfrm>
        </p:spPr>
        <p:txBody>
          <a:bodyPr vert="horz" lIns="91440" tIns="45720" rIns="91440" bIns="45720" rtlCol="0" anchor="b">
            <a:normAutofit fontScale="90000"/>
          </a:bodyPr>
          <a:lstStyle/>
          <a:p>
            <a:pPr algn="ctr"/>
            <a:r>
              <a:rPr lang="en-US" sz="4700" dirty="0">
                <a:solidFill>
                  <a:srgbClr val="FFFFFF"/>
                </a:solidFill>
              </a:rPr>
              <a:t>Genetics, Genomics, Pharmacogenetics</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Content Placeholder 3">
            <a:extLst>
              <a:ext uri="{FF2B5EF4-FFF2-40B4-BE49-F238E27FC236}">
                <a16:creationId xmlns:a16="http://schemas.microsoft.com/office/drawing/2014/main" id="{0EAE61E4-633D-49DE-AD9C-8545A886AB3E}"/>
              </a:ext>
            </a:extLst>
          </p:cNvPr>
          <p:cNvPicPr>
            <a:picLocks noGrp="1" noChangeAspect="1"/>
          </p:cNvPicPr>
          <p:nvPr>
            <p:ph idx="1"/>
          </p:nvPr>
        </p:nvPicPr>
        <p:blipFill>
          <a:blip r:embed="rId2"/>
          <a:stretch>
            <a:fillRect/>
          </a:stretch>
        </p:blipFill>
        <p:spPr>
          <a:xfrm>
            <a:off x="2521882" y="2509912"/>
            <a:ext cx="7106910" cy="3997637"/>
          </a:xfrm>
          <a:prstGeom prst="rect">
            <a:avLst/>
          </a:prstGeom>
        </p:spPr>
      </p:pic>
    </p:spTree>
    <p:extLst>
      <p:ext uri="{BB962C8B-B14F-4D97-AF65-F5344CB8AC3E}">
        <p14:creationId xmlns:p14="http://schemas.microsoft.com/office/powerpoint/2010/main" val="1151968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07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BD76EC-D28F-4BA4-BC30-B4E453DF7D66}"/>
              </a:ext>
            </a:extLst>
          </p:cNvPr>
          <p:cNvSpPr>
            <a:spLocks noGrp="1"/>
          </p:cNvSpPr>
          <p:nvPr>
            <p:ph type="title"/>
          </p:nvPr>
        </p:nvSpPr>
        <p:spPr>
          <a:xfrm>
            <a:off x="1918555" y="466579"/>
            <a:ext cx="8354891" cy="930447"/>
          </a:xfrm>
        </p:spPr>
        <p:txBody>
          <a:bodyPr vert="horz" lIns="91440" tIns="45720" rIns="91440" bIns="45720" rtlCol="0" anchor="b">
            <a:normAutofit/>
          </a:bodyPr>
          <a:lstStyle/>
          <a:p>
            <a:pPr algn="ctr"/>
            <a:r>
              <a:rPr lang="en-US" sz="4700" dirty="0">
                <a:solidFill>
                  <a:srgbClr val="FFFFFF"/>
                </a:solidFill>
              </a:rPr>
              <a:t>Neuroscience: Neural plasticity</a:t>
            </a:r>
          </a:p>
        </p:txBody>
      </p:sp>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Content Placeholder 3">
            <a:extLst>
              <a:ext uri="{FF2B5EF4-FFF2-40B4-BE49-F238E27FC236}">
                <a16:creationId xmlns:a16="http://schemas.microsoft.com/office/drawing/2014/main" id="{E9C7219A-C752-4959-87AC-9EC9A38634B9}"/>
              </a:ext>
            </a:extLst>
          </p:cNvPr>
          <p:cNvPicPr>
            <a:picLocks noGrp="1" noChangeAspect="1"/>
          </p:cNvPicPr>
          <p:nvPr>
            <p:ph idx="1"/>
          </p:nvPr>
        </p:nvPicPr>
        <p:blipFill>
          <a:blip r:embed="rId2"/>
          <a:stretch>
            <a:fillRect/>
          </a:stretch>
        </p:blipFill>
        <p:spPr>
          <a:xfrm>
            <a:off x="1764031" y="2762651"/>
            <a:ext cx="8622615" cy="3492159"/>
          </a:xfrm>
          <a:prstGeom prst="rect">
            <a:avLst/>
          </a:prstGeom>
        </p:spPr>
      </p:pic>
    </p:spTree>
    <p:extLst>
      <p:ext uri="{BB962C8B-B14F-4D97-AF65-F5344CB8AC3E}">
        <p14:creationId xmlns:p14="http://schemas.microsoft.com/office/powerpoint/2010/main" val="4904383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74DD1-CD0C-445A-A228-85BD525CBA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B8D9849-6ACD-4544-A180-CEBE7CB57C2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C9C38F9-CDB3-4A78-9227-57999606D9A3}"/>
              </a:ext>
            </a:extLst>
          </p:cNvPr>
          <p:cNvPicPr>
            <a:picLocks noChangeAspect="1"/>
          </p:cNvPicPr>
          <p:nvPr/>
        </p:nvPicPr>
        <p:blipFill>
          <a:blip r:embed="rId2"/>
          <a:stretch>
            <a:fillRect/>
          </a:stretch>
        </p:blipFill>
        <p:spPr>
          <a:xfrm>
            <a:off x="1656941" y="0"/>
            <a:ext cx="8878119" cy="6858000"/>
          </a:xfrm>
          <a:prstGeom prst="rect">
            <a:avLst/>
          </a:prstGeom>
        </p:spPr>
      </p:pic>
    </p:spTree>
    <p:extLst>
      <p:ext uri="{BB962C8B-B14F-4D97-AF65-F5344CB8AC3E}">
        <p14:creationId xmlns:p14="http://schemas.microsoft.com/office/powerpoint/2010/main" val="871255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70957"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a:stretch>
            <a:fillRect/>
          </a:stretch>
        </p:blipFill>
        <p:spPr>
          <a:xfrm>
            <a:off x="6216644" y="807471"/>
            <a:ext cx="1986278" cy="2998156"/>
          </a:xfrm>
          <a:prstGeom prst="rect">
            <a:avLst/>
          </a:prstGeom>
        </p:spPr>
      </p:pic>
      <p:sp>
        <p:nvSpPr>
          <p:cNvPr id="36" name="Rectangle 35">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07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1B8916A-C412-4168-8EE0-E44DB92D6217}"/>
              </a:ext>
            </a:extLst>
          </p:cNvPr>
          <p:cNvSpPr txBox="1"/>
          <p:nvPr/>
        </p:nvSpPr>
        <p:spPr>
          <a:xfrm>
            <a:off x="1919654" y="4756639"/>
            <a:ext cx="8354891" cy="930447"/>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300" b="0" i="0" u="none" strike="noStrike" kern="1200" cap="none" spc="0" normalizeH="0" baseline="0" noProof="0">
                <a:ln>
                  <a:noFill/>
                </a:ln>
                <a:solidFill>
                  <a:srgbClr val="FFFFFF"/>
                </a:solidFill>
                <a:effectLst/>
                <a:uLnTx/>
                <a:uFillTx/>
                <a:latin typeface="Calibri Light" panose="020F0302020204030204"/>
                <a:ea typeface="+mn-ea"/>
                <a:cs typeface="+mn-cs"/>
              </a:rPr>
              <a:t>What people really need is a good listening to…</a:t>
            </a:r>
          </a:p>
        </p:txBody>
      </p:sp>
      <p:pic>
        <p:nvPicPr>
          <p:cNvPr id="3" name="Picture 2">
            <a:extLst>
              <a:ext uri="{FF2B5EF4-FFF2-40B4-BE49-F238E27FC236}">
                <a16:creationId xmlns:a16="http://schemas.microsoft.com/office/drawing/2014/main" id="{0B5887DF-7868-4AF6-9236-6AD76F422A0C}"/>
              </a:ext>
            </a:extLst>
          </p:cNvPr>
          <p:cNvPicPr>
            <a:picLocks noChangeAspect="1"/>
          </p:cNvPicPr>
          <p:nvPr/>
        </p:nvPicPr>
        <p:blipFill>
          <a:blip r:embed="rId3"/>
          <a:stretch>
            <a:fillRect/>
          </a:stretch>
        </p:blipFill>
        <p:spPr>
          <a:xfrm>
            <a:off x="1628710" y="905455"/>
            <a:ext cx="2129203" cy="1882077"/>
          </a:xfrm>
          <a:prstGeom prst="rect">
            <a:avLst/>
          </a:prstGeom>
        </p:spPr>
      </p:pic>
      <p:pic>
        <p:nvPicPr>
          <p:cNvPr id="13" name="Picture 12"/>
          <p:cNvPicPr>
            <a:picLocks noChangeAspect="1"/>
          </p:cNvPicPr>
          <p:nvPr/>
        </p:nvPicPr>
        <p:blipFill>
          <a:blip r:embed="rId4"/>
          <a:stretch>
            <a:fillRect/>
          </a:stretch>
        </p:blipFill>
        <p:spPr>
          <a:xfrm>
            <a:off x="3991607" y="802757"/>
            <a:ext cx="1985008" cy="3007587"/>
          </a:xfrm>
          <a:prstGeom prst="rect">
            <a:avLst/>
          </a:prstGeom>
        </p:spPr>
      </p:pic>
      <p:cxnSp>
        <p:nvCxnSpPr>
          <p:cNvPr id="38" name="Straight Connector 37">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264"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23572"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a:stretch>
            <a:fillRect/>
          </a:stretch>
        </p:blipFill>
        <p:spPr>
          <a:xfrm>
            <a:off x="8442952" y="829785"/>
            <a:ext cx="1986279" cy="2998156"/>
          </a:xfrm>
          <a:prstGeom prst="rect">
            <a:avLst/>
          </a:prstGeom>
        </p:spPr>
      </p:pic>
      <p:cxnSp>
        <p:nvCxnSpPr>
          <p:cNvPr id="42" name="Straight Connector 41">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AutoShape 2" descr="Image result for motivational interviewing"/>
          <p:cNvSpPr>
            <a:spLocks noChangeAspect="1" noChangeArrowheads="1"/>
          </p:cNvSpPr>
          <p:nvPr/>
        </p:nvSpPr>
        <p:spPr bwMode="auto">
          <a:xfrm>
            <a:off x="5981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34284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3395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776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D2C4E3-7F4B-4377-8A09-DC27964F5382}"/>
              </a:ext>
            </a:extLst>
          </p:cNvPr>
          <p:cNvSpPr>
            <a:spLocks noGrp="1"/>
          </p:cNvSpPr>
          <p:nvPr>
            <p:ph type="title"/>
          </p:nvPr>
        </p:nvSpPr>
        <p:spPr>
          <a:xfrm>
            <a:off x="2029677" y="914401"/>
            <a:ext cx="2743200" cy="2887579"/>
          </a:xfrm>
        </p:spPr>
        <p:txBody>
          <a:bodyPr vert="horz" lIns="91440" tIns="45720" rIns="91440" bIns="45720" rtlCol="0" anchor="b">
            <a:normAutofit/>
          </a:bodyPr>
          <a:lstStyle/>
          <a:p>
            <a:pPr algn="ctr"/>
            <a:r>
              <a:rPr lang="en-US" sz="3300">
                <a:solidFill>
                  <a:srgbClr val="FFFFFF"/>
                </a:solidFill>
              </a:rPr>
              <a:t>“Quitting smoking is easy, I’ve done it dozens of times” –Mark Twain</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345"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Content Placeholder 3">
            <a:extLst>
              <a:ext uri="{FF2B5EF4-FFF2-40B4-BE49-F238E27FC236}">
                <a16:creationId xmlns:a16="http://schemas.microsoft.com/office/drawing/2014/main" id="{7BD437A3-5443-4CF3-A947-6172C3D0E88A}"/>
              </a:ext>
            </a:extLst>
          </p:cNvPr>
          <p:cNvPicPr>
            <a:picLocks noGrp="1" noChangeAspect="1"/>
          </p:cNvPicPr>
          <p:nvPr>
            <p:ph idx="1"/>
          </p:nvPr>
        </p:nvPicPr>
        <p:blipFill>
          <a:blip r:embed="rId2"/>
          <a:stretch>
            <a:fillRect/>
          </a:stretch>
        </p:blipFill>
        <p:spPr>
          <a:xfrm>
            <a:off x="5898933" y="492573"/>
            <a:ext cx="3896027" cy="5880796"/>
          </a:xfrm>
          <a:prstGeom prst="rect">
            <a:avLst/>
          </a:prstGeom>
        </p:spPr>
      </p:pic>
      <p:pic>
        <p:nvPicPr>
          <p:cNvPr id="3" name="Picture 2">
            <a:extLst>
              <a:ext uri="{FF2B5EF4-FFF2-40B4-BE49-F238E27FC236}">
                <a16:creationId xmlns:a16="http://schemas.microsoft.com/office/drawing/2014/main" id="{DF73AB88-1960-4056-AA3D-F0C4CF44CF58}"/>
              </a:ext>
            </a:extLst>
          </p:cNvPr>
          <p:cNvPicPr>
            <a:picLocks noChangeAspect="1"/>
          </p:cNvPicPr>
          <p:nvPr/>
        </p:nvPicPr>
        <p:blipFill>
          <a:blip r:embed="rId3"/>
          <a:stretch>
            <a:fillRect/>
          </a:stretch>
        </p:blipFill>
        <p:spPr>
          <a:xfrm>
            <a:off x="9101318" y="3429001"/>
            <a:ext cx="1346677" cy="1958803"/>
          </a:xfrm>
          <a:prstGeom prst="rect">
            <a:avLst/>
          </a:prstGeom>
        </p:spPr>
      </p:pic>
    </p:spTree>
    <p:extLst>
      <p:ext uri="{BB962C8B-B14F-4D97-AF65-F5344CB8AC3E}">
        <p14:creationId xmlns:p14="http://schemas.microsoft.com/office/powerpoint/2010/main" val="2140993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21662"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933763" y="433546"/>
            <a:ext cx="8354890" cy="930447"/>
          </a:xfrm>
        </p:spPr>
        <p:txBody>
          <a:bodyPr vert="horz" lIns="91440" tIns="45720" rIns="91440" bIns="45720" rtlCol="0" anchor="b">
            <a:normAutofit/>
          </a:bodyPr>
          <a:lstStyle/>
          <a:p>
            <a:pPr algn="ctr"/>
            <a:r>
              <a:rPr lang="en-US" sz="2900">
                <a:solidFill>
                  <a:srgbClr val="FFFFFF"/>
                </a:solidFill>
              </a:rPr>
              <a:t>Swift, certain, modest, </a:t>
            </a:r>
            <a:br>
              <a:rPr lang="en-US" sz="2900">
                <a:solidFill>
                  <a:srgbClr val="FFFFFF"/>
                </a:solidFill>
              </a:rPr>
            </a:br>
            <a:r>
              <a:rPr lang="en-US" sz="2900">
                <a:solidFill>
                  <a:srgbClr val="FFFFFF"/>
                </a:solidFill>
              </a:rPr>
              <a:t>consequences shape behavioral choices…</a:t>
            </a:r>
          </a:p>
        </p:txBody>
      </p:sp>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96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Content Placeholder 3" descr="A screenshot of a cell phone&#10;&#10;Description automatically generated">
            <a:extLst>
              <a:ext uri="{FF2B5EF4-FFF2-40B4-BE49-F238E27FC236}">
                <a16:creationId xmlns:a16="http://schemas.microsoft.com/office/drawing/2014/main" id="{0FBC6ABB-074B-4009-B065-7E12A3C6814B}"/>
              </a:ext>
            </a:extLst>
          </p:cNvPr>
          <p:cNvPicPr>
            <a:picLocks noGrp="1" noChangeAspect="1"/>
          </p:cNvPicPr>
          <p:nvPr>
            <p:ph idx="1"/>
          </p:nvPr>
        </p:nvPicPr>
        <p:blipFill>
          <a:blip r:embed="rId2"/>
          <a:stretch>
            <a:fillRect/>
          </a:stretch>
        </p:blipFill>
        <p:spPr>
          <a:xfrm>
            <a:off x="2274557" y="2426819"/>
            <a:ext cx="3088174" cy="3997637"/>
          </a:xfrm>
          <a:prstGeom prst="rect">
            <a:avLst/>
          </a:prstGeom>
        </p:spPr>
      </p:pic>
      <p:cxnSp>
        <p:nvCxnSpPr>
          <p:cNvPr id="21" name="Straight Connector 2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1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Picture 2" descr="A person smiling for the camera&#10;&#10;Description automatically generated">
            <a:extLst>
              <a:ext uri="{FF2B5EF4-FFF2-40B4-BE49-F238E27FC236}">
                <a16:creationId xmlns:a16="http://schemas.microsoft.com/office/drawing/2014/main" id="{19C175EF-A621-4451-846D-B10EEEF43A01}"/>
              </a:ext>
            </a:extLst>
          </p:cNvPr>
          <p:cNvPicPr>
            <a:picLocks noChangeAspect="1"/>
          </p:cNvPicPr>
          <p:nvPr/>
        </p:nvPicPr>
        <p:blipFill>
          <a:blip r:embed="rId3"/>
          <a:stretch>
            <a:fillRect/>
          </a:stretch>
        </p:blipFill>
        <p:spPr>
          <a:xfrm>
            <a:off x="6404955" y="2426819"/>
            <a:ext cx="3997637" cy="3997637"/>
          </a:xfrm>
          <a:prstGeom prst="rect">
            <a:avLst/>
          </a:prstGeom>
        </p:spPr>
      </p:pic>
    </p:spTree>
    <p:extLst>
      <p:ext uri="{BB962C8B-B14F-4D97-AF65-F5344CB8AC3E}">
        <p14:creationId xmlns:p14="http://schemas.microsoft.com/office/powerpoint/2010/main" val="23796650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4034" y="321733"/>
            <a:ext cx="3426555"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2E4B301-CB32-4229-99B0-76A2D59D41B4}"/>
              </a:ext>
            </a:extLst>
          </p:cNvPr>
          <p:cNvPicPr>
            <a:picLocks noChangeAspect="1"/>
          </p:cNvPicPr>
          <p:nvPr/>
        </p:nvPicPr>
        <p:blipFill>
          <a:blip r:embed="rId2"/>
          <a:stretch>
            <a:fillRect/>
          </a:stretch>
        </p:blipFill>
        <p:spPr>
          <a:xfrm>
            <a:off x="5390311" y="455099"/>
            <a:ext cx="2408279" cy="1595484"/>
          </a:xfrm>
          <a:prstGeom prst="rect">
            <a:avLst/>
          </a:prstGeom>
        </p:spPr>
      </p:pic>
      <p:pic>
        <p:nvPicPr>
          <p:cNvPr id="3" name="Picture 2" descr="A picture containing accessory&#10;&#10;Description automatically generated">
            <a:extLst>
              <a:ext uri="{FF2B5EF4-FFF2-40B4-BE49-F238E27FC236}">
                <a16:creationId xmlns:a16="http://schemas.microsoft.com/office/drawing/2014/main" id="{9BAB1CD9-10F0-48F7-9F82-A15D9558B44C}"/>
              </a:ext>
            </a:extLst>
          </p:cNvPr>
          <p:cNvPicPr>
            <a:picLocks noChangeAspect="1"/>
          </p:cNvPicPr>
          <p:nvPr/>
        </p:nvPicPr>
        <p:blipFill>
          <a:blip r:embed="rId3"/>
          <a:stretch>
            <a:fillRect/>
          </a:stretch>
        </p:blipFill>
        <p:spPr>
          <a:xfrm>
            <a:off x="8046592" y="459579"/>
            <a:ext cx="2376818" cy="1586526"/>
          </a:xfrm>
          <a:prstGeom prst="rect">
            <a:avLst/>
          </a:prstGeom>
        </p:spPr>
      </p:pic>
      <p:sp>
        <p:nvSpPr>
          <p:cNvPr id="23" name="Content Placeholder 12">
            <a:extLst>
              <a:ext uri="{FF2B5EF4-FFF2-40B4-BE49-F238E27FC236}">
                <a16:creationId xmlns:a16="http://schemas.microsoft.com/office/drawing/2014/main" id="{5CD7FA74-2EFA-4BE1-8A26-A868EF69DFC2}"/>
              </a:ext>
            </a:extLst>
          </p:cNvPr>
          <p:cNvSpPr>
            <a:spLocks noGrp="1"/>
          </p:cNvSpPr>
          <p:nvPr>
            <p:ph idx="1"/>
          </p:nvPr>
        </p:nvSpPr>
        <p:spPr>
          <a:xfrm>
            <a:off x="2122693" y="2474260"/>
            <a:ext cx="2705947" cy="3677158"/>
          </a:xfrm>
        </p:spPr>
        <p:txBody>
          <a:bodyPr anchor="t">
            <a:normAutofit/>
          </a:bodyPr>
          <a:lstStyle/>
          <a:p>
            <a:pPr marL="0" indent="0">
              <a:buNone/>
            </a:pPr>
            <a:r>
              <a:rPr lang="en-US" sz="1700">
                <a:solidFill>
                  <a:srgbClr val="FFFFFF"/>
                </a:solidFill>
              </a:rPr>
              <a:t>Effective Medications</a:t>
            </a:r>
          </a:p>
        </p:txBody>
      </p:sp>
      <p:pic>
        <p:nvPicPr>
          <p:cNvPr id="6" name="Picture 5" descr="A screenshot of a cell phone&#10;&#10;Description automatically generated">
            <a:extLst>
              <a:ext uri="{FF2B5EF4-FFF2-40B4-BE49-F238E27FC236}">
                <a16:creationId xmlns:a16="http://schemas.microsoft.com/office/drawing/2014/main" id="{57D64DBF-0426-4E99-9054-FD3EB236FFCF}"/>
              </a:ext>
            </a:extLst>
          </p:cNvPr>
          <p:cNvPicPr>
            <a:picLocks noChangeAspect="1"/>
          </p:cNvPicPr>
          <p:nvPr/>
        </p:nvPicPr>
        <p:blipFill>
          <a:blip r:embed="rId4"/>
          <a:stretch>
            <a:fillRect/>
          </a:stretch>
        </p:blipFill>
        <p:spPr>
          <a:xfrm>
            <a:off x="5390310" y="2800018"/>
            <a:ext cx="2414982" cy="1257964"/>
          </a:xfrm>
          <a:prstGeom prst="rect">
            <a:avLst/>
          </a:prstGeom>
        </p:spPr>
      </p:pic>
      <p:pic>
        <p:nvPicPr>
          <p:cNvPr id="11" name="Content Placeholder 4" descr="A close up of a piece of paper&#10;&#10;Description automatically generated">
            <a:extLst>
              <a:ext uri="{FF2B5EF4-FFF2-40B4-BE49-F238E27FC236}">
                <a16:creationId xmlns:a16="http://schemas.microsoft.com/office/drawing/2014/main" id="{33A2509C-4B11-4C82-BA2F-83270BC0E7DF}"/>
              </a:ext>
            </a:extLst>
          </p:cNvPr>
          <p:cNvPicPr>
            <a:picLocks noChangeAspect="1"/>
          </p:cNvPicPr>
          <p:nvPr/>
        </p:nvPicPr>
        <p:blipFill>
          <a:blip r:embed="rId5"/>
          <a:stretch>
            <a:fillRect/>
          </a:stretch>
        </p:blipFill>
        <p:spPr>
          <a:xfrm>
            <a:off x="8593001" y="2503953"/>
            <a:ext cx="1304318" cy="1850097"/>
          </a:xfrm>
          <a:prstGeom prst="rect">
            <a:avLst/>
          </a:prstGeom>
        </p:spPr>
      </p:pic>
      <p:pic>
        <p:nvPicPr>
          <p:cNvPr id="2" name="Picture 1" descr="A close up of a bottle&#10;&#10;Description automatically generated">
            <a:extLst>
              <a:ext uri="{FF2B5EF4-FFF2-40B4-BE49-F238E27FC236}">
                <a16:creationId xmlns:a16="http://schemas.microsoft.com/office/drawing/2014/main" id="{337B7601-0826-490F-A555-6C3C58CC1051}"/>
              </a:ext>
            </a:extLst>
          </p:cNvPr>
          <p:cNvPicPr>
            <a:picLocks noChangeAspect="1"/>
          </p:cNvPicPr>
          <p:nvPr/>
        </p:nvPicPr>
        <p:blipFill>
          <a:blip r:embed="rId6"/>
          <a:stretch>
            <a:fillRect/>
          </a:stretch>
        </p:blipFill>
        <p:spPr>
          <a:xfrm>
            <a:off x="5396614" y="4778774"/>
            <a:ext cx="2408678" cy="160177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93EE1953-FB34-4444-B664-778B7801E3EC}"/>
              </a:ext>
            </a:extLst>
          </p:cNvPr>
          <p:cNvPicPr>
            <a:picLocks noChangeAspect="1"/>
          </p:cNvPicPr>
          <p:nvPr/>
        </p:nvPicPr>
        <p:blipFill>
          <a:blip r:embed="rId7"/>
          <a:stretch>
            <a:fillRect/>
          </a:stretch>
        </p:blipFill>
        <p:spPr>
          <a:xfrm>
            <a:off x="8612744" y="4649695"/>
            <a:ext cx="1244514" cy="1878513"/>
          </a:xfrm>
          <a:prstGeom prst="rect">
            <a:avLst/>
          </a:prstGeom>
        </p:spPr>
      </p:pic>
    </p:spTree>
    <p:extLst>
      <p:ext uri="{BB962C8B-B14F-4D97-AF65-F5344CB8AC3E}">
        <p14:creationId xmlns:p14="http://schemas.microsoft.com/office/powerpoint/2010/main" val="28276089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244091" y="0"/>
            <a:ext cx="8413995"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589186" y="0"/>
            <a:ext cx="8078814"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2E3F09-011E-4323-9D55-60B82AADDEFB}"/>
              </a:ext>
            </a:extLst>
          </p:cNvPr>
          <p:cNvSpPr>
            <a:spLocks noGrp="1"/>
          </p:cNvSpPr>
          <p:nvPr>
            <p:ph type="title"/>
          </p:nvPr>
        </p:nvSpPr>
        <p:spPr>
          <a:xfrm>
            <a:off x="4812029" y="365126"/>
            <a:ext cx="5373370" cy="1325563"/>
          </a:xfrm>
        </p:spPr>
        <p:txBody>
          <a:bodyPr>
            <a:normAutofit/>
          </a:bodyPr>
          <a:lstStyle/>
          <a:p>
            <a:r>
              <a:rPr lang="en-US"/>
              <a:t>Harm Reduction Strategies </a:t>
            </a:r>
          </a:p>
        </p:txBody>
      </p:sp>
      <p:pic>
        <p:nvPicPr>
          <p:cNvPr id="7" name="Graphic 6" descr="Medicine">
            <a:extLst>
              <a:ext uri="{FF2B5EF4-FFF2-40B4-BE49-F238E27FC236}">
                <a16:creationId xmlns:a16="http://schemas.microsoft.com/office/drawing/2014/main" id="{882F5878-3889-4421-9853-ED2B29EB3C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84046" y="2144027"/>
            <a:ext cx="2569467" cy="2569467"/>
          </a:xfrm>
          <a:prstGeom prst="rect">
            <a:avLst/>
          </a:prstGeom>
        </p:spPr>
      </p:pic>
      <p:sp>
        <p:nvSpPr>
          <p:cNvPr id="3" name="Content Placeholder 2">
            <a:extLst>
              <a:ext uri="{FF2B5EF4-FFF2-40B4-BE49-F238E27FC236}">
                <a16:creationId xmlns:a16="http://schemas.microsoft.com/office/drawing/2014/main" id="{EE9D285C-BBD6-40F9-AB1C-262C71B02E13}"/>
              </a:ext>
            </a:extLst>
          </p:cNvPr>
          <p:cNvSpPr>
            <a:spLocks noGrp="1"/>
          </p:cNvSpPr>
          <p:nvPr>
            <p:ph idx="1"/>
          </p:nvPr>
        </p:nvSpPr>
        <p:spPr>
          <a:xfrm>
            <a:off x="4814637" y="2022602"/>
            <a:ext cx="5370763" cy="4154361"/>
          </a:xfrm>
        </p:spPr>
        <p:txBody>
          <a:bodyPr>
            <a:normAutofit/>
          </a:bodyPr>
          <a:lstStyle/>
          <a:p>
            <a:r>
              <a:rPr lang="en-US" dirty="0"/>
              <a:t>Anti-craving/anti-relapse medications (“MAT”)</a:t>
            </a:r>
          </a:p>
          <a:p>
            <a:r>
              <a:rPr lang="en-US" dirty="0"/>
              <a:t>Overdose reversal medications (Narcan)</a:t>
            </a:r>
          </a:p>
          <a:p>
            <a:r>
              <a:rPr lang="en-US" dirty="0"/>
              <a:t>Needle exchange programs</a:t>
            </a:r>
          </a:p>
          <a:p>
            <a:r>
              <a:rPr lang="en-US" dirty="0"/>
              <a:t>Heroin prescribing</a:t>
            </a:r>
          </a:p>
          <a:p>
            <a:r>
              <a:rPr lang="en-US" dirty="0"/>
              <a:t>Overdose prevention facilities  (safe Injection facilities)</a:t>
            </a:r>
          </a:p>
        </p:txBody>
      </p:sp>
    </p:spTree>
    <p:extLst>
      <p:ext uri="{BB962C8B-B14F-4D97-AF65-F5344CB8AC3E}">
        <p14:creationId xmlns:p14="http://schemas.microsoft.com/office/powerpoint/2010/main" val="2035629281"/>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C6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Image result for principles of effective treatment NIDA">
            <a:extLst>
              <a:ext uri="{FF2B5EF4-FFF2-40B4-BE49-F238E27FC236}">
                <a16:creationId xmlns:a16="http://schemas.microsoft.com/office/drawing/2014/main" id="{398C3744-6057-4313-BFA1-1106E0E1151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341114" y="643467"/>
            <a:ext cx="3509771"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5450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2252" y="-2"/>
            <a:ext cx="4081393"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F9BEBE-6609-4FE9-BAAB-5792B6330492}"/>
              </a:ext>
            </a:extLst>
          </p:cNvPr>
          <p:cNvSpPr>
            <a:spLocks noGrp="1"/>
          </p:cNvSpPr>
          <p:nvPr>
            <p:ph type="title"/>
          </p:nvPr>
        </p:nvSpPr>
        <p:spPr>
          <a:xfrm>
            <a:off x="2086681" y="632991"/>
            <a:ext cx="3046982" cy="1043409"/>
          </a:xfrm>
        </p:spPr>
        <p:txBody>
          <a:bodyPr>
            <a:normAutofit/>
          </a:bodyPr>
          <a:lstStyle/>
          <a:p>
            <a:endParaRPr lang="en-US" sz="3100"/>
          </a:p>
        </p:txBody>
      </p:sp>
      <p:sp>
        <p:nvSpPr>
          <p:cNvPr id="3" name="Content Placeholder 2">
            <a:extLst>
              <a:ext uri="{FF2B5EF4-FFF2-40B4-BE49-F238E27FC236}">
                <a16:creationId xmlns:a16="http://schemas.microsoft.com/office/drawing/2014/main" id="{90F4C1BE-C763-4961-AECC-9D9FF158229C}"/>
              </a:ext>
            </a:extLst>
          </p:cNvPr>
          <p:cNvSpPr>
            <a:spLocks noGrp="1"/>
          </p:cNvSpPr>
          <p:nvPr>
            <p:ph idx="1"/>
          </p:nvPr>
        </p:nvSpPr>
        <p:spPr>
          <a:xfrm>
            <a:off x="1912856" y="1774372"/>
            <a:ext cx="3048307" cy="2754086"/>
          </a:xfrm>
        </p:spPr>
        <p:txBody>
          <a:bodyPr anchor="t">
            <a:normAutofit/>
          </a:bodyPr>
          <a:lstStyle/>
          <a:p>
            <a:endParaRPr lang="en-US" sz="1600"/>
          </a:p>
        </p:txBody>
      </p:sp>
      <p:pic>
        <p:nvPicPr>
          <p:cNvPr id="5" name="Picture 4">
            <a:extLst>
              <a:ext uri="{FF2B5EF4-FFF2-40B4-BE49-F238E27FC236}">
                <a16:creationId xmlns:a16="http://schemas.microsoft.com/office/drawing/2014/main" id="{64A93EA1-B882-46C3-A0AD-94DA648F295B}"/>
              </a:ext>
            </a:extLst>
          </p:cNvPr>
          <p:cNvPicPr>
            <a:picLocks noChangeAspect="1"/>
          </p:cNvPicPr>
          <p:nvPr/>
        </p:nvPicPr>
        <p:blipFill>
          <a:blip r:embed="rId2"/>
          <a:stretch>
            <a:fillRect/>
          </a:stretch>
        </p:blipFill>
        <p:spPr>
          <a:xfrm>
            <a:off x="1785583" y="407355"/>
            <a:ext cx="3046982" cy="4448594"/>
          </a:xfrm>
          <a:prstGeom prst="rect">
            <a:avLst/>
          </a:prstGeom>
        </p:spPr>
      </p:pic>
      <p:pic>
        <p:nvPicPr>
          <p:cNvPr id="39" name="Picture 38">
            <a:extLst>
              <a:ext uri="{FF2B5EF4-FFF2-40B4-BE49-F238E27FC236}">
                <a16:creationId xmlns:a16="http://schemas.microsoft.com/office/drawing/2014/main" id="{084D7327-253D-4015-940D-13DFC5D425B7}"/>
              </a:ext>
            </a:extLst>
          </p:cNvPr>
          <p:cNvPicPr>
            <a:picLocks noChangeAspect="1"/>
          </p:cNvPicPr>
          <p:nvPr/>
        </p:nvPicPr>
        <p:blipFill>
          <a:blip r:embed="rId3"/>
          <a:stretch>
            <a:fillRect/>
          </a:stretch>
        </p:blipFill>
        <p:spPr>
          <a:xfrm>
            <a:off x="6242595" y="709099"/>
            <a:ext cx="3009501" cy="4606568"/>
          </a:xfrm>
          <a:prstGeom prst="rect">
            <a:avLst/>
          </a:prstGeom>
        </p:spPr>
      </p:pic>
    </p:spTree>
    <p:extLst>
      <p:ext uri="{BB962C8B-B14F-4D97-AF65-F5344CB8AC3E}">
        <p14:creationId xmlns:p14="http://schemas.microsoft.com/office/powerpoint/2010/main" val="284733875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56E2E094-3928-4487-96B4-8DFCEB063E0D}"/>
              </a:ext>
            </a:extLst>
          </p:cNvPr>
          <p:cNvPicPr>
            <a:picLocks noGrp="1" noChangeAspect="1"/>
          </p:cNvPicPr>
          <p:nvPr>
            <p:ph idx="1"/>
          </p:nvPr>
        </p:nvPicPr>
        <p:blipFill>
          <a:blip r:embed="rId2"/>
          <a:stretch>
            <a:fillRect/>
          </a:stretch>
        </p:blipFill>
        <p:spPr>
          <a:xfrm>
            <a:off x="1374758" y="643467"/>
            <a:ext cx="9442484" cy="5571066"/>
          </a:xfrm>
          <a:prstGeom prst="rect">
            <a:avLst/>
          </a:prstGeom>
        </p:spPr>
      </p:pic>
    </p:spTree>
    <p:extLst>
      <p:ext uri="{BB962C8B-B14F-4D97-AF65-F5344CB8AC3E}">
        <p14:creationId xmlns:p14="http://schemas.microsoft.com/office/powerpoint/2010/main" val="3887772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p:cNvGrpSpPr/>
          <p:nvPr/>
        </p:nvGrpSpPr>
        <p:grpSpPr>
          <a:xfrm>
            <a:off x="1981200" y="1524000"/>
            <a:ext cx="8305800" cy="3732810"/>
            <a:chOff x="76200" y="1600200"/>
            <a:chExt cx="8305800" cy="4037610"/>
          </a:xfrm>
        </p:grpSpPr>
        <p:cxnSp>
          <p:nvCxnSpPr>
            <p:cNvPr id="27" name="Straight Connector 26"/>
            <p:cNvCxnSpPr/>
            <p:nvPr/>
          </p:nvCxnSpPr>
          <p:spPr>
            <a:xfrm>
              <a:off x="609600" y="3048000"/>
              <a:ext cx="0" cy="457200"/>
            </a:xfrm>
            <a:prstGeom prst="line">
              <a:avLst/>
            </a:prstGeom>
            <a:noFill/>
            <a:ln w="10000" cap="flat" cmpd="sng" algn="ctr">
              <a:solidFill>
                <a:sysClr val="windowText" lastClr="000000">
                  <a:lumMod val="95000"/>
                  <a:lumOff val="5000"/>
                </a:sysClr>
              </a:solidFill>
              <a:prstDash val="solid"/>
            </a:ln>
            <a:effectLst/>
          </p:spPr>
        </p:cxnSp>
        <p:cxnSp>
          <p:nvCxnSpPr>
            <p:cNvPr id="28" name="Straight Connector 27"/>
            <p:cNvCxnSpPr/>
            <p:nvPr/>
          </p:nvCxnSpPr>
          <p:spPr>
            <a:xfrm>
              <a:off x="2057400" y="3048000"/>
              <a:ext cx="0" cy="457200"/>
            </a:xfrm>
            <a:prstGeom prst="line">
              <a:avLst/>
            </a:prstGeom>
            <a:noFill/>
            <a:ln w="10000" cap="flat" cmpd="sng" algn="ctr">
              <a:solidFill>
                <a:sysClr val="windowText" lastClr="000000">
                  <a:lumMod val="95000"/>
                  <a:lumOff val="5000"/>
                </a:sysClr>
              </a:solidFill>
              <a:prstDash val="solid"/>
            </a:ln>
            <a:effectLst/>
          </p:spPr>
        </p:cxnSp>
        <p:cxnSp>
          <p:nvCxnSpPr>
            <p:cNvPr id="29" name="Straight Connector 28"/>
            <p:cNvCxnSpPr/>
            <p:nvPr/>
          </p:nvCxnSpPr>
          <p:spPr>
            <a:xfrm>
              <a:off x="5334000" y="3048000"/>
              <a:ext cx="0" cy="457200"/>
            </a:xfrm>
            <a:prstGeom prst="line">
              <a:avLst/>
            </a:prstGeom>
            <a:noFill/>
            <a:ln w="10000" cap="flat" cmpd="sng" algn="ctr">
              <a:solidFill>
                <a:sysClr val="windowText" lastClr="000000">
                  <a:lumMod val="95000"/>
                  <a:lumOff val="5000"/>
                </a:sysClr>
              </a:solidFill>
              <a:prstDash val="solid"/>
            </a:ln>
            <a:effectLst/>
          </p:spPr>
        </p:cxnSp>
        <p:cxnSp>
          <p:nvCxnSpPr>
            <p:cNvPr id="30" name="Straight Connector 29"/>
            <p:cNvCxnSpPr/>
            <p:nvPr/>
          </p:nvCxnSpPr>
          <p:spPr>
            <a:xfrm>
              <a:off x="7391400" y="3048000"/>
              <a:ext cx="0" cy="457200"/>
            </a:xfrm>
            <a:prstGeom prst="line">
              <a:avLst/>
            </a:prstGeom>
            <a:noFill/>
            <a:ln w="10000" cap="flat" cmpd="sng" algn="ctr">
              <a:solidFill>
                <a:sysClr val="windowText" lastClr="000000">
                  <a:lumMod val="95000"/>
                  <a:lumOff val="5000"/>
                </a:sysClr>
              </a:solidFill>
              <a:prstDash val="solid"/>
            </a:ln>
            <a:effectLst/>
          </p:spPr>
        </p:cxnSp>
        <p:sp>
          <p:nvSpPr>
            <p:cNvPr id="31" name="Flowchart: Alternate Process 30"/>
            <p:cNvSpPr/>
            <p:nvPr/>
          </p:nvSpPr>
          <p:spPr>
            <a:xfrm>
              <a:off x="76200" y="1600200"/>
              <a:ext cx="1295400" cy="789864"/>
            </a:xfrm>
            <a:prstGeom prst="flowChartAlternateProcess">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a:ea typeface="+mn-ea"/>
                  <a:cs typeface="+mn-cs"/>
                </a:rPr>
                <a:t>Addiction Onset</a:t>
              </a:r>
            </a:p>
          </p:txBody>
        </p:sp>
        <p:sp>
          <p:nvSpPr>
            <p:cNvPr id="32" name="Down Arrow 31"/>
            <p:cNvSpPr/>
            <p:nvPr/>
          </p:nvSpPr>
          <p:spPr>
            <a:xfrm>
              <a:off x="533400" y="2514600"/>
              <a:ext cx="160019" cy="457200"/>
            </a:xfrm>
            <a:prstGeom prst="downArrow">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33" name="Flowchart: Alternate Process 32"/>
            <p:cNvSpPr/>
            <p:nvPr/>
          </p:nvSpPr>
          <p:spPr>
            <a:xfrm>
              <a:off x="1447800" y="1600200"/>
              <a:ext cx="1295400" cy="789864"/>
            </a:xfrm>
            <a:prstGeom prst="flowChartAlternateProcess">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Franklin Gothic Book"/>
                  <a:ea typeface="+mn-ea"/>
                  <a:cs typeface="+mn-cs"/>
                </a:rPr>
                <a:t>Help Seeking</a:t>
              </a:r>
            </a:p>
          </p:txBody>
        </p:sp>
        <p:sp>
          <p:nvSpPr>
            <p:cNvPr id="34" name="Down Arrow 33"/>
            <p:cNvSpPr/>
            <p:nvPr/>
          </p:nvSpPr>
          <p:spPr>
            <a:xfrm>
              <a:off x="1973581" y="2514600"/>
              <a:ext cx="160019" cy="457200"/>
            </a:xfrm>
            <a:prstGeom prst="downArrow">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35" name="Flowchart: Alternate Process 34"/>
            <p:cNvSpPr/>
            <p:nvPr/>
          </p:nvSpPr>
          <p:spPr>
            <a:xfrm>
              <a:off x="4724400" y="1600200"/>
              <a:ext cx="1295400" cy="789864"/>
            </a:xfrm>
            <a:prstGeom prst="flowChartAlternateProcess">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Franklin Gothic Book"/>
                  <a:ea typeface="+mn-ea"/>
                  <a:cs typeface="+mn-cs"/>
                </a:rPr>
                <a:t>Full Sustained Remission (1 year abstinent)</a:t>
              </a:r>
            </a:p>
          </p:txBody>
        </p:sp>
        <p:sp>
          <p:nvSpPr>
            <p:cNvPr id="36" name="Down Arrow 35"/>
            <p:cNvSpPr/>
            <p:nvPr/>
          </p:nvSpPr>
          <p:spPr>
            <a:xfrm>
              <a:off x="5257800" y="2514600"/>
              <a:ext cx="160019" cy="457200"/>
            </a:xfrm>
            <a:prstGeom prst="downArrow">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37" name="Flowchart: Alternate Process 36"/>
            <p:cNvSpPr/>
            <p:nvPr/>
          </p:nvSpPr>
          <p:spPr>
            <a:xfrm>
              <a:off x="6743700" y="1600200"/>
              <a:ext cx="1295400" cy="789864"/>
            </a:xfrm>
            <a:prstGeom prst="flowChartAlternateProcess">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Franklin Gothic Book"/>
                  <a:ea typeface="+mn-ea"/>
                  <a:cs typeface="+mn-cs"/>
                </a:rPr>
                <a:t>Relapse</a:t>
              </a:r>
              <a:r>
                <a:rPr kumimoji="0" lang="en-US" sz="2000" b="0" i="0" u="none" strike="noStrike" kern="0" cap="none" spc="0" normalizeH="0" baseline="0" noProof="0" dirty="0">
                  <a:ln>
                    <a:noFill/>
                  </a:ln>
                  <a:solidFill>
                    <a:prstClr val="white"/>
                  </a:solidFill>
                  <a:effectLst/>
                  <a:uLnTx/>
                  <a:uFillTx/>
                  <a:latin typeface="Franklin Gothic Book"/>
                  <a:ea typeface="+mn-ea"/>
                  <a:cs typeface="+mn-cs"/>
                </a:rPr>
                <a:t> </a:t>
              </a:r>
              <a:r>
                <a:rPr kumimoji="0" lang="en-US" sz="1200" b="0" i="0" u="none" strike="noStrike" kern="0" cap="none" spc="0" normalizeH="0" baseline="0" noProof="0" dirty="0">
                  <a:ln>
                    <a:noFill/>
                  </a:ln>
                  <a:solidFill>
                    <a:prstClr val="white"/>
                  </a:solidFill>
                  <a:effectLst/>
                  <a:uLnTx/>
                  <a:uFillTx/>
                  <a:latin typeface="Franklin Gothic Book"/>
                  <a:ea typeface="+mn-ea"/>
                  <a:cs typeface="+mn-cs"/>
                </a:rPr>
                <a:t>Risk drops below 15%</a:t>
              </a:r>
            </a:p>
          </p:txBody>
        </p:sp>
        <p:sp>
          <p:nvSpPr>
            <p:cNvPr id="38" name="Down Arrow 37"/>
            <p:cNvSpPr/>
            <p:nvPr/>
          </p:nvSpPr>
          <p:spPr>
            <a:xfrm>
              <a:off x="7311390" y="2490849"/>
              <a:ext cx="160019" cy="457200"/>
            </a:xfrm>
            <a:prstGeom prst="downArrow">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39" name="TextBox 38"/>
            <p:cNvSpPr txBox="1"/>
            <p:nvPr/>
          </p:nvSpPr>
          <p:spPr>
            <a:xfrm>
              <a:off x="838200" y="3276600"/>
              <a:ext cx="1143000" cy="39949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itchFamily="34" charset="0"/>
                  <a:ea typeface="+mn-ea"/>
                  <a:cs typeface="Arial" pitchFamily="34" charset="0"/>
                </a:rPr>
                <a:t>4-5 years</a:t>
              </a:r>
            </a:p>
          </p:txBody>
        </p:sp>
        <p:sp>
          <p:nvSpPr>
            <p:cNvPr id="40" name="TextBox 39"/>
            <p:cNvSpPr txBox="1"/>
            <p:nvPr/>
          </p:nvSpPr>
          <p:spPr>
            <a:xfrm>
              <a:off x="3276600" y="3288268"/>
              <a:ext cx="1143000" cy="39949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itchFamily="34" charset="0"/>
                  <a:ea typeface="+mn-ea"/>
                  <a:cs typeface="Arial" pitchFamily="34" charset="0"/>
                </a:rPr>
                <a:t>8 years</a:t>
              </a:r>
            </a:p>
          </p:txBody>
        </p:sp>
        <p:sp>
          <p:nvSpPr>
            <p:cNvPr id="41" name="TextBox 40"/>
            <p:cNvSpPr txBox="1"/>
            <p:nvPr/>
          </p:nvSpPr>
          <p:spPr>
            <a:xfrm>
              <a:off x="6013862" y="3276600"/>
              <a:ext cx="1143000" cy="39949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itchFamily="34" charset="0"/>
                  <a:ea typeface="+mn-ea"/>
                  <a:cs typeface="Arial" pitchFamily="34" charset="0"/>
                </a:rPr>
                <a:t>5 years</a:t>
              </a:r>
            </a:p>
          </p:txBody>
        </p:sp>
        <p:sp>
          <p:nvSpPr>
            <p:cNvPr id="42" name="Flowchart: Alternate Process 41"/>
            <p:cNvSpPr/>
            <p:nvPr/>
          </p:nvSpPr>
          <p:spPr>
            <a:xfrm>
              <a:off x="633053" y="4402777"/>
              <a:ext cx="1295400" cy="1143000"/>
            </a:xfrm>
            <a:prstGeom prst="flowChartAlternateProcess">
              <a:avLst/>
            </a:prstGeom>
            <a:solidFill>
              <a:srgbClr val="C3986D"/>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a:ea typeface="+mn-ea"/>
                  <a:cs typeface="+mn-cs"/>
                </a:rPr>
                <a:t>Self-initiated cessation attempts</a:t>
              </a:r>
            </a:p>
          </p:txBody>
        </p:sp>
        <p:sp>
          <p:nvSpPr>
            <p:cNvPr id="43" name="Down Arrow 42"/>
            <p:cNvSpPr/>
            <p:nvPr/>
          </p:nvSpPr>
          <p:spPr>
            <a:xfrm flipH="1" flipV="1">
              <a:off x="1226819" y="3866983"/>
              <a:ext cx="144781" cy="456210"/>
            </a:xfrm>
            <a:prstGeom prst="downArrow">
              <a:avLst/>
            </a:prstGeom>
            <a:solidFill>
              <a:srgbClr val="C3986D"/>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44" name="Flowchart: Alternate Process 43"/>
            <p:cNvSpPr/>
            <p:nvPr/>
          </p:nvSpPr>
          <p:spPr>
            <a:xfrm>
              <a:off x="3124200" y="4342409"/>
              <a:ext cx="1295400" cy="1238993"/>
            </a:xfrm>
            <a:prstGeom prst="flowChartAlternateProcess">
              <a:avLst/>
            </a:prstGeom>
            <a:solidFill>
              <a:srgbClr val="C3986D"/>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Franklin Gothic Book"/>
                  <a:ea typeface="+mn-ea"/>
                  <a:cs typeface="+mn-cs"/>
                </a:rPr>
                <a:t>4-5 Treatment episodes/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Franklin Gothic Book"/>
                  <a:ea typeface="+mn-ea"/>
                  <a:cs typeface="+mn-cs"/>
                </a:rPr>
                <a:t>mutual-help</a:t>
              </a:r>
            </a:p>
          </p:txBody>
        </p:sp>
        <p:sp>
          <p:nvSpPr>
            <p:cNvPr id="45" name="Down Arrow 44"/>
            <p:cNvSpPr/>
            <p:nvPr/>
          </p:nvSpPr>
          <p:spPr>
            <a:xfrm flipH="1" flipV="1">
              <a:off x="3703319" y="3810495"/>
              <a:ext cx="144781" cy="456210"/>
            </a:xfrm>
            <a:prstGeom prst="downArrow">
              <a:avLst/>
            </a:prstGeom>
            <a:solidFill>
              <a:srgbClr val="C3986D"/>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46" name="Flowchart: Alternate Process 45"/>
            <p:cNvSpPr/>
            <p:nvPr/>
          </p:nvSpPr>
          <p:spPr>
            <a:xfrm>
              <a:off x="5791200" y="4438403"/>
              <a:ext cx="1295400" cy="1199407"/>
            </a:xfrm>
            <a:prstGeom prst="flowChartAlternateProcess">
              <a:avLst/>
            </a:prstGeom>
            <a:solidFill>
              <a:srgbClr val="C3986D"/>
            </a:solidFill>
            <a:ln w="25400" cap="flat" cmpd="sng" algn="ctr">
              <a:solidFill>
                <a:sysClr val="windowText" lastClr="000000">
                  <a:lumMod val="95000"/>
                  <a:lumOff val="5000"/>
                </a:sysClr>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Franklin Gothic Book"/>
                  <a:ea typeface="+mn-ea"/>
                  <a:cs typeface="+mn-cs"/>
                </a:rPr>
                <a:t>Continuing 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Franklin Gothic Book"/>
                  <a:ea typeface="+mn-ea"/>
                  <a:cs typeface="+mn-cs"/>
                </a:rPr>
                <a:t>mutual-help</a:t>
              </a:r>
            </a:p>
          </p:txBody>
        </p:sp>
        <p:sp>
          <p:nvSpPr>
            <p:cNvPr id="47" name="Down Arrow 46"/>
            <p:cNvSpPr/>
            <p:nvPr/>
          </p:nvSpPr>
          <p:spPr>
            <a:xfrm flipH="1" flipV="1">
              <a:off x="6362056" y="3865993"/>
              <a:ext cx="144781" cy="456210"/>
            </a:xfrm>
            <a:prstGeom prst="downArrow">
              <a:avLst/>
            </a:prstGeom>
            <a:solidFill>
              <a:srgbClr val="C3986D"/>
            </a:solidFill>
            <a:ln w="25400" cap="flat" cmpd="sng" algn="ctr">
              <a:solidFill>
                <a:sysClr val="windowText" lastClr="000000">
                  <a:lumMod val="95000"/>
                  <a:lumOff val="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a:ea typeface="+mn-ea"/>
                <a:cs typeface="+mn-cs"/>
              </a:endParaRPr>
            </a:p>
          </p:txBody>
        </p:sp>
        <p:cxnSp>
          <p:nvCxnSpPr>
            <p:cNvPr id="48" name="Straight Arrow Connector 47"/>
            <p:cNvCxnSpPr/>
            <p:nvPr/>
          </p:nvCxnSpPr>
          <p:spPr>
            <a:xfrm>
              <a:off x="613409" y="3256312"/>
              <a:ext cx="7768591" cy="0"/>
            </a:xfrm>
            <a:prstGeom prst="straightConnector1">
              <a:avLst/>
            </a:prstGeom>
            <a:noFill/>
            <a:ln w="10000" cap="flat" cmpd="sng" algn="ctr">
              <a:solidFill>
                <a:sysClr val="windowText" lastClr="000000">
                  <a:lumMod val="95000"/>
                  <a:lumOff val="5000"/>
                </a:sysClr>
              </a:solidFill>
              <a:prstDash val="solid"/>
              <a:tailEnd type="arrow"/>
            </a:ln>
            <a:effectLst/>
          </p:spPr>
        </p:cxnSp>
      </p:grpSp>
      <p:sp>
        <p:nvSpPr>
          <p:cNvPr id="50" name="TextBox 49"/>
          <p:cNvSpPr txBox="1"/>
          <p:nvPr/>
        </p:nvSpPr>
        <p:spPr>
          <a:xfrm>
            <a:off x="1534212" y="-25063"/>
            <a:ext cx="91337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The clinical course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of addiction and achievement of stable recovery can take a long time …</a:t>
            </a:r>
          </a:p>
        </p:txBody>
      </p:sp>
      <p:sp>
        <p:nvSpPr>
          <p:cNvPr id="49" name="Oval 48"/>
          <p:cNvSpPr/>
          <p:nvPr/>
        </p:nvSpPr>
        <p:spPr>
          <a:xfrm>
            <a:off x="2270758" y="5899666"/>
            <a:ext cx="1846461" cy="843281"/>
          </a:xfrm>
          <a:prstGeom prst="ellipse">
            <a:avLst/>
          </a:prstGeom>
          <a:solidFill>
            <a:schemeClr val="accent4">
              <a:lumMod val="50000"/>
            </a:schemeClr>
          </a:solidFill>
          <a:effectLst>
            <a:glow rad="228600">
              <a:schemeClr val="accent1">
                <a:satMod val="175000"/>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Recovery Priming</a:t>
            </a:r>
          </a:p>
        </p:txBody>
      </p:sp>
      <p:sp>
        <p:nvSpPr>
          <p:cNvPr id="53" name="Oval 52"/>
          <p:cNvSpPr/>
          <p:nvPr/>
        </p:nvSpPr>
        <p:spPr>
          <a:xfrm>
            <a:off x="7477765" y="5947304"/>
            <a:ext cx="2004902" cy="843281"/>
          </a:xfrm>
          <a:prstGeom prst="ellipse">
            <a:avLst/>
          </a:prstGeom>
          <a:solidFill>
            <a:schemeClr val="accent4">
              <a:lumMod val="50000"/>
            </a:schemeClr>
          </a:solidFill>
          <a:effectLst>
            <a:glow rad="228600">
              <a:schemeClr val="accent1">
                <a:satMod val="175000"/>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Recovery Monitoring</a:t>
            </a:r>
          </a:p>
        </p:txBody>
      </p:sp>
      <p:sp>
        <p:nvSpPr>
          <p:cNvPr id="54" name="Oval 53"/>
          <p:cNvSpPr/>
          <p:nvPr/>
        </p:nvSpPr>
        <p:spPr>
          <a:xfrm>
            <a:off x="4883236" y="5947304"/>
            <a:ext cx="1875583" cy="843281"/>
          </a:xfrm>
          <a:prstGeom prst="ellipse">
            <a:avLst/>
          </a:prstGeom>
          <a:solidFill>
            <a:schemeClr val="accent4">
              <a:lumMod val="50000"/>
            </a:schemeClr>
          </a:solidFill>
          <a:effectLst>
            <a:glow rad="228600">
              <a:schemeClr val="accent1">
                <a:satMod val="175000"/>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Recovery Mentoring</a:t>
            </a:r>
          </a:p>
        </p:txBody>
      </p:sp>
    </p:spTree>
    <p:extLst>
      <p:ext uri="{BB962C8B-B14F-4D97-AF65-F5344CB8AC3E}">
        <p14:creationId xmlns:p14="http://schemas.microsoft.com/office/powerpoint/2010/main" val="2726950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055267" y="3509964"/>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5290365" y="3812954"/>
            <a:ext cx="4848966" cy="1516014"/>
          </a:xfrm>
        </p:spPr>
        <p:txBody>
          <a:bodyPr vert="horz" lIns="91440" tIns="45720" rIns="91440" bIns="45720" rtlCol="0" anchor="b">
            <a:normAutofit/>
          </a:bodyPr>
          <a:lstStyle/>
          <a:p>
            <a:pPr algn="l">
              <a:lnSpc>
                <a:spcPct val="90000"/>
              </a:lnSpc>
            </a:pPr>
            <a:r>
              <a:rPr lang="en-US" sz="3300">
                <a:solidFill>
                  <a:srgbClr val="FFFFFF"/>
                </a:solidFill>
              </a:rPr>
              <a:t>1</a:t>
            </a:r>
            <a:r>
              <a:rPr lang="en-US" sz="3300" baseline="30000">
                <a:solidFill>
                  <a:srgbClr val="FFFFFF"/>
                </a:solidFill>
              </a:rPr>
              <a:t>st</a:t>
            </a:r>
            <a:r>
              <a:rPr lang="en-US" sz="3300">
                <a:solidFill>
                  <a:srgbClr val="FFFFFF"/>
                </a:solidFill>
              </a:rPr>
              <a:t> Surgeon General’s Report on Alcohol, Drugs, and Health 2016</a:t>
            </a:r>
          </a:p>
        </p:txBody>
      </p:sp>
      <p:cxnSp>
        <p:nvCxnSpPr>
          <p:cNvPr id="140" name="Straight Connector 139">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77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619" r="18617" b="-2"/>
          <a:stretch/>
        </p:blipFill>
        <p:spPr bwMode="auto">
          <a:xfrm>
            <a:off x="1762227" y="321733"/>
            <a:ext cx="3120339" cy="621453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128" b="15772"/>
          <a:stretch/>
        </p:blipFill>
        <p:spPr bwMode="auto">
          <a:xfrm>
            <a:off x="5014723" y="299363"/>
            <a:ext cx="5412813" cy="30081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69318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BEB482-6CE7-4D6C-AC19-BDA464730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33">
            <a:extLst>
              <a:ext uri="{FF2B5EF4-FFF2-40B4-BE49-F238E27FC236}">
                <a16:creationId xmlns:a16="http://schemas.microsoft.com/office/drawing/2014/main" id="{AB948C00-58B8-4380-A1A8-49F7136B1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62512" cy="6858000"/>
          </a:xfrm>
          <a:custGeom>
            <a:avLst/>
            <a:gdLst>
              <a:gd name="connsiteX0" fmla="*/ 0 w 7662512"/>
              <a:gd name="connsiteY0" fmla="*/ 0 h 6858000"/>
              <a:gd name="connsiteX1" fmla="*/ 1175396 w 7662512"/>
              <a:gd name="connsiteY1" fmla="*/ 0 h 6858000"/>
              <a:gd name="connsiteX2" fmla="*/ 3025507 w 7662512"/>
              <a:gd name="connsiteY2" fmla="*/ 0 h 6858000"/>
              <a:gd name="connsiteX3" fmla="*/ 7662512 w 7662512"/>
              <a:gd name="connsiteY3" fmla="*/ 0 h 6858000"/>
              <a:gd name="connsiteX4" fmla="*/ 7662512 w 7662512"/>
              <a:gd name="connsiteY4" fmla="*/ 1900238 h 6858000"/>
              <a:gd name="connsiteX5" fmla="*/ 7292096 w 7662512"/>
              <a:gd name="connsiteY5" fmla="*/ 2178050 h 6858000"/>
              <a:gd name="connsiteX6" fmla="*/ 7287862 w 7662512"/>
              <a:gd name="connsiteY6" fmla="*/ 2184400 h 6858000"/>
              <a:gd name="connsiteX7" fmla="*/ 7281512 w 7662512"/>
              <a:gd name="connsiteY7" fmla="*/ 2193925 h 6858000"/>
              <a:gd name="connsiteX8" fmla="*/ 7275162 w 7662512"/>
              <a:gd name="connsiteY8" fmla="*/ 2201863 h 6858000"/>
              <a:gd name="connsiteX9" fmla="*/ 7275162 w 7662512"/>
              <a:gd name="connsiteY9" fmla="*/ 2211388 h 6858000"/>
              <a:gd name="connsiteX10" fmla="*/ 7275162 w 7662512"/>
              <a:gd name="connsiteY10" fmla="*/ 2220913 h 6858000"/>
              <a:gd name="connsiteX11" fmla="*/ 7281512 w 7662512"/>
              <a:gd name="connsiteY11" fmla="*/ 2228850 h 6858000"/>
              <a:gd name="connsiteX12" fmla="*/ 7287862 w 7662512"/>
              <a:gd name="connsiteY12" fmla="*/ 2238375 h 6858000"/>
              <a:gd name="connsiteX13" fmla="*/ 7292096 w 7662512"/>
              <a:gd name="connsiteY13" fmla="*/ 2244725 h 6858000"/>
              <a:gd name="connsiteX14" fmla="*/ 7662512 w 7662512"/>
              <a:gd name="connsiteY14" fmla="*/ 2522538 h 6858000"/>
              <a:gd name="connsiteX15" fmla="*/ 7662512 w 7662512"/>
              <a:gd name="connsiteY15" fmla="*/ 6858000 h 6858000"/>
              <a:gd name="connsiteX16" fmla="*/ 3025507 w 7662512"/>
              <a:gd name="connsiteY16" fmla="*/ 6858000 h 6858000"/>
              <a:gd name="connsiteX17" fmla="*/ 1175396 w 7662512"/>
              <a:gd name="connsiteY17" fmla="*/ 6858000 h 6858000"/>
              <a:gd name="connsiteX18" fmla="*/ 0 w 7662512"/>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662512" h="6858000">
                <a:moveTo>
                  <a:pt x="0" y="0"/>
                </a:moveTo>
                <a:lnTo>
                  <a:pt x="1175396" y="0"/>
                </a:lnTo>
                <a:lnTo>
                  <a:pt x="3025507" y="0"/>
                </a:lnTo>
                <a:lnTo>
                  <a:pt x="7662512" y="0"/>
                </a:lnTo>
                <a:lnTo>
                  <a:pt x="7662512" y="1900238"/>
                </a:lnTo>
                <a:lnTo>
                  <a:pt x="7292096" y="2178050"/>
                </a:lnTo>
                <a:lnTo>
                  <a:pt x="7287862" y="2184400"/>
                </a:lnTo>
                <a:lnTo>
                  <a:pt x="7281512" y="2193925"/>
                </a:lnTo>
                <a:lnTo>
                  <a:pt x="7275162" y="2201863"/>
                </a:lnTo>
                <a:lnTo>
                  <a:pt x="7275162" y="2211388"/>
                </a:lnTo>
                <a:lnTo>
                  <a:pt x="7275162" y="2220913"/>
                </a:lnTo>
                <a:lnTo>
                  <a:pt x="7281512" y="2228850"/>
                </a:lnTo>
                <a:lnTo>
                  <a:pt x="7287862" y="2238375"/>
                </a:lnTo>
                <a:lnTo>
                  <a:pt x="7292096" y="2244725"/>
                </a:lnTo>
                <a:lnTo>
                  <a:pt x="7662512" y="2522538"/>
                </a:lnTo>
                <a:lnTo>
                  <a:pt x="7662512" y="6858000"/>
                </a:lnTo>
                <a:lnTo>
                  <a:pt x="3025507" y="6858000"/>
                </a:lnTo>
                <a:lnTo>
                  <a:pt x="1175396"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EB73F2-B5F9-4DF7-A492-B29211746607}"/>
              </a:ext>
            </a:extLst>
          </p:cNvPr>
          <p:cNvSpPr>
            <a:spLocks noGrp="1"/>
          </p:cNvSpPr>
          <p:nvPr>
            <p:ph type="title"/>
          </p:nvPr>
        </p:nvSpPr>
        <p:spPr>
          <a:xfrm>
            <a:off x="838200" y="365125"/>
            <a:ext cx="5986112" cy="1325563"/>
          </a:xfrm>
        </p:spPr>
        <p:txBody>
          <a:bodyPr>
            <a:normAutofit/>
          </a:bodyPr>
          <a:lstStyle/>
          <a:p>
            <a:r>
              <a:rPr lang="en-US" sz="4000" dirty="0"/>
              <a:t>Focus on long-term stable remission and recovery	</a:t>
            </a:r>
          </a:p>
        </p:txBody>
      </p:sp>
      <p:sp>
        <p:nvSpPr>
          <p:cNvPr id="3" name="Content Placeholder 2">
            <a:extLst>
              <a:ext uri="{FF2B5EF4-FFF2-40B4-BE49-F238E27FC236}">
                <a16:creationId xmlns:a16="http://schemas.microsoft.com/office/drawing/2014/main" id="{DC4AFE4F-E80A-4498-BAC4-90C19C8BB100}"/>
              </a:ext>
            </a:extLst>
          </p:cNvPr>
          <p:cNvSpPr>
            <a:spLocks noGrp="1"/>
          </p:cNvSpPr>
          <p:nvPr>
            <p:ph idx="1"/>
          </p:nvPr>
        </p:nvSpPr>
        <p:spPr>
          <a:xfrm>
            <a:off x="838200" y="1825625"/>
            <a:ext cx="5986112" cy="4351338"/>
          </a:xfrm>
        </p:spPr>
        <p:txBody>
          <a:bodyPr>
            <a:normAutofit/>
          </a:bodyPr>
          <a:lstStyle/>
          <a:p>
            <a:r>
              <a:rPr lang="en-US" sz="2400"/>
              <a:t>Bill White for decades has talked about understanding more about recovery from the tens of millions already in recovery-untapped resource.</a:t>
            </a:r>
          </a:p>
          <a:p>
            <a:r>
              <a:rPr lang="en-US" sz="2400"/>
              <a:t>Whole libraries/volumes written about etiology, epidemiology, and treatment, but little about recovery…</a:t>
            </a:r>
          </a:p>
          <a:p>
            <a:r>
              <a:rPr lang="en-US" sz="2400"/>
              <a:t>A lot might be learned from the millions of people already successfully in long-term recovery; how they did it; what helped, made the difference.</a:t>
            </a:r>
          </a:p>
          <a:p>
            <a:endParaRPr lang="en-US" sz="2400"/>
          </a:p>
        </p:txBody>
      </p:sp>
      <p:sp>
        <p:nvSpPr>
          <p:cNvPr id="13" name="Rounded Rectangle 24">
            <a:extLst>
              <a:ext uri="{FF2B5EF4-FFF2-40B4-BE49-F238E27FC236}">
                <a16:creationId xmlns:a16="http://schemas.microsoft.com/office/drawing/2014/main" id="{AE6D64A5-8B93-4019-9FDC-75D3D7B87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3746" y="958640"/>
            <a:ext cx="3354790" cy="4945244"/>
          </a:xfrm>
          <a:prstGeom prst="roundRect">
            <a:avLst>
              <a:gd name="adj" fmla="val 3513"/>
            </a:avLst>
          </a:prstGeom>
          <a:solidFill>
            <a:srgbClr val="FFFFFF"/>
          </a:solidFill>
          <a:ln w="158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wearing a suit and tie&#10;&#10;Description automatically generated">
            <a:extLst>
              <a:ext uri="{FF2B5EF4-FFF2-40B4-BE49-F238E27FC236}">
                <a16:creationId xmlns:a16="http://schemas.microsoft.com/office/drawing/2014/main" id="{DEF4DC08-6FF7-4608-B930-8B18FA7127E2}"/>
              </a:ext>
            </a:extLst>
          </p:cNvPr>
          <p:cNvPicPr>
            <a:picLocks noChangeAspect="1"/>
          </p:cNvPicPr>
          <p:nvPr/>
        </p:nvPicPr>
        <p:blipFill rotWithShape="1">
          <a:blip r:embed="rId2"/>
          <a:srcRect l="5863" r="12641" b="5"/>
          <a:stretch/>
        </p:blipFill>
        <p:spPr>
          <a:xfrm>
            <a:off x="8507487" y="1258529"/>
            <a:ext cx="2735071" cy="4330205"/>
          </a:xfrm>
          <a:prstGeom prst="rect">
            <a:avLst/>
          </a:prstGeom>
        </p:spPr>
      </p:pic>
    </p:spTree>
    <p:extLst>
      <p:ext uri="{BB962C8B-B14F-4D97-AF65-F5344CB8AC3E}">
        <p14:creationId xmlns:p14="http://schemas.microsoft.com/office/powerpoint/2010/main" val="29865533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2FFCC9-C59E-417B-B106-D5F892FA15CF}"/>
              </a:ext>
            </a:extLst>
          </p:cNvPr>
          <p:cNvPicPr>
            <a:picLocks noChangeAspect="1"/>
          </p:cNvPicPr>
          <p:nvPr/>
        </p:nvPicPr>
        <p:blipFill>
          <a:blip r:embed="rId2"/>
          <a:stretch>
            <a:fillRect/>
          </a:stretch>
        </p:blipFill>
        <p:spPr>
          <a:xfrm>
            <a:off x="9220200" y="990600"/>
            <a:ext cx="1074194" cy="1074194"/>
          </a:xfrm>
          <a:prstGeom prst="rect">
            <a:avLst/>
          </a:prstGeom>
        </p:spPr>
      </p:pic>
    </p:spTree>
    <p:extLst>
      <p:ext uri="{BB962C8B-B14F-4D97-AF65-F5344CB8AC3E}">
        <p14:creationId xmlns:p14="http://schemas.microsoft.com/office/powerpoint/2010/main" val="998317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endParaRPr kumimoji="0" lang="en-US" altLang="en-US" sz="1800" b="0" i="0" u="none" strike="noStrike" kern="0" cap="none" spc="0" normalizeH="0" baseline="0" noProof="0">
              <a:ln>
                <a:noFill/>
              </a:ln>
              <a:solidFill>
                <a:prstClr val="black"/>
              </a:solidFill>
              <a:effectLst/>
              <a:uLnTx/>
              <a:uFillTx/>
              <a:latin typeface="Calibri" pitchFamily="34" charset="0"/>
              <a:ea typeface="+mn-ea"/>
              <a:cs typeface="Arial" charset="0"/>
            </a:endParaRPr>
          </a:p>
        </p:txBody>
      </p:sp>
      <p:graphicFrame>
        <p:nvGraphicFramePr>
          <p:cNvPr id="67587" name="Object 2"/>
          <p:cNvGraphicFramePr>
            <a:graphicFrameLocks noChangeAspect="1"/>
          </p:cNvGraphicFramePr>
          <p:nvPr/>
        </p:nvGraphicFramePr>
        <p:xfrm>
          <a:off x="1944689" y="762001"/>
          <a:ext cx="8416925" cy="4975225"/>
        </p:xfrm>
        <a:graphic>
          <a:graphicData uri="http://schemas.openxmlformats.org/presentationml/2006/ole">
            <mc:AlternateContent xmlns:mc="http://schemas.openxmlformats.org/markup-compatibility/2006">
              <mc:Choice xmlns:v="urn:schemas-microsoft-com:vml" Requires="v">
                <p:oleObj spid="_x0000_s1028" r:id="rId3" imgW="7170949" imgH="3968460" progId="Visio.Drawing.6">
                  <p:embed/>
                </p:oleObj>
              </mc:Choice>
              <mc:Fallback>
                <p:oleObj r:id="rId3" imgW="7170949" imgH="3968460" progId="Visio.Drawing.6">
                  <p:embed/>
                  <p:pic>
                    <p:nvPicPr>
                      <p:cNvPr id="6758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4689" y="762001"/>
                        <a:ext cx="8416925" cy="497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7588" name="TextBox 3"/>
          <p:cNvSpPr txBox="1">
            <a:spLocks noChangeArrowheads="1"/>
          </p:cNvSpPr>
          <p:nvPr/>
        </p:nvSpPr>
        <p:spPr bwMode="auto">
          <a:xfrm>
            <a:off x="1738314" y="6165851"/>
            <a:ext cx="8929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2"/>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a:solidFill>
                  <a:schemeClr val="tx1"/>
                </a:solidFill>
                <a:latin typeface="Calibri" pitchFamily="34" charset="0"/>
              </a:defRPr>
            </a:lvl4pPr>
            <a:lvl5pPr marL="2057400" indent="-228600" eaLnBrk="0" hangingPunct="0">
              <a:spcBef>
                <a:spcPct val="20000"/>
              </a:spcBef>
              <a:buFont typeface="Arial" pitchFamily="34"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r>
              <a:rPr kumimoji="0" lang="en-US" altLang="en-US" sz="1200" b="0" i="0" u="none" strike="noStrike" kern="0" cap="none" spc="0" normalizeH="0" baseline="0" noProof="0">
                <a:ln>
                  <a:noFill/>
                </a:ln>
                <a:solidFill>
                  <a:prstClr val="black"/>
                </a:solidFill>
                <a:effectLst/>
                <a:uLnTx/>
                <a:uFillTx/>
                <a:latin typeface="Calibri" pitchFamily="34" charset="0"/>
                <a:ea typeface="+mn-ea"/>
                <a:cs typeface="Arial" charset="0"/>
              </a:rPr>
              <a:t>Source: Kelly, Hoeppner, Stout, Pagano (2012) , Determining the relative importance of the mechanisms of behavior change within Alcoholics Anonymous: A multiple mediator analysis. </a:t>
            </a:r>
            <a:r>
              <a:rPr kumimoji="0" lang="en-US" altLang="en-US" sz="1200" b="0" i="1" u="none" strike="noStrike" kern="0" cap="none" spc="0" normalizeH="0" baseline="0" noProof="0">
                <a:ln>
                  <a:noFill/>
                </a:ln>
                <a:solidFill>
                  <a:prstClr val="black"/>
                </a:solidFill>
                <a:effectLst/>
                <a:uLnTx/>
                <a:uFillTx/>
                <a:latin typeface="Calibri" pitchFamily="34" charset="0"/>
                <a:ea typeface="+mn-ea"/>
                <a:cs typeface="Arial" charset="0"/>
              </a:rPr>
              <a:t>Addiction 107(2):289-99</a:t>
            </a:r>
          </a:p>
        </p:txBody>
      </p:sp>
    </p:spTree>
    <p:extLst>
      <p:ext uri="{BB962C8B-B14F-4D97-AF65-F5344CB8AC3E}">
        <p14:creationId xmlns:p14="http://schemas.microsoft.com/office/powerpoint/2010/main" val="1725049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56E2E094-3928-4487-96B4-8DFCEB063E0D}"/>
              </a:ext>
            </a:extLst>
          </p:cNvPr>
          <p:cNvPicPr>
            <a:picLocks noGrp="1" noChangeAspect="1"/>
          </p:cNvPicPr>
          <p:nvPr>
            <p:ph idx="1"/>
          </p:nvPr>
        </p:nvPicPr>
        <p:blipFill>
          <a:blip r:embed="rId2"/>
          <a:stretch>
            <a:fillRect/>
          </a:stretch>
        </p:blipFill>
        <p:spPr>
          <a:xfrm>
            <a:off x="1374758" y="643467"/>
            <a:ext cx="9442484" cy="5571066"/>
          </a:xfrm>
          <a:prstGeom prst="rect">
            <a:avLst/>
          </a:prstGeom>
        </p:spPr>
      </p:pic>
      <p:pic>
        <p:nvPicPr>
          <p:cNvPr id="3" name="Picture 2">
            <a:extLst>
              <a:ext uri="{FF2B5EF4-FFF2-40B4-BE49-F238E27FC236}">
                <a16:creationId xmlns:a16="http://schemas.microsoft.com/office/drawing/2014/main" id="{998625CA-82DB-4650-8B51-C7781489208F}"/>
              </a:ext>
            </a:extLst>
          </p:cNvPr>
          <p:cNvPicPr>
            <a:picLocks noChangeAspect="1"/>
          </p:cNvPicPr>
          <p:nvPr/>
        </p:nvPicPr>
        <p:blipFill>
          <a:blip r:embed="rId3"/>
          <a:stretch>
            <a:fillRect/>
          </a:stretch>
        </p:blipFill>
        <p:spPr>
          <a:xfrm>
            <a:off x="2515798" y="1657657"/>
            <a:ext cx="1933575" cy="1123950"/>
          </a:xfrm>
          <a:prstGeom prst="rect">
            <a:avLst/>
          </a:prstGeom>
        </p:spPr>
      </p:pic>
      <p:sp>
        <p:nvSpPr>
          <p:cNvPr id="5" name="TextBox 4">
            <a:extLst>
              <a:ext uri="{FF2B5EF4-FFF2-40B4-BE49-F238E27FC236}">
                <a16:creationId xmlns:a16="http://schemas.microsoft.com/office/drawing/2014/main" id="{9C5FB930-F16C-4504-B9EF-296C02EB1D85}"/>
              </a:ext>
            </a:extLst>
          </p:cNvPr>
          <p:cNvSpPr txBox="1"/>
          <p:nvPr/>
        </p:nvSpPr>
        <p:spPr>
          <a:xfrm>
            <a:off x="1374758" y="2926080"/>
            <a:ext cx="247565" cy="71382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05384A7-A10D-4546-AD0F-22EB21401F29}"/>
              </a:ext>
            </a:extLst>
          </p:cNvPr>
          <p:cNvSpPr txBox="1"/>
          <p:nvPr/>
        </p:nvSpPr>
        <p:spPr>
          <a:xfrm rot="5400000">
            <a:off x="6099053" y="5987788"/>
            <a:ext cx="24756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475CA7B7-4A38-46AA-90EB-0ADD302BB588}"/>
              </a:ext>
            </a:extLst>
          </p:cNvPr>
          <p:cNvSpPr txBox="1"/>
          <p:nvPr/>
        </p:nvSpPr>
        <p:spPr>
          <a:xfrm rot="5400000">
            <a:off x="6522224" y="5849631"/>
            <a:ext cx="247565" cy="71382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673BF699-390B-4422-8367-9AC6E42ED70F}"/>
              </a:ext>
            </a:extLst>
          </p:cNvPr>
          <p:cNvSpPr/>
          <p:nvPr/>
        </p:nvSpPr>
        <p:spPr>
          <a:xfrm>
            <a:off x="3869977" y="1763906"/>
            <a:ext cx="654828" cy="54864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Arrow Connector 5">
            <a:extLst>
              <a:ext uri="{FF2B5EF4-FFF2-40B4-BE49-F238E27FC236}">
                <a16:creationId xmlns:a16="http://schemas.microsoft.com/office/drawing/2014/main" id="{1521C183-0D5C-46A5-8357-F85D5B7EEDF5}"/>
              </a:ext>
            </a:extLst>
          </p:cNvPr>
          <p:cNvCxnSpPr>
            <a:cxnSpLocks/>
            <a:endCxn id="12" idx="7"/>
          </p:cNvCxnSpPr>
          <p:nvPr/>
        </p:nvCxnSpPr>
        <p:spPr>
          <a:xfrm flipH="1">
            <a:off x="4428908" y="1648114"/>
            <a:ext cx="314176" cy="196139"/>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3141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F6E531F-6C32-4A04-AC1B-A30985F39E9C}"/>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400" kern="1200">
                <a:solidFill>
                  <a:srgbClr val="FFFFFF"/>
                </a:solidFill>
                <a:latin typeface="+mj-lt"/>
                <a:ea typeface="+mj-ea"/>
                <a:cs typeface="+mj-cs"/>
              </a:rPr>
              <a:t>Translation of Standardized Effect Sizes to amount of variance explained (model fit)</a:t>
            </a:r>
          </a:p>
        </p:txBody>
      </p:sp>
      <p:pic>
        <p:nvPicPr>
          <p:cNvPr id="4" name="Content Placeholder 3">
            <a:extLst>
              <a:ext uri="{FF2B5EF4-FFF2-40B4-BE49-F238E27FC236}">
                <a16:creationId xmlns:a16="http://schemas.microsoft.com/office/drawing/2014/main" id="{80E0B95B-9E4D-48F1-9FFD-8BEB790B2F0B}"/>
              </a:ext>
            </a:extLst>
          </p:cNvPr>
          <p:cNvPicPr>
            <a:picLocks noGrp="1" noChangeAspect="1"/>
          </p:cNvPicPr>
          <p:nvPr>
            <p:ph idx="1"/>
          </p:nvPr>
        </p:nvPicPr>
        <p:blipFill>
          <a:blip r:embed="rId2"/>
          <a:stretch>
            <a:fillRect/>
          </a:stretch>
        </p:blipFill>
        <p:spPr>
          <a:xfrm>
            <a:off x="5675179" y="285808"/>
            <a:ext cx="5466136" cy="6205193"/>
          </a:xfrm>
          <a:prstGeom prst="rect">
            <a:avLst/>
          </a:prstGeom>
        </p:spPr>
      </p:pic>
      <p:sp>
        <p:nvSpPr>
          <p:cNvPr id="5" name="Oval 4">
            <a:extLst>
              <a:ext uri="{FF2B5EF4-FFF2-40B4-BE49-F238E27FC236}">
                <a16:creationId xmlns:a16="http://schemas.microsoft.com/office/drawing/2014/main" id="{7B10AFD2-7CE2-4557-89ED-84D43525FA72}"/>
              </a:ext>
            </a:extLst>
          </p:cNvPr>
          <p:cNvSpPr/>
          <p:nvPr/>
        </p:nvSpPr>
        <p:spPr>
          <a:xfrm>
            <a:off x="5828561" y="2412837"/>
            <a:ext cx="755117" cy="6194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34A3A78A-95E2-42DA-921B-743B54413EBE}"/>
              </a:ext>
            </a:extLst>
          </p:cNvPr>
          <p:cNvSpPr/>
          <p:nvPr/>
        </p:nvSpPr>
        <p:spPr>
          <a:xfrm>
            <a:off x="9113519" y="2412837"/>
            <a:ext cx="755117" cy="6194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41462265-28B2-4F44-867D-2802EFD8FA57}"/>
              </a:ext>
            </a:extLst>
          </p:cNvPr>
          <p:cNvCxnSpPr/>
          <p:nvPr/>
        </p:nvCxnSpPr>
        <p:spPr>
          <a:xfrm>
            <a:off x="6583678" y="2696005"/>
            <a:ext cx="25298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1021BC6-50FE-47EA-AB03-A5C50F03E167}"/>
              </a:ext>
            </a:extLst>
          </p:cNvPr>
          <p:cNvSpPr txBox="1"/>
          <p:nvPr/>
        </p:nvSpPr>
        <p:spPr>
          <a:xfrm>
            <a:off x="10713228" y="1982183"/>
            <a:ext cx="1478773" cy="2308324"/>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Most clinical treatment  effect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sizes explain about 1-4%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variability in clinical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outcomes</a:t>
            </a:r>
          </a:p>
        </p:txBody>
      </p:sp>
    </p:spTree>
    <p:extLst>
      <p:ext uri="{BB962C8B-B14F-4D97-AF65-F5344CB8AC3E}">
        <p14:creationId xmlns:p14="http://schemas.microsoft.com/office/powerpoint/2010/main" val="470933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6E2E094-3928-4487-96B4-8DFCEB063E0D}"/>
              </a:ext>
            </a:extLst>
          </p:cNvPr>
          <p:cNvPicPr>
            <a:picLocks noGrp="1" noChangeAspect="1"/>
          </p:cNvPicPr>
          <p:nvPr>
            <p:ph idx="1"/>
          </p:nvPr>
        </p:nvPicPr>
        <p:blipFill>
          <a:blip r:embed="rId2"/>
          <a:stretch>
            <a:fillRect/>
          </a:stretch>
        </p:blipFill>
        <p:spPr>
          <a:xfrm>
            <a:off x="1374758" y="643467"/>
            <a:ext cx="9442484" cy="5571066"/>
          </a:xfrm>
          <a:prstGeom prst="rect">
            <a:avLst/>
          </a:prstGeom>
        </p:spPr>
      </p:pic>
      <p:pic>
        <p:nvPicPr>
          <p:cNvPr id="3" name="Picture 2">
            <a:extLst>
              <a:ext uri="{FF2B5EF4-FFF2-40B4-BE49-F238E27FC236}">
                <a16:creationId xmlns:a16="http://schemas.microsoft.com/office/drawing/2014/main" id="{998625CA-82DB-4650-8B51-C7781489208F}"/>
              </a:ext>
            </a:extLst>
          </p:cNvPr>
          <p:cNvPicPr>
            <a:picLocks noChangeAspect="1"/>
          </p:cNvPicPr>
          <p:nvPr/>
        </p:nvPicPr>
        <p:blipFill>
          <a:blip r:embed="rId3"/>
          <a:stretch>
            <a:fillRect/>
          </a:stretch>
        </p:blipFill>
        <p:spPr>
          <a:xfrm>
            <a:off x="2515798" y="1657657"/>
            <a:ext cx="1933575" cy="1123950"/>
          </a:xfrm>
          <a:prstGeom prst="rect">
            <a:avLst/>
          </a:prstGeom>
        </p:spPr>
      </p:pic>
      <p:sp>
        <p:nvSpPr>
          <p:cNvPr id="5" name="TextBox 4">
            <a:extLst>
              <a:ext uri="{FF2B5EF4-FFF2-40B4-BE49-F238E27FC236}">
                <a16:creationId xmlns:a16="http://schemas.microsoft.com/office/drawing/2014/main" id="{9C5FB930-F16C-4504-B9EF-296C02EB1D85}"/>
              </a:ext>
            </a:extLst>
          </p:cNvPr>
          <p:cNvSpPr txBox="1"/>
          <p:nvPr/>
        </p:nvSpPr>
        <p:spPr>
          <a:xfrm>
            <a:off x="1374758" y="2926080"/>
            <a:ext cx="247565" cy="71382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05384A7-A10D-4546-AD0F-22EB21401F29}"/>
              </a:ext>
            </a:extLst>
          </p:cNvPr>
          <p:cNvSpPr txBox="1"/>
          <p:nvPr/>
        </p:nvSpPr>
        <p:spPr>
          <a:xfrm rot="5400000">
            <a:off x="6099053" y="5987788"/>
            <a:ext cx="24756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475CA7B7-4A38-46AA-90EB-0ADD302BB588}"/>
              </a:ext>
            </a:extLst>
          </p:cNvPr>
          <p:cNvSpPr txBox="1"/>
          <p:nvPr/>
        </p:nvSpPr>
        <p:spPr>
          <a:xfrm rot="5400000">
            <a:off x="6522224" y="5849631"/>
            <a:ext cx="247565" cy="71382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DF81FAA-3586-45C1-90F5-FAE79EDF41E7}"/>
              </a:ext>
            </a:extLst>
          </p:cNvPr>
          <p:cNvSpPr txBox="1"/>
          <p:nvPr/>
        </p:nvSpPr>
        <p:spPr>
          <a:xfrm>
            <a:off x="5637012" y="4277032"/>
            <a:ext cx="6102703" cy="646331"/>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…”More research is needed.”</a:t>
            </a:r>
          </a:p>
        </p:txBody>
      </p:sp>
    </p:spTree>
    <p:extLst>
      <p:ext uri="{BB962C8B-B14F-4D97-AF65-F5344CB8AC3E}">
        <p14:creationId xmlns:p14="http://schemas.microsoft.com/office/powerpoint/2010/main" val="3143773150"/>
      </p:ext>
    </p:extLst>
  </p:cSld>
  <p:clrMapOvr>
    <a:masterClrMapping/>
  </p:clrMapOvr>
</p:sld>
</file>

<file path=ppt/theme/_rels/theme13.xml.rels><?xml version="1.0" encoding="UTF-8" standalone="yes"?>
<Relationships xmlns="http://schemas.openxmlformats.org/package/2006/relationships"><Relationship Id="rId1" Type="http://schemas.openxmlformats.org/officeDocument/2006/relationships/image" Target="../media/image9.jpeg"/></Relationships>
</file>

<file path=ppt/theme/_rels/theme14.xml.rels><?xml version="1.0" encoding="UTF-8" standalone="yes"?>
<Relationships xmlns="http://schemas.openxmlformats.org/package/2006/relationships"><Relationship Id="rId1" Type="http://schemas.openxmlformats.org/officeDocument/2006/relationships/image" Target="../media/image9.jpeg"/></Relationships>
</file>

<file path=ppt/theme/_rels/theme15.xml.rels><?xml version="1.0" encoding="UTF-8" standalone="yes"?>
<Relationships xmlns="http://schemas.openxmlformats.org/package/2006/relationships"><Relationship Id="rId1" Type="http://schemas.openxmlformats.org/officeDocument/2006/relationships/image" Target="../media/image8.jpeg"/></Relationships>
</file>

<file path=ppt/theme/_rels/theme8.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1_Office Theme">
  <a:themeElements>
    <a:clrScheme name="RRI Colors">
      <a:dk1>
        <a:sysClr val="windowText" lastClr="000000"/>
      </a:dk1>
      <a:lt1>
        <a:sysClr val="window" lastClr="FFFFFF"/>
      </a:lt1>
      <a:dk2>
        <a:srgbClr val="37424A"/>
      </a:dk2>
      <a:lt2>
        <a:srgbClr val="A5ACAF"/>
      </a:lt2>
      <a:accent1>
        <a:srgbClr val="669900"/>
      </a:accent1>
      <a:accent2>
        <a:srgbClr val="004250"/>
      </a:accent2>
      <a:accent3>
        <a:srgbClr val="00B092"/>
      </a:accent3>
      <a:accent4>
        <a:srgbClr val="8CB8C6"/>
      </a:accent4>
      <a:accent5>
        <a:srgbClr val="EEAF30"/>
      </a:accent5>
      <a:accent6>
        <a:srgbClr val="DC5034"/>
      </a:accent6>
      <a:hlink>
        <a:srgbClr val="007EA3"/>
      </a:hlink>
      <a:folHlink>
        <a:srgbClr val="00425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Office Theme">
  <a:themeElements>
    <a:clrScheme name="RRI Colors">
      <a:dk1>
        <a:sysClr val="windowText" lastClr="000000"/>
      </a:dk1>
      <a:lt1>
        <a:sysClr val="window" lastClr="FFFFFF"/>
      </a:lt1>
      <a:dk2>
        <a:srgbClr val="37424A"/>
      </a:dk2>
      <a:lt2>
        <a:srgbClr val="A5ACAF"/>
      </a:lt2>
      <a:accent1>
        <a:srgbClr val="669900"/>
      </a:accent1>
      <a:accent2>
        <a:srgbClr val="004250"/>
      </a:accent2>
      <a:accent3>
        <a:srgbClr val="00B092"/>
      </a:accent3>
      <a:accent4>
        <a:srgbClr val="8CB8C6"/>
      </a:accent4>
      <a:accent5>
        <a:srgbClr val="EEAF30"/>
      </a:accent5>
      <a:accent6>
        <a:srgbClr val="DC5034"/>
      </a:accent6>
      <a:hlink>
        <a:srgbClr val="007EA3"/>
      </a:hlink>
      <a:folHlink>
        <a:srgbClr val="00425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RRI Colors">
      <a:dk1>
        <a:sysClr val="windowText" lastClr="000000"/>
      </a:dk1>
      <a:lt1>
        <a:sysClr val="window" lastClr="FFFFFF"/>
      </a:lt1>
      <a:dk2>
        <a:srgbClr val="37424A"/>
      </a:dk2>
      <a:lt2>
        <a:srgbClr val="A5ACAF"/>
      </a:lt2>
      <a:accent1>
        <a:srgbClr val="669900"/>
      </a:accent1>
      <a:accent2>
        <a:srgbClr val="004250"/>
      </a:accent2>
      <a:accent3>
        <a:srgbClr val="00B092"/>
      </a:accent3>
      <a:accent4>
        <a:srgbClr val="8CB8C6"/>
      </a:accent4>
      <a:accent5>
        <a:srgbClr val="EEAF30"/>
      </a:accent5>
      <a:accent6>
        <a:srgbClr val="DC5034"/>
      </a:accent6>
      <a:hlink>
        <a:srgbClr val="007EA3"/>
      </a:hlink>
      <a:folHlink>
        <a:srgbClr val="00425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4.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5.xml><?xml version="1.0" encoding="utf-8"?>
<a:theme xmlns:a="http://schemas.openxmlformats.org/drawingml/2006/main" name="3_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5.xml><?xml version="1.0" encoding="utf-8"?>
<a:theme xmlns:a="http://schemas.openxmlformats.org/drawingml/2006/main" name="12_Office Theme">
  <a:themeElements>
    <a:clrScheme name="RRI Colors">
      <a:dk1>
        <a:sysClr val="windowText" lastClr="000000"/>
      </a:dk1>
      <a:lt1>
        <a:sysClr val="window" lastClr="FFFFFF"/>
      </a:lt1>
      <a:dk2>
        <a:srgbClr val="37424A"/>
      </a:dk2>
      <a:lt2>
        <a:srgbClr val="A5ACAF"/>
      </a:lt2>
      <a:accent1>
        <a:srgbClr val="669900"/>
      </a:accent1>
      <a:accent2>
        <a:srgbClr val="004250"/>
      </a:accent2>
      <a:accent3>
        <a:srgbClr val="00B092"/>
      </a:accent3>
      <a:accent4>
        <a:srgbClr val="8CB8C6"/>
      </a:accent4>
      <a:accent5>
        <a:srgbClr val="EEAF30"/>
      </a:accent5>
      <a:accent6>
        <a:srgbClr val="DC5034"/>
      </a:accent6>
      <a:hlink>
        <a:srgbClr val="007EA3"/>
      </a:hlink>
      <a:folHlink>
        <a:srgbClr val="00425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Office Theme">
  <a:themeElements>
    <a:clrScheme name="RRI Colors">
      <a:dk1>
        <a:sysClr val="windowText" lastClr="000000"/>
      </a:dk1>
      <a:lt1>
        <a:sysClr val="window" lastClr="FFFFFF"/>
      </a:lt1>
      <a:dk2>
        <a:srgbClr val="37424A"/>
      </a:dk2>
      <a:lt2>
        <a:srgbClr val="A5ACAF"/>
      </a:lt2>
      <a:accent1>
        <a:srgbClr val="669900"/>
      </a:accent1>
      <a:accent2>
        <a:srgbClr val="004250"/>
      </a:accent2>
      <a:accent3>
        <a:srgbClr val="00B092"/>
      </a:accent3>
      <a:accent4>
        <a:srgbClr val="8CB8C6"/>
      </a:accent4>
      <a:accent5>
        <a:srgbClr val="EEAF30"/>
      </a:accent5>
      <a:accent6>
        <a:srgbClr val="DC5034"/>
      </a:accent6>
      <a:hlink>
        <a:srgbClr val="007EA3"/>
      </a:hlink>
      <a:folHlink>
        <a:srgbClr val="00425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87124"/>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A9C136F3-7B71-4EE8-BA83-1816E3DBEA4A}" vid="{D4F84319-241B-41F7-A8BF-4A5D78013D73}"/>
    </a:ext>
  </a:ext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9.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1837</Words>
  <Application>Microsoft Office PowerPoint</Application>
  <PresentationFormat>Widescreen</PresentationFormat>
  <Paragraphs>244</Paragraphs>
  <Slides>53</Slides>
  <Notes>13</Notes>
  <HiddenSlides>0</HiddenSlides>
  <MMClips>0</MMClips>
  <ScaleCrop>false</ScaleCrop>
  <HeadingPairs>
    <vt:vector size="8" baseType="variant">
      <vt:variant>
        <vt:lpstr>Fonts Used</vt:lpstr>
      </vt:variant>
      <vt:variant>
        <vt:i4>8</vt:i4>
      </vt:variant>
      <vt:variant>
        <vt:lpstr>Theme</vt:lpstr>
      </vt:variant>
      <vt:variant>
        <vt:i4>16</vt:i4>
      </vt:variant>
      <vt:variant>
        <vt:lpstr>Embedded OLE Servers</vt:lpstr>
      </vt:variant>
      <vt:variant>
        <vt:i4>1</vt:i4>
      </vt:variant>
      <vt:variant>
        <vt:lpstr>Slide Titles</vt:lpstr>
      </vt:variant>
      <vt:variant>
        <vt:i4>53</vt:i4>
      </vt:variant>
    </vt:vector>
  </HeadingPairs>
  <TitlesOfParts>
    <vt:vector size="78" baseType="lpstr">
      <vt:lpstr>Arial</vt:lpstr>
      <vt:lpstr>Calibri</vt:lpstr>
      <vt:lpstr>Calibri Light</vt:lpstr>
      <vt:lpstr>Century Gothic</vt:lpstr>
      <vt:lpstr>Franklin Gothic Book</vt:lpstr>
      <vt:lpstr>Franklin Gothic Demi</vt:lpstr>
      <vt:lpstr>Vijaya</vt:lpstr>
      <vt:lpstr>Wingdings 3</vt:lpstr>
      <vt:lpstr>1_Office Theme</vt:lpstr>
      <vt:lpstr>9_Office Theme</vt:lpstr>
      <vt:lpstr>7_Office Theme</vt:lpstr>
      <vt:lpstr>Wisp</vt:lpstr>
      <vt:lpstr>12_Office Theme</vt:lpstr>
      <vt:lpstr>10_Office Theme</vt:lpstr>
      <vt:lpstr>11_Office Theme</vt:lpstr>
      <vt:lpstr>4_Mesh</vt:lpstr>
      <vt:lpstr>4_Office Theme</vt:lpstr>
      <vt:lpstr>5_Office Theme</vt:lpstr>
      <vt:lpstr>2_Office Theme</vt:lpstr>
      <vt:lpstr>3_Office Theme</vt:lpstr>
      <vt:lpstr>1_Clarity</vt:lpstr>
      <vt:lpstr>Clarity</vt:lpstr>
      <vt:lpstr>3_Mesh</vt:lpstr>
      <vt:lpstr>6_Office Theme</vt:lpstr>
      <vt:lpstr>Visio.Drawing.6</vt:lpstr>
      <vt:lpstr>     Parkside, Tulsa, OK November 2019 John F. Kelly, PhD, ABPP</vt:lpstr>
      <vt:lpstr>John F. Kelly, PhD ABPP Elizabeth R. Spallin Professor of Psychiatry in Addiction Medicine Harvard Medical School Director Recovery Research Institute Associate Director Center for Addiction Medicine  Massachusetts General Hospital </vt:lpstr>
      <vt:lpstr>PowerPoint Presentation</vt:lpstr>
      <vt:lpstr>PowerPoint Presentation</vt:lpstr>
      <vt:lpstr>PowerPoint Presentation</vt:lpstr>
      <vt:lpstr>PowerPoint Presentation</vt:lpstr>
      <vt:lpstr>PowerPoint Presentation</vt:lpstr>
      <vt:lpstr>Translation of Standardized Effect Sizes to amount of variance explained (model fit)</vt:lpstr>
      <vt:lpstr>PowerPoint Presentation</vt:lpstr>
      <vt:lpstr>PowerPoint Presentation</vt:lpstr>
      <vt:lpstr>PowerPoint Presentation</vt:lpstr>
      <vt:lpstr>PowerPoint Presentation</vt:lpstr>
      <vt:lpstr>PowerPoint Presentation</vt:lpstr>
      <vt:lpstr>U.S. Economic burden</vt:lpstr>
      <vt:lpstr>ADDICTION IS A COMPLEX DISORDER</vt:lpstr>
      <vt:lpstr>PowerPoint Presentation</vt:lpstr>
      <vt:lpstr>PowerPoint Presentation</vt:lpstr>
      <vt:lpstr>PowerPoint Presentation</vt:lpstr>
      <vt:lpstr>“THIS ONE GOES TO 11”  DSM 5 SUD Criteria</vt:lpstr>
      <vt:lpstr>Substance-related problems: Top Public health Problem…</vt:lpstr>
      <vt:lpstr>What have we done about it?  What are we doing about it?  How can we do better?</vt:lpstr>
      <vt:lpstr>PowerPoint Presentation</vt:lpstr>
      <vt:lpstr>Major Policy Strategies</vt:lpstr>
      <vt:lpstr>PowerPoint Presentation</vt:lpstr>
      <vt:lpstr>PowerPoint Presentation</vt:lpstr>
      <vt:lpstr>1970</vt:lpstr>
      <vt:lpstr>PowerPoint Presentation</vt:lpstr>
      <vt:lpstr>PowerPoint Presentation</vt:lpstr>
      <vt:lpstr>Prisons overcrowding: 20% (500,000) of US prisoners are in prison due to drug offences: 60-80% under the influence of alcohol/drugs at the time of the crime</vt:lpstr>
      <vt:lpstr>PowerPoint Presentation</vt:lpstr>
      <vt:lpstr>Major Policy Strategies</vt:lpstr>
      <vt:lpstr>Major Policy Strategies</vt:lpstr>
      <vt:lpstr>PowerPoint Presentation</vt:lpstr>
      <vt:lpstr>PowerPoint Presentation</vt:lpstr>
      <vt:lpstr>Public Health Approahces to Addressing Drug-Related Crime: Drug Courts </vt:lpstr>
      <vt:lpstr>Public Health Approaches to Law Enforcement </vt:lpstr>
      <vt:lpstr>Past 50 yrs gone from…</vt:lpstr>
      <vt:lpstr>PowerPoint Presentation</vt:lpstr>
      <vt:lpstr>PowerPoint Presentation</vt:lpstr>
      <vt:lpstr>Genetics, Genomics, Pharmacogenetics</vt:lpstr>
      <vt:lpstr>Neuroscience: Neural plasticity</vt:lpstr>
      <vt:lpstr>PowerPoint Presentation</vt:lpstr>
      <vt:lpstr>PowerPoint Presentation</vt:lpstr>
      <vt:lpstr>“Quitting smoking is easy, I’ve done it dozens of times” –Mark Twain</vt:lpstr>
      <vt:lpstr>Swift, certain, modest,  consequences shape behavioral choices…</vt:lpstr>
      <vt:lpstr>PowerPoint Presentation</vt:lpstr>
      <vt:lpstr>Harm Reduction Strategies </vt:lpstr>
      <vt:lpstr>PowerPoint Presentation</vt:lpstr>
      <vt:lpstr>PowerPoint Presentation</vt:lpstr>
      <vt:lpstr>PowerPoint Presentation</vt:lpstr>
      <vt:lpstr>1st Surgeon General’s Report on Alcohol, Drugs, and Health 2016</vt:lpstr>
      <vt:lpstr>Focus on long-term stable remission and recovery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Parkside, Tulsa, OK November 2019 John F. Kelly, PhD, ABPP</dc:title>
  <dc:creator>John Kelly</dc:creator>
  <cp:lastModifiedBy>John Kelly</cp:lastModifiedBy>
  <cp:revision>3</cp:revision>
  <dcterms:created xsi:type="dcterms:W3CDTF">2019-10-31T20:41:50Z</dcterms:created>
  <dcterms:modified xsi:type="dcterms:W3CDTF">2019-10-31T20:44:55Z</dcterms:modified>
</cp:coreProperties>
</file>