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5.xml" ContentType="application/vnd.openxmlformats-officedocument.presentationml.notesSlide+xml"/>
  <Override PartName="/ppt/comments/comment2.xml" ContentType="application/vnd.openxmlformats-officedocument.presentationml.comments+xml"/>
  <Override PartName="/ppt/notesSlides/notesSlide3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98" r:id="rId2"/>
    <p:sldMasterId id="2147483910" r:id="rId3"/>
    <p:sldMasterId id="2147483922" r:id="rId4"/>
    <p:sldMasterId id="2147483934" r:id="rId5"/>
    <p:sldMasterId id="2147483953" r:id="rId6"/>
    <p:sldMasterId id="2147483965" r:id="rId7"/>
    <p:sldMasterId id="2147483978" r:id="rId8"/>
    <p:sldMasterId id="2147483990" r:id="rId9"/>
    <p:sldMasterId id="2147484003" r:id="rId10"/>
    <p:sldMasterId id="2147484015" r:id="rId11"/>
  </p:sldMasterIdLst>
  <p:notesMasterIdLst>
    <p:notesMasterId r:id="rId162"/>
  </p:notesMasterIdLst>
  <p:sldIdLst>
    <p:sldId id="848" r:id="rId12"/>
    <p:sldId id="965" r:id="rId13"/>
    <p:sldId id="1006" r:id="rId14"/>
    <p:sldId id="963" r:id="rId15"/>
    <p:sldId id="966" r:id="rId16"/>
    <p:sldId id="967" r:id="rId17"/>
    <p:sldId id="1027" r:id="rId18"/>
    <p:sldId id="1009" r:id="rId19"/>
    <p:sldId id="391" r:id="rId20"/>
    <p:sldId id="971" r:id="rId21"/>
    <p:sldId id="1088" r:id="rId22"/>
    <p:sldId id="257" r:id="rId23"/>
    <p:sldId id="1085" r:id="rId24"/>
    <p:sldId id="258" r:id="rId25"/>
    <p:sldId id="1105" r:id="rId26"/>
    <p:sldId id="310" r:id="rId27"/>
    <p:sldId id="397" r:id="rId28"/>
    <p:sldId id="427" r:id="rId29"/>
    <p:sldId id="1097" r:id="rId30"/>
    <p:sldId id="600" r:id="rId31"/>
    <p:sldId id="1102" r:id="rId32"/>
    <p:sldId id="1095" r:id="rId33"/>
    <p:sldId id="1098" r:id="rId34"/>
    <p:sldId id="348" r:id="rId35"/>
    <p:sldId id="347" r:id="rId36"/>
    <p:sldId id="396" r:id="rId37"/>
    <p:sldId id="1082" r:id="rId38"/>
    <p:sldId id="1087" r:id="rId39"/>
    <p:sldId id="1089" r:id="rId40"/>
    <p:sldId id="1084" r:id="rId41"/>
    <p:sldId id="1103" r:id="rId42"/>
    <p:sldId id="1012" r:id="rId43"/>
    <p:sldId id="959" r:id="rId44"/>
    <p:sldId id="968" r:id="rId45"/>
    <p:sldId id="969" r:id="rId46"/>
    <p:sldId id="1107" r:id="rId47"/>
    <p:sldId id="956" r:id="rId48"/>
    <p:sldId id="1011" r:id="rId49"/>
    <p:sldId id="598" r:id="rId50"/>
    <p:sldId id="444" r:id="rId51"/>
    <p:sldId id="358" r:id="rId52"/>
    <p:sldId id="361" r:id="rId53"/>
    <p:sldId id="293" r:id="rId54"/>
    <p:sldId id="362" r:id="rId55"/>
    <p:sldId id="363" r:id="rId56"/>
    <p:sldId id="364" r:id="rId57"/>
    <p:sldId id="365" r:id="rId58"/>
    <p:sldId id="894" r:id="rId59"/>
    <p:sldId id="871" r:id="rId60"/>
    <p:sldId id="1109" r:id="rId61"/>
    <p:sldId id="398" r:id="rId62"/>
    <p:sldId id="1224" r:id="rId63"/>
    <p:sldId id="1225" r:id="rId64"/>
    <p:sldId id="1226" r:id="rId65"/>
    <p:sldId id="1099" r:id="rId66"/>
    <p:sldId id="1246" r:id="rId67"/>
    <p:sldId id="1247" r:id="rId68"/>
    <p:sldId id="428" r:id="rId69"/>
    <p:sldId id="453" r:id="rId70"/>
    <p:sldId id="401" r:id="rId71"/>
    <p:sldId id="1108" r:id="rId72"/>
    <p:sldId id="356" r:id="rId73"/>
    <p:sldId id="305" r:id="rId74"/>
    <p:sldId id="400" r:id="rId75"/>
    <p:sldId id="306" r:id="rId76"/>
    <p:sldId id="307" r:id="rId77"/>
    <p:sldId id="972" r:id="rId78"/>
    <p:sldId id="973" r:id="rId79"/>
    <p:sldId id="259" r:id="rId80"/>
    <p:sldId id="267" r:id="rId81"/>
    <p:sldId id="974" r:id="rId82"/>
    <p:sldId id="274" r:id="rId83"/>
    <p:sldId id="275" r:id="rId84"/>
    <p:sldId id="1096" r:id="rId85"/>
    <p:sldId id="263" r:id="rId86"/>
    <p:sldId id="975" r:id="rId87"/>
    <p:sldId id="282" r:id="rId88"/>
    <p:sldId id="277" r:id="rId89"/>
    <p:sldId id="976" r:id="rId90"/>
    <p:sldId id="285" r:id="rId91"/>
    <p:sldId id="977" r:id="rId92"/>
    <p:sldId id="286" r:id="rId93"/>
    <p:sldId id="270" r:id="rId94"/>
    <p:sldId id="271" r:id="rId95"/>
    <p:sldId id="294" r:id="rId96"/>
    <p:sldId id="295" r:id="rId97"/>
    <p:sldId id="978" r:id="rId98"/>
    <p:sldId id="979" r:id="rId99"/>
    <p:sldId id="980" r:id="rId100"/>
    <p:sldId id="981" r:id="rId101"/>
    <p:sldId id="982" r:id="rId102"/>
    <p:sldId id="983" r:id="rId103"/>
    <p:sldId id="345" r:id="rId104"/>
    <p:sldId id="390" r:id="rId105"/>
    <p:sldId id="984" r:id="rId106"/>
    <p:sldId id="985" r:id="rId107"/>
    <p:sldId id="298" r:id="rId108"/>
    <p:sldId id="299" r:id="rId109"/>
    <p:sldId id="300" r:id="rId110"/>
    <p:sldId id="987" r:id="rId111"/>
    <p:sldId id="988" r:id="rId112"/>
    <p:sldId id="384" r:id="rId113"/>
    <p:sldId id="989" r:id="rId114"/>
    <p:sldId id="990" r:id="rId115"/>
    <p:sldId id="360" r:id="rId116"/>
    <p:sldId id="991" r:id="rId117"/>
    <p:sldId id="992" r:id="rId118"/>
    <p:sldId id="993" r:id="rId119"/>
    <p:sldId id="994" r:id="rId120"/>
    <p:sldId id="995" r:id="rId121"/>
    <p:sldId id="996" r:id="rId122"/>
    <p:sldId id="997" r:id="rId123"/>
    <p:sldId id="1000" r:id="rId124"/>
    <p:sldId id="476" r:id="rId125"/>
    <p:sldId id="574" r:id="rId126"/>
    <p:sldId id="1003" r:id="rId127"/>
    <p:sldId id="1030" r:id="rId128"/>
    <p:sldId id="559" r:id="rId129"/>
    <p:sldId id="1016" r:id="rId130"/>
    <p:sldId id="567" r:id="rId131"/>
    <p:sldId id="330" r:id="rId132"/>
    <p:sldId id="1022" r:id="rId133"/>
    <p:sldId id="1023" r:id="rId134"/>
    <p:sldId id="1014" r:id="rId135"/>
    <p:sldId id="1015" r:id="rId136"/>
    <p:sldId id="1013" r:id="rId137"/>
    <p:sldId id="1032" r:id="rId138"/>
    <p:sldId id="1064" r:id="rId139"/>
    <p:sldId id="1065" r:id="rId140"/>
    <p:sldId id="1066" r:id="rId141"/>
    <p:sldId id="1063" r:id="rId142"/>
    <p:sldId id="320" r:id="rId143"/>
    <p:sldId id="408" r:id="rId144"/>
    <p:sldId id="1038" r:id="rId145"/>
    <p:sldId id="443" r:id="rId146"/>
    <p:sldId id="424" r:id="rId147"/>
    <p:sldId id="1093" r:id="rId148"/>
    <p:sldId id="961" r:id="rId149"/>
    <p:sldId id="599" r:id="rId150"/>
    <p:sldId id="436" r:id="rId151"/>
    <p:sldId id="269" r:id="rId152"/>
    <p:sldId id="437" r:id="rId153"/>
    <p:sldId id="438" r:id="rId154"/>
    <p:sldId id="264" r:id="rId155"/>
    <p:sldId id="439" r:id="rId156"/>
    <p:sldId id="276" r:id="rId157"/>
    <p:sldId id="440" r:id="rId158"/>
    <p:sldId id="284" r:id="rId159"/>
    <p:sldId id="441" r:id="rId160"/>
    <p:sldId id="442" r:id="rId1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Kelly" initials="JK" lastIdx="2" clrIdx="0">
    <p:extLst>
      <p:ext uri="{19B8F6BF-5375-455C-9EA6-DF929625EA0E}">
        <p15:presenceInfo xmlns:p15="http://schemas.microsoft.com/office/powerpoint/2012/main" userId="4d9eb14a0cfce996" providerId="Windows Live"/>
      </p:ext>
    </p:extLst>
  </p:cmAuthor>
  <p:cmAuthor id="2" name="MGH" initials="M" lastIdx="6" clrIdx="1"/>
  <p:cmAuthor id="3" name="Joanna Weston" initials="JW" lastIdx="19" clrIdx="2">
    <p:extLst>
      <p:ext uri="{19B8F6BF-5375-455C-9EA6-DF929625EA0E}">
        <p15:presenceInfo xmlns:p15="http://schemas.microsoft.com/office/powerpoint/2012/main" userId="b2f89cf5c1b502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9892" autoAdjust="0"/>
  </p:normalViewPr>
  <p:slideViewPr>
    <p:cSldViewPr snapToGrid="0" snapToObjects="1">
      <p:cViewPr varScale="1">
        <p:scale>
          <a:sx n="113" d="100"/>
          <a:sy n="113" d="100"/>
        </p:scale>
        <p:origin x="1476" y="132"/>
      </p:cViewPr>
      <p:guideLst/>
    </p:cSldViewPr>
  </p:slideViewPr>
  <p:notesTextViewPr>
    <p:cViewPr>
      <p:scale>
        <a:sx n="3" d="2"/>
        <a:sy n="3" d="2"/>
      </p:scale>
      <p:origin x="0" y="0"/>
    </p:cViewPr>
  </p:notesTextViewPr>
  <p:sorterViewPr>
    <p:cViewPr varScale="1">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54" Type="http://schemas.openxmlformats.org/officeDocument/2006/relationships/slide" Target="slides/slide143.xml"/><Relationship Id="rId159" Type="http://schemas.openxmlformats.org/officeDocument/2006/relationships/slide" Target="slides/slide148.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slide" Target="slides/slide13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160" Type="http://schemas.openxmlformats.org/officeDocument/2006/relationships/slide" Target="slides/slide149.xml"/><Relationship Id="rId165" Type="http://schemas.openxmlformats.org/officeDocument/2006/relationships/viewProps" Target="viewProp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slide" Target="slides/slide14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slide" Target="slides/slide137.xml"/><Relationship Id="rId151" Type="http://schemas.openxmlformats.org/officeDocument/2006/relationships/slide" Target="slides/slide140.xml"/><Relationship Id="rId156" Type="http://schemas.openxmlformats.org/officeDocument/2006/relationships/slide" Target="slides/slide145.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2-10T15:55:21.826" idx="19">
    <p:pos x="10" y="10"/>
    <p:text>More great research. Recommend discussing the research around impact of different words earlier in the unit, and keeping this section strongly focused on actionable suggestions, as the objective implies. Slides 46-49.</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7-02-10T15:47:19.203" idx="10">
    <p:pos x="10" y="10"/>
    <p:text>Please elaborate in narration about how slides 29-31 support the objective: "Conceptualizations/terminology in addiction matter"</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2.svg"/></Relationships>
</file>

<file path=ppt/diagrams/_rels/data1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36.png"/><Relationship Id="rId7" Type="http://schemas.openxmlformats.org/officeDocument/2006/relationships/image" Target="../media/image106.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37.svg"/></Relationships>
</file>

<file path=ppt/diagrams/_rels/data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1.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159.svg"/><Relationship Id="rId4" Type="http://schemas.openxmlformats.org/officeDocument/2006/relationships/image" Target="../media/image155.svg"/><Relationship Id="rId9" Type="http://schemas.openxmlformats.org/officeDocument/2006/relationships/image" Target="../media/image158.pn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ata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72.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36.png"/><Relationship Id="rId7" Type="http://schemas.openxmlformats.org/officeDocument/2006/relationships/image" Target="../media/image106.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37.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4.png"/><Relationship Id="rId7" Type="http://schemas.openxmlformats.org/officeDocument/2006/relationships/image" Target="../media/image156.png"/><Relationship Id="rId2" Type="http://schemas.openxmlformats.org/officeDocument/2006/relationships/image" Target="../media/image153.svg"/><Relationship Id="rId1" Type="http://schemas.openxmlformats.org/officeDocument/2006/relationships/image" Target="../media/image1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159.svg"/><Relationship Id="rId4" Type="http://schemas.openxmlformats.org/officeDocument/2006/relationships/image" Target="../media/image155.svg"/><Relationship Id="rId9" Type="http://schemas.openxmlformats.org/officeDocument/2006/relationships/image" Target="../media/image15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9BBC62-C482-4E9A-85A0-85AF9ACFBB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974784-76A5-4DF5-B0AF-E43AB4B0B13F}">
      <dgm:prSet/>
      <dgm:spPr/>
      <dgm:t>
        <a:bodyPr/>
        <a:lstStyle/>
        <a:p>
          <a:pPr>
            <a:lnSpc>
              <a:spcPct val="100000"/>
            </a:lnSpc>
          </a:pPr>
          <a:r>
            <a:rPr lang="en-US"/>
            <a:t>Alcohol/drugs – top public health problem</a:t>
          </a:r>
        </a:p>
      </dgm:t>
    </dgm:pt>
    <dgm:pt modelId="{C120334A-F71E-4056-A093-AD3B92EC4D41}" type="parTrans" cxnId="{13D534A9-F093-4E7E-B61F-74A46422BBA5}">
      <dgm:prSet/>
      <dgm:spPr/>
      <dgm:t>
        <a:bodyPr/>
        <a:lstStyle/>
        <a:p>
          <a:endParaRPr lang="en-US"/>
        </a:p>
      </dgm:t>
    </dgm:pt>
    <dgm:pt modelId="{11905670-EF6D-48E2-AE20-23D87EEF8805}" type="sibTrans" cxnId="{13D534A9-F093-4E7E-B61F-74A46422BBA5}">
      <dgm:prSet/>
      <dgm:spPr/>
      <dgm:t>
        <a:bodyPr/>
        <a:lstStyle/>
        <a:p>
          <a:endParaRPr lang="en-US"/>
        </a:p>
      </dgm:t>
    </dgm:pt>
    <dgm:pt modelId="{A82761FD-7D9C-46DC-9B3C-C9E2E093571D}">
      <dgm:prSet/>
      <dgm:spPr/>
      <dgm:t>
        <a:bodyPr/>
        <a:lstStyle/>
        <a:p>
          <a:pPr>
            <a:lnSpc>
              <a:spcPct val="100000"/>
            </a:lnSpc>
          </a:pPr>
          <a:endParaRPr lang="en-US" dirty="0"/>
        </a:p>
      </dgm:t>
    </dgm:pt>
    <dgm:pt modelId="{2A2CF1EE-0CCA-49FF-B00F-FB5D1605FF25}" type="parTrans" cxnId="{865BF986-F199-45F5-8C85-E0FC32069652}">
      <dgm:prSet/>
      <dgm:spPr/>
      <dgm:t>
        <a:bodyPr/>
        <a:lstStyle/>
        <a:p>
          <a:endParaRPr lang="en-US"/>
        </a:p>
      </dgm:t>
    </dgm:pt>
    <dgm:pt modelId="{973125A7-9F66-4342-9E6F-E6156F0F2A00}" type="sibTrans" cxnId="{865BF986-F199-45F5-8C85-E0FC32069652}">
      <dgm:prSet/>
      <dgm:spPr/>
      <dgm:t>
        <a:bodyPr/>
        <a:lstStyle/>
        <a:p>
          <a:endParaRPr lang="en-US"/>
        </a:p>
      </dgm:t>
    </dgm:pt>
    <dgm:pt modelId="{2073F50E-F223-4375-9714-9CB71245AFB7}">
      <dgm:prSet/>
      <dgm:spPr/>
      <dgm:t>
        <a:bodyPr/>
        <a:lstStyle/>
        <a:p>
          <a:pPr>
            <a:lnSpc>
              <a:spcPct val="100000"/>
            </a:lnSpc>
          </a:pPr>
          <a:r>
            <a:rPr lang="en-US"/>
            <a:t>Policy Approaches and conceptualizations </a:t>
          </a:r>
        </a:p>
      </dgm:t>
    </dgm:pt>
    <dgm:pt modelId="{4815DCBC-123B-47AE-988E-3FC457B0D29A}" type="parTrans" cxnId="{095C356A-CA7C-4148-8F4C-543A4C3B98EF}">
      <dgm:prSet/>
      <dgm:spPr/>
      <dgm:t>
        <a:bodyPr/>
        <a:lstStyle/>
        <a:p>
          <a:endParaRPr lang="en-US"/>
        </a:p>
      </dgm:t>
    </dgm:pt>
    <dgm:pt modelId="{4EB6B72E-E54B-40CA-ADB2-A7DA5DA59F1C}" type="sibTrans" cxnId="{095C356A-CA7C-4148-8F4C-543A4C3B98EF}">
      <dgm:prSet/>
      <dgm:spPr/>
      <dgm:t>
        <a:bodyPr/>
        <a:lstStyle/>
        <a:p>
          <a:endParaRPr lang="en-US"/>
        </a:p>
      </dgm:t>
    </dgm:pt>
    <dgm:pt modelId="{21194B2E-9785-430A-9B54-D3D0B664AAB9}">
      <dgm:prSet/>
      <dgm:spPr/>
      <dgm:t>
        <a:bodyPr/>
        <a:lstStyle/>
        <a:p>
          <a:pPr>
            <a:lnSpc>
              <a:spcPct val="100000"/>
            </a:lnSpc>
          </a:pPr>
          <a:endParaRPr lang="en-US" dirty="0"/>
        </a:p>
      </dgm:t>
    </dgm:pt>
    <dgm:pt modelId="{2E5D23A1-C223-419A-80E4-C379709118F4}" type="parTrans" cxnId="{BD6110A9-121E-4017-8D20-39454BFE1BE0}">
      <dgm:prSet/>
      <dgm:spPr/>
      <dgm:t>
        <a:bodyPr/>
        <a:lstStyle/>
        <a:p>
          <a:endParaRPr lang="en-US"/>
        </a:p>
      </dgm:t>
    </dgm:pt>
    <dgm:pt modelId="{CE48A98C-1577-465B-8DB2-848FE5B2E07D}" type="sibTrans" cxnId="{BD6110A9-121E-4017-8D20-39454BFE1BE0}">
      <dgm:prSet/>
      <dgm:spPr/>
      <dgm:t>
        <a:bodyPr/>
        <a:lstStyle/>
        <a:p>
          <a:endParaRPr lang="en-US"/>
        </a:p>
      </dgm:t>
    </dgm:pt>
    <dgm:pt modelId="{1FAAB553-ED18-4D30-BF59-8E434A7B1318}">
      <dgm:prSet/>
      <dgm:spPr/>
      <dgm:t>
        <a:bodyPr/>
        <a:lstStyle/>
        <a:p>
          <a:pPr>
            <a:lnSpc>
              <a:spcPct val="100000"/>
            </a:lnSpc>
          </a:pPr>
          <a:r>
            <a:rPr lang="en-US"/>
            <a:t>The role of stigma/discrimination</a:t>
          </a:r>
        </a:p>
      </dgm:t>
    </dgm:pt>
    <dgm:pt modelId="{B83F148F-3DC2-4A71-98D9-765B2725B1D0}" type="parTrans" cxnId="{8A13CE27-472A-4470-BB45-54393D91FB7F}">
      <dgm:prSet/>
      <dgm:spPr/>
      <dgm:t>
        <a:bodyPr/>
        <a:lstStyle/>
        <a:p>
          <a:endParaRPr lang="en-US"/>
        </a:p>
      </dgm:t>
    </dgm:pt>
    <dgm:pt modelId="{39FA915B-EA19-434F-B6E5-D5FD297D2E48}" type="sibTrans" cxnId="{8A13CE27-472A-4470-BB45-54393D91FB7F}">
      <dgm:prSet/>
      <dgm:spPr/>
      <dgm:t>
        <a:bodyPr/>
        <a:lstStyle/>
        <a:p>
          <a:endParaRPr lang="en-US"/>
        </a:p>
      </dgm:t>
    </dgm:pt>
    <dgm:pt modelId="{8335FB69-34AB-4DA8-AD0F-5F53E605E8A2}">
      <dgm:prSet/>
      <dgm:spPr/>
      <dgm:t>
        <a:bodyPr/>
        <a:lstStyle/>
        <a:p>
          <a:pPr>
            <a:lnSpc>
              <a:spcPct val="100000"/>
            </a:lnSpc>
          </a:pPr>
          <a:endParaRPr lang="en-US" dirty="0"/>
        </a:p>
      </dgm:t>
    </dgm:pt>
    <dgm:pt modelId="{139B7C32-A7EF-437D-A584-7AA794A9C516}" type="parTrans" cxnId="{B6EDEAD2-DC6F-4560-B11B-14B70095650C}">
      <dgm:prSet/>
      <dgm:spPr/>
      <dgm:t>
        <a:bodyPr/>
        <a:lstStyle/>
        <a:p>
          <a:endParaRPr lang="en-US"/>
        </a:p>
      </dgm:t>
    </dgm:pt>
    <dgm:pt modelId="{F385EC00-DBE0-417C-AB11-BCBF800DBF86}" type="sibTrans" cxnId="{B6EDEAD2-DC6F-4560-B11B-14B70095650C}">
      <dgm:prSet/>
      <dgm:spPr/>
      <dgm:t>
        <a:bodyPr/>
        <a:lstStyle/>
        <a:p>
          <a:endParaRPr lang="en-US"/>
        </a:p>
      </dgm:t>
    </dgm:pt>
    <dgm:pt modelId="{211557E2-EEA1-4D8C-B70A-B70A374A14A9}">
      <dgm:prSet/>
      <dgm:spPr/>
      <dgm:t>
        <a:bodyPr/>
        <a:lstStyle/>
        <a:p>
          <a:pPr>
            <a:lnSpc>
              <a:spcPct val="100000"/>
            </a:lnSpc>
          </a:pPr>
          <a:r>
            <a:rPr lang="en-US"/>
            <a:t>Ways to address stigma/discrimination </a:t>
          </a:r>
        </a:p>
      </dgm:t>
    </dgm:pt>
    <dgm:pt modelId="{1BEC279C-8725-43C9-A2F8-9B2CB6AF0D55}" type="parTrans" cxnId="{10B3CFC4-139F-4CD5-9FAF-30CBBA407228}">
      <dgm:prSet/>
      <dgm:spPr/>
      <dgm:t>
        <a:bodyPr/>
        <a:lstStyle/>
        <a:p>
          <a:endParaRPr lang="en-US"/>
        </a:p>
      </dgm:t>
    </dgm:pt>
    <dgm:pt modelId="{44D07455-9BD3-4E82-AC12-9BE37BA045CA}" type="sibTrans" cxnId="{10B3CFC4-139F-4CD5-9FAF-30CBBA407228}">
      <dgm:prSet/>
      <dgm:spPr/>
      <dgm:t>
        <a:bodyPr/>
        <a:lstStyle/>
        <a:p>
          <a:endParaRPr lang="en-US"/>
        </a:p>
      </dgm:t>
    </dgm:pt>
    <dgm:pt modelId="{5773A063-78F5-4BB3-9C33-72F41671E6F1}" type="pres">
      <dgm:prSet presAssocID="{CC9BBC62-C482-4E9A-85A0-85AF9ACFBB5F}" presName="root" presStyleCnt="0">
        <dgm:presLayoutVars>
          <dgm:dir/>
          <dgm:resizeHandles val="exact"/>
        </dgm:presLayoutVars>
      </dgm:prSet>
      <dgm:spPr/>
    </dgm:pt>
    <dgm:pt modelId="{E729876D-1C6D-465E-84A1-E5EBAC06437C}" type="pres">
      <dgm:prSet presAssocID="{CD974784-76A5-4DF5-B0AF-E43AB4B0B13F}" presName="compNode" presStyleCnt="0"/>
      <dgm:spPr/>
    </dgm:pt>
    <dgm:pt modelId="{321F5F4D-C4CD-4E76-9585-1D0B465DE32D}" type="pres">
      <dgm:prSet presAssocID="{CD974784-76A5-4DF5-B0AF-E43AB4B0B13F}" presName="bgRect" presStyleLbl="bgShp" presStyleIdx="0" presStyleCnt="4"/>
      <dgm:spPr/>
    </dgm:pt>
    <dgm:pt modelId="{35EB3DF4-CA5E-4B7B-9F03-C2B3DCB5090E}" type="pres">
      <dgm:prSet presAssocID="{CD974784-76A5-4DF5-B0AF-E43AB4B0B1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ttle"/>
        </a:ext>
      </dgm:extLst>
    </dgm:pt>
    <dgm:pt modelId="{EC10B531-D03C-451C-909F-E60DB4022D40}" type="pres">
      <dgm:prSet presAssocID="{CD974784-76A5-4DF5-B0AF-E43AB4B0B13F}" presName="spaceRect" presStyleCnt="0"/>
      <dgm:spPr/>
    </dgm:pt>
    <dgm:pt modelId="{3506982D-AE9A-4BDC-86C0-FF0833BA3088}" type="pres">
      <dgm:prSet presAssocID="{CD974784-76A5-4DF5-B0AF-E43AB4B0B13F}" presName="parTx" presStyleLbl="revTx" presStyleIdx="0" presStyleCnt="7">
        <dgm:presLayoutVars>
          <dgm:chMax val="0"/>
          <dgm:chPref val="0"/>
        </dgm:presLayoutVars>
      </dgm:prSet>
      <dgm:spPr/>
    </dgm:pt>
    <dgm:pt modelId="{BEAA5869-CD8D-4C9D-8EA0-D16F479BCDFF}" type="pres">
      <dgm:prSet presAssocID="{CD974784-76A5-4DF5-B0AF-E43AB4B0B13F}" presName="desTx" presStyleLbl="revTx" presStyleIdx="1" presStyleCnt="7">
        <dgm:presLayoutVars/>
      </dgm:prSet>
      <dgm:spPr/>
    </dgm:pt>
    <dgm:pt modelId="{45DFD9E8-271B-4DB9-AE1C-BA6D5DD8BD00}" type="pres">
      <dgm:prSet presAssocID="{11905670-EF6D-48E2-AE20-23D87EEF8805}" presName="sibTrans" presStyleCnt="0"/>
      <dgm:spPr/>
    </dgm:pt>
    <dgm:pt modelId="{569A4A83-26EF-4F24-BB30-0742691F7CCD}" type="pres">
      <dgm:prSet presAssocID="{2073F50E-F223-4375-9714-9CB71245AFB7}" presName="compNode" presStyleCnt="0"/>
      <dgm:spPr/>
    </dgm:pt>
    <dgm:pt modelId="{28358690-D524-4C59-9639-5B496F3D132D}" type="pres">
      <dgm:prSet presAssocID="{2073F50E-F223-4375-9714-9CB71245AFB7}" presName="bgRect" presStyleLbl="bgShp" presStyleIdx="1" presStyleCnt="4"/>
      <dgm:spPr/>
    </dgm:pt>
    <dgm:pt modelId="{72F8D116-4044-40E2-AA06-D8516F2AF428}" type="pres">
      <dgm:prSet presAssocID="{2073F50E-F223-4375-9714-9CB71245AF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F5EE4C42-2127-4605-A39A-569723D37740}" type="pres">
      <dgm:prSet presAssocID="{2073F50E-F223-4375-9714-9CB71245AFB7}" presName="spaceRect" presStyleCnt="0"/>
      <dgm:spPr/>
    </dgm:pt>
    <dgm:pt modelId="{57CC2B3C-1427-443A-BD64-B78591FF1B35}" type="pres">
      <dgm:prSet presAssocID="{2073F50E-F223-4375-9714-9CB71245AFB7}" presName="parTx" presStyleLbl="revTx" presStyleIdx="2" presStyleCnt="7">
        <dgm:presLayoutVars>
          <dgm:chMax val="0"/>
          <dgm:chPref val="0"/>
        </dgm:presLayoutVars>
      </dgm:prSet>
      <dgm:spPr/>
    </dgm:pt>
    <dgm:pt modelId="{AA3C69D4-BDB0-4B46-B4DF-775096B8455D}" type="pres">
      <dgm:prSet presAssocID="{2073F50E-F223-4375-9714-9CB71245AFB7}" presName="desTx" presStyleLbl="revTx" presStyleIdx="3" presStyleCnt="7">
        <dgm:presLayoutVars/>
      </dgm:prSet>
      <dgm:spPr/>
    </dgm:pt>
    <dgm:pt modelId="{BEF0CF51-468B-446B-BCFF-59DF69EAE121}" type="pres">
      <dgm:prSet presAssocID="{4EB6B72E-E54B-40CA-ADB2-A7DA5DA59F1C}" presName="sibTrans" presStyleCnt="0"/>
      <dgm:spPr/>
    </dgm:pt>
    <dgm:pt modelId="{F7695DF1-D881-433F-B286-7CBAFE4D494F}" type="pres">
      <dgm:prSet presAssocID="{1FAAB553-ED18-4D30-BF59-8E434A7B1318}" presName="compNode" presStyleCnt="0"/>
      <dgm:spPr/>
    </dgm:pt>
    <dgm:pt modelId="{4ECD7905-17CB-4354-A20F-8552728E2082}" type="pres">
      <dgm:prSet presAssocID="{1FAAB553-ED18-4D30-BF59-8E434A7B1318}" presName="bgRect" presStyleLbl="bgShp" presStyleIdx="2" presStyleCnt="4"/>
      <dgm:spPr/>
    </dgm:pt>
    <dgm:pt modelId="{4870D26C-EF3E-4C43-BE92-833F945F43D7}" type="pres">
      <dgm:prSet presAssocID="{1FAAB553-ED18-4D30-BF59-8E434A7B131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niversal Access"/>
        </a:ext>
      </dgm:extLst>
    </dgm:pt>
    <dgm:pt modelId="{99EEC2C6-266E-426C-BF11-93941E9CB9D6}" type="pres">
      <dgm:prSet presAssocID="{1FAAB553-ED18-4D30-BF59-8E434A7B1318}" presName="spaceRect" presStyleCnt="0"/>
      <dgm:spPr/>
    </dgm:pt>
    <dgm:pt modelId="{3015815C-22B3-4B22-86C8-569907BB6FBE}" type="pres">
      <dgm:prSet presAssocID="{1FAAB553-ED18-4D30-BF59-8E434A7B1318}" presName="parTx" presStyleLbl="revTx" presStyleIdx="4" presStyleCnt="7">
        <dgm:presLayoutVars>
          <dgm:chMax val="0"/>
          <dgm:chPref val="0"/>
        </dgm:presLayoutVars>
      </dgm:prSet>
      <dgm:spPr/>
    </dgm:pt>
    <dgm:pt modelId="{DA5A9D32-163A-456C-8CBA-70285E516A2D}" type="pres">
      <dgm:prSet presAssocID="{1FAAB553-ED18-4D30-BF59-8E434A7B1318}" presName="desTx" presStyleLbl="revTx" presStyleIdx="5" presStyleCnt="7">
        <dgm:presLayoutVars/>
      </dgm:prSet>
      <dgm:spPr/>
    </dgm:pt>
    <dgm:pt modelId="{47E3B611-DBE4-465B-BDD5-DA4246E53DE5}" type="pres">
      <dgm:prSet presAssocID="{39FA915B-EA19-434F-B6E5-D5FD297D2E48}" presName="sibTrans" presStyleCnt="0"/>
      <dgm:spPr/>
    </dgm:pt>
    <dgm:pt modelId="{E28F2518-8566-4793-8BC1-DE38F3B3DBC4}" type="pres">
      <dgm:prSet presAssocID="{211557E2-EEA1-4D8C-B70A-B70A374A14A9}" presName="compNode" presStyleCnt="0"/>
      <dgm:spPr/>
    </dgm:pt>
    <dgm:pt modelId="{95A2DDF7-272A-4C3B-9D61-EEF15B0A5B16}" type="pres">
      <dgm:prSet presAssocID="{211557E2-EEA1-4D8C-B70A-B70A374A14A9}" presName="bgRect" presStyleLbl="bgShp" presStyleIdx="3" presStyleCnt="4"/>
      <dgm:spPr/>
    </dgm:pt>
    <dgm:pt modelId="{B069E656-820E-463C-A314-93ED3ED4937E}" type="pres">
      <dgm:prSet presAssocID="{211557E2-EEA1-4D8C-B70A-B70A374A14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lle"/>
        </a:ext>
      </dgm:extLst>
    </dgm:pt>
    <dgm:pt modelId="{2E886BDA-7375-4642-937C-C1EEC5B28979}" type="pres">
      <dgm:prSet presAssocID="{211557E2-EEA1-4D8C-B70A-B70A374A14A9}" presName="spaceRect" presStyleCnt="0"/>
      <dgm:spPr/>
    </dgm:pt>
    <dgm:pt modelId="{2CFDCC64-6E22-4BDF-B91B-CB05D3D263B4}" type="pres">
      <dgm:prSet presAssocID="{211557E2-EEA1-4D8C-B70A-B70A374A14A9}" presName="parTx" presStyleLbl="revTx" presStyleIdx="6" presStyleCnt="7">
        <dgm:presLayoutVars>
          <dgm:chMax val="0"/>
          <dgm:chPref val="0"/>
        </dgm:presLayoutVars>
      </dgm:prSet>
      <dgm:spPr/>
    </dgm:pt>
  </dgm:ptLst>
  <dgm:cxnLst>
    <dgm:cxn modelId="{F59AB513-7F31-4EE7-80B6-E7B7EAE9096B}" type="presOf" srcId="{2073F50E-F223-4375-9714-9CB71245AFB7}" destId="{57CC2B3C-1427-443A-BD64-B78591FF1B35}" srcOrd="0" destOrd="0" presId="urn:microsoft.com/office/officeart/2018/2/layout/IconVerticalSolidList"/>
    <dgm:cxn modelId="{8A13CE27-472A-4470-BB45-54393D91FB7F}" srcId="{CC9BBC62-C482-4E9A-85A0-85AF9ACFBB5F}" destId="{1FAAB553-ED18-4D30-BF59-8E434A7B1318}" srcOrd="2" destOrd="0" parTransId="{B83F148F-3DC2-4A71-98D9-765B2725B1D0}" sibTransId="{39FA915B-EA19-434F-B6E5-D5FD297D2E48}"/>
    <dgm:cxn modelId="{095C356A-CA7C-4148-8F4C-543A4C3B98EF}" srcId="{CC9BBC62-C482-4E9A-85A0-85AF9ACFBB5F}" destId="{2073F50E-F223-4375-9714-9CB71245AFB7}" srcOrd="1" destOrd="0" parTransId="{4815DCBC-123B-47AE-988E-3FC457B0D29A}" sibTransId="{4EB6B72E-E54B-40CA-ADB2-A7DA5DA59F1C}"/>
    <dgm:cxn modelId="{97432D76-BEEF-4471-B513-642FE1D752F4}" type="presOf" srcId="{211557E2-EEA1-4D8C-B70A-B70A374A14A9}" destId="{2CFDCC64-6E22-4BDF-B91B-CB05D3D263B4}" srcOrd="0" destOrd="0" presId="urn:microsoft.com/office/officeart/2018/2/layout/IconVerticalSolidList"/>
    <dgm:cxn modelId="{B8FCE276-F125-4D7E-AB27-2873E5739C9D}" type="presOf" srcId="{21194B2E-9785-430A-9B54-D3D0B664AAB9}" destId="{AA3C69D4-BDB0-4B46-B4DF-775096B8455D}" srcOrd="0" destOrd="0" presId="urn:microsoft.com/office/officeart/2018/2/layout/IconVerticalSolidList"/>
    <dgm:cxn modelId="{98E5A158-9D74-4F3F-87C3-18E34A04CE82}" type="presOf" srcId="{1FAAB553-ED18-4D30-BF59-8E434A7B1318}" destId="{3015815C-22B3-4B22-86C8-569907BB6FBE}" srcOrd="0" destOrd="0" presId="urn:microsoft.com/office/officeart/2018/2/layout/IconVerticalSolidList"/>
    <dgm:cxn modelId="{62D0FF7D-1573-4678-9424-39415F07A013}" type="presOf" srcId="{CC9BBC62-C482-4E9A-85A0-85AF9ACFBB5F}" destId="{5773A063-78F5-4BB3-9C33-72F41671E6F1}" srcOrd="0" destOrd="0" presId="urn:microsoft.com/office/officeart/2018/2/layout/IconVerticalSolidList"/>
    <dgm:cxn modelId="{A238F882-EEC6-4AD7-ABB4-DA4729FF5443}" type="presOf" srcId="{8335FB69-34AB-4DA8-AD0F-5F53E605E8A2}" destId="{DA5A9D32-163A-456C-8CBA-70285E516A2D}" srcOrd="0" destOrd="0" presId="urn:microsoft.com/office/officeart/2018/2/layout/IconVerticalSolidList"/>
    <dgm:cxn modelId="{865BF986-F199-45F5-8C85-E0FC32069652}" srcId="{CD974784-76A5-4DF5-B0AF-E43AB4B0B13F}" destId="{A82761FD-7D9C-46DC-9B3C-C9E2E093571D}" srcOrd="0" destOrd="0" parTransId="{2A2CF1EE-0CCA-49FF-B00F-FB5D1605FF25}" sibTransId="{973125A7-9F66-4342-9E6F-E6156F0F2A00}"/>
    <dgm:cxn modelId="{B4E5789E-77BE-453A-B439-E6D1CC11B4ED}" type="presOf" srcId="{A82761FD-7D9C-46DC-9B3C-C9E2E093571D}" destId="{BEAA5869-CD8D-4C9D-8EA0-D16F479BCDFF}" srcOrd="0" destOrd="0" presId="urn:microsoft.com/office/officeart/2018/2/layout/IconVerticalSolidList"/>
    <dgm:cxn modelId="{BD6110A9-121E-4017-8D20-39454BFE1BE0}" srcId="{2073F50E-F223-4375-9714-9CB71245AFB7}" destId="{21194B2E-9785-430A-9B54-D3D0B664AAB9}" srcOrd="0" destOrd="0" parTransId="{2E5D23A1-C223-419A-80E4-C379709118F4}" sibTransId="{CE48A98C-1577-465B-8DB2-848FE5B2E07D}"/>
    <dgm:cxn modelId="{13D534A9-F093-4E7E-B61F-74A46422BBA5}" srcId="{CC9BBC62-C482-4E9A-85A0-85AF9ACFBB5F}" destId="{CD974784-76A5-4DF5-B0AF-E43AB4B0B13F}" srcOrd="0" destOrd="0" parTransId="{C120334A-F71E-4056-A093-AD3B92EC4D41}" sibTransId="{11905670-EF6D-48E2-AE20-23D87EEF8805}"/>
    <dgm:cxn modelId="{10B3CFC4-139F-4CD5-9FAF-30CBBA407228}" srcId="{CC9BBC62-C482-4E9A-85A0-85AF9ACFBB5F}" destId="{211557E2-EEA1-4D8C-B70A-B70A374A14A9}" srcOrd="3" destOrd="0" parTransId="{1BEC279C-8725-43C9-A2F8-9B2CB6AF0D55}" sibTransId="{44D07455-9BD3-4E82-AC12-9BE37BA045CA}"/>
    <dgm:cxn modelId="{B6EDEAD2-DC6F-4560-B11B-14B70095650C}" srcId="{1FAAB553-ED18-4D30-BF59-8E434A7B1318}" destId="{8335FB69-34AB-4DA8-AD0F-5F53E605E8A2}" srcOrd="0" destOrd="0" parTransId="{139B7C32-A7EF-437D-A584-7AA794A9C516}" sibTransId="{F385EC00-DBE0-417C-AB11-BCBF800DBF86}"/>
    <dgm:cxn modelId="{58EA65FA-A2F8-49C8-A59B-39C672434ED5}" type="presOf" srcId="{CD974784-76A5-4DF5-B0AF-E43AB4B0B13F}" destId="{3506982D-AE9A-4BDC-86C0-FF0833BA3088}" srcOrd="0" destOrd="0" presId="urn:microsoft.com/office/officeart/2018/2/layout/IconVerticalSolidList"/>
    <dgm:cxn modelId="{339B8EAF-ECC9-46E3-9255-9A1A8660229C}" type="presParOf" srcId="{5773A063-78F5-4BB3-9C33-72F41671E6F1}" destId="{E729876D-1C6D-465E-84A1-E5EBAC06437C}" srcOrd="0" destOrd="0" presId="urn:microsoft.com/office/officeart/2018/2/layout/IconVerticalSolidList"/>
    <dgm:cxn modelId="{60CC02DD-98D9-4207-99BD-C073A49096BE}" type="presParOf" srcId="{E729876D-1C6D-465E-84A1-E5EBAC06437C}" destId="{321F5F4D-C4CD-4E76-9585-1D0B465DE32D}" srcOrd="0" destOrd="0" presId="urn:microsoft.com/office/officeart/2018/2/layout/IconVerticalSolidList"/>
    <dgm:cxn modelId="{9773F26A-9B87-4622-B0D7-79F1C2349E72}" type="presParOf" srcId="{E729876D-1C6D-465E-84A1-E5EBAC06437C}" destId="{35EB3DF4-CA5E-4B7B-9F03-C2B3DCB5090E}" srcOrd="1" destOrd="0" presId="urn:microsoft.com/office/officeart/2018/2/layout/IconVerticalSolidList"/>
    <dgm:cxn modelId="{0D58C5F9-6C54-42A4-9901-4886C4788120}" type="presParOf" srcId="{E729876D-1C6D-465E-84A1-E5EBAC06437C}" destId="{EC10B531-D03C-451C-909F-E60DB4022D40}" srcOrd="2" destOrd="0" presId="urn:microsoft.com/office/officeart/2018/2/layout/IconVerticalSolidList"/>
    <dgm:cxn modelId="{916EB7F3-1B89-4BA7-8DFC-6D23AD67A8F9}" type="presParOf" srcId="{E729876D-1C6D-465E-84A1-E5EBAC06437C}" destId="{3506982D-AE9A-4BDC-86C0-FF0833BA3088}" srcOrd="3" destOrd="0" presId="urn:microsoft.com/office/officeart/2018/2/layout/IconVerticalSolidList"/>
    <dgm:cxn modelId="{F5CEAA01-89E7-441C-944D-D7CCA78635B3}" type="presParOf" srcId="{E729876D-1C6D-465E-84A1-E5EBAC06437C}" destId="{BEAA5869-CD8D-4C9D-8EA0-D16F479BCDFF}" srcOrd="4" destOrd="0" presId="urn:microsoft.com/office/officeart/2018/2/layout/IconVerticalSolidList"/>
    <dgm:cxn modelId="{1551626C-4427-4936-82A1-1F219A28610C}" type="presParOf" srcId="{5773A063-78F5-4BB3-9C33-72F41671E6F1}" destId="{45DFD9E8-271B-4DB9-AE1C-BA6D5DD8BD00}" srcOrd="1" destOrd="0" presId="urn:microsoft.com/office/officeart/2018/2/layout/IconVerticalSolidList"/>
    <dgm:cxn modelId="{C0BB7AC3-2CC6-47F4-9784-03EA8B70D607}" type="presParOf" srcId="{5773A063-78F5-4BB3-9C33-72F41671E6F1}" destId="{569A4A83-26EF-4F24-BB30-0742691F7CCD}" srcOrd="2" destOrd="0" presId="urn:microsoft.com/office/officeart/2018/2/layout/IconVerticalSolidList"/>
    <dgm:cxn modelId="{D56AF253-51E3-470E-8063-383E2A035446}" type="presParOf" srcId="{569A4A83-26EF-4F24-BB30-0742691F7CCD}" destId="{28358690-D524-4C59-9639-5B496F3D132D}" srcOrd="0" destOrd="0" presId="urn:microsoft.com/office/officeart/2018/2/layout/IconVerticalSolidList"/>
    <dgm:cxn modelId="{606B3EFE-917C-4156-81EB-C323B592449C}" type="presParOf" srcId="{569A4A83-26EF-4F24-BB30-0742691F7CCD}" destId="{72F8D116-4044-40E2-AA06-D8516F2AF428}" srcOrd="1" destOrd="0" presId="urn:microsoft.com/office/officeart/2018/2/layout/IconVerticalSolidList"/>
    <dgm:cxn modelId="{C5B91F00-31DC-4C9F-A76D-81D0B32D1331}" type="presParOf" srcId="{569A4A83-26EF-4F24-BB30-0742691F7CCD}" destId="{F5EE4C42-2127-4605-A39A-569723D37740}" srcOrd="2" destOrd="0" presId="urn:microsoft.com/office/officeart/2018/2/layout/IconVerticalSolidList"/>
    <dgm:cxn modelId="{283DE130-5AB4-40AA-B7CE-9489C5B240B7}" type="presParOf" srcId="{569A4A83-26EF-4F24-BB30-0742691F7CCD}" destId="{57CC2B3C-1427-443A-BD64-B78591FF1B35}" srcOrd="3" destOrd="0" presId="urn:microsoft.com/office/officeart/2018/2/layout/IconVerticalSolidList"/>
    <dgm:cxn modelId="{07029FEB-9692-4598-BF8D-9F70E522985B}" type="presParOf" srcId="{569A4A83-26EF-4F24-BB30-0742691F7CCD}" destId="{AA3C69D4-BDB0-4B46-B4DF-775096B8455D}" srcOrd="4" destOrd="0" presId="urn:microsoft.com/office/officeart/2018/2/layout/IconVerticalSolidList"/>
    <dgm:cxn modelId="{CB35792B-FFEA-4544-AC6D-9FB7238945D9}" type="presParOf" srcId="{5773A063-78F5-4BB3-9C33-72F41671E6F1}" destId="{BEF0CF51-468B-446B-BCFF-59DF69EAE121}" srcOrd="3" destOrd="0" presId="urn:microsoft.com/office/officeart/2018/2/layout/IconVerticalSolidList"/>
    <dgm:cxn modelId="{B00E43A8-BC16-4ED5-8B1D-E9502128AD9F}" type="presParOf" srcId="{5773A063-78F5-4BB3-9C33-72F41671E6F1}" destId="{F7695DF1-D881-433F-B286-7CBAFE4D494F}" srcOrd="4" destOrd="0" presId="urn:microsoft.com/office/officeart/2018/2/layout/IconVerticalSolidList"/>
    <dgm:cxn modelId="{8381029C-7749-4010-901C-233CC07EC16E}" type="presParOf" srcId="{F7695DF1-D881-433F-B286-7CBAFE4D494F}" destId="{4ECD7905-17CB-4354-A20F-8552728E2082}" srcOrd="0" destOrd="0" presId="urn:microsoft.com/office/officeart/2018/2/layout/IconVerticalSolidList"/>
    <dgm:cxn modelId="{AF125477-BF3F-429A-9E6D-51A21DFCB4F7}" type="presParOf" srcId="{F7695DF1-D881-433F-B286-7CBAFE4D494F}" destId="{4870D26C-EF3E-4C43-BE92-833F945F43D7}" srcOrd="1" destOrd="0" presId="urn:microsoft.com/office/officeart/2018/2/layout/IconVerticalSolidList"/>
    <dgm:cxn modelId="{0B092912-7A6C-4D70-98BF-300191A08849}" type="presParOf" srcId="{F7695DF1-D881-433F-B286-7CBAFE4D494F}" destId="{99EEC2C6-266E-426C-BF11-93941E9CB9D6}" srcOrd="2" destOrd="0" presId="urn:microsoft.com/office/officeart/2018/2/layout/IconVerticalSolidList"/>
    <dgm:cxn modelId="{896F2EB0-29C3-440D-B3D2-11DC03BED487}" type="presParOf" srcId="{F7695DF1-D881-433F-B286-7CBAFE4D494F}" destId="{3015815C-22B3-4B22-86C8-569907BB6FBE}" srcOrd="3" destOrd="0" presId="urn:microsoft.com/office/officeart/2018/2/layout/IconVerticalSolidList"/>
    <dgm:cxn modelId="{78CCE4A4-26D5-418C-A6EE-278282C6077B}" type="presParOf" srcId="{F7695DF1-D881-433F-B286-7CBAFE4D494F}" destId="{DA5A9D32-163A-456C-8CBA-70285E516A2D}" srcOrd="4" destOrd="0" presId="urn:microsoft.com/office/officeart/2018/2/layout/IconVerticalSolidList"/>
    <dgm:cxn modelId="{4ADD62DD-75FF-4D67-892D-90B74C3B9CE9}" type="presParOf" srcId="{5773A063-78F5-4BB3-9C33-72F41671E6F1}" destId="{47E3B611-DBE4-465B-BDD5-DA4246E53DE5}" srcOrd="5" destOrd="0" presId="urn:microsoft.com/office/officeart/2018/2/layout/IconVerticalSolidList"/>
    <dgm:cxn modelId="{1C322731-A264-4D0C-B366-29248894BC29}" type="presParOf" srcId="{5773A063-78F5-4BB3-9C33-72F41671E6F1}" destId="{E28F2518-8566-4793-8BC1-DE38F3B3DBC4}" srcOrd="6" destOrd="0" presId="urn:microsoft.com/office/officeart/2018/2/layout/IconVerticalSolidList"/>
    <dgm:cxn modelId="{579909F3-E252-488C-8873-968D45409EC2}" type="presParOf" srcId="{E28F2518-8566-4793-8BC1-DE38F3B3DBC4}" destId="{95A2DDF7-272A-4C3B-9D61-EEF15B0A5B16}" srcOrd="0" destOrd="0" presId="urn:microsoft.com/office/officeart/2018/2/layout/IconVerticalSolidList"/>
    <dgm:cxn modelId="{2EBAF895-CA16-440B-9B9B-914C5B3008B3}" type="presParOf" srcId="{E28F2518-8566-4793-8BC1-DE38F3B3DBC4}" destId="{B069E656-820E-463C-A314-93ED3ED4937E}" srcOrd="1" destOrd="0" presId="urn:microsoft.com/office/officeart/2018/2/layout/IconVerticalSolidList"/>
    <dgm:cxn modelId="{D15F66BE-89EE-42C6-B308-BACC1D441EE6}" type="presParOf" srcId="{E28F2518-8566-4793-8BC1-DE38F3B3DBC4}" destId="{2E886BDA-7375-4642-937C-C1EEC5B28979}" srcOrd="2" destOrd="0" presId="urn:microsoft.com/office/officeart/2018/2/layout/IconVerticalSolidList"/>
    <dgm:cxn modelId="{2200BA7F-0261-4A39-9C53-D4EE746B43C5}" type="presParOf" srcId="{E28F2518-8566-4793-8BC1-DE38F3B3DBC4}" destId="{2CFDCC64-6E22-4BDF-B91B-CB05D3D263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B3F477-1382-40EB-9502-679D6A7ED9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1232A8D-1663-40DE-9490-DC71031EB617}">
      <dgm:prSet/>
      <dgm:spPr/>
      <dgm:t>
        <a:bodyPr/>
        <a:lstStyle/>
        <a:p>
          <a:r>
            <a:rPr lang="en-US" b="0" i="0" dirty="0"/>
            <a:t>Reviews of the research suggest that biogenetic and </a:t>
          </a:r>
          <a:r>
            <a:rPr lang="en-US" b="0" i="0" dirty="0" err="1"/>
            <a:t>neurobiologic</a:t>
          </a:r>
          <a:r>
            <a:rPr lang="en-US" b="0" i="0" dirty="0"/>
            <a:t> explanations, while reducing attributions of blame - increase perceived dangerousness, social distance, and prognostic pessimism. </a:t>
          </a:r>
          <a:endParaRPr lang="en-US" dirty="0"/>
        </a:p>
      </dgm:t>
    </dgm:pt>
    <dgm:pt modelId="{B8128844-B98F-415F-892D-87DB62C1302F}" type="parTrans" cxnId="{62DD53E5-92B5-4AF5-9D90-F9AC5B5FFF98}">
      <dgm:prSet/>
      <dgm:spPr/>
      <dgm:t>
        <a:bodyPr/>
        <a:lstStyle/>
        <a:p>
          <a:endParaRPr lang="en-US"/>
        </a:p>
      </dgm:t>
    </dgm:pt>
    <dgm:pt modelId="{DB2E46C8-A2AB-499A-BF14-116A5DEA5C26}" type="sibTrans" cxnId="{62DD53E5-92B5-4AF5-9D90-F9AC5B5FFF98}">
      <dgm:prSet/>
      <dgm:spPr/>
      <dgm:t>
        <a:bodyPr/>
        <a:lstStyle/>
        <a:p>
          <a:endParaRPr lang="en-US"/>
        </a:p>
      </dgm:t>
    </dgm:pt>
    <dgm:pt modelId="{12DCDABA-8930-467D-9BDE-4529A1A6343A}">
      <dgm:prSet/>
      <dgm:spPr/>
      <dgm:t>
        <a:bodyPr/>
        <a:lstStyle/>
        <a:p>
          <a:r>
            <a:rPr lang="en-US" b="0" i="0" dirty="0"/>
            <a:t>Meta-analytic review with 28 experimental studies found that biogenetic explanations reduce blame (Hedges g=-0.324) but induce pessimism (Hedges g=0.263). Also found biogenetic explanations increase endorsement of the stereotype that people with psychological problems are dangerous (Hedges g=0.198)</a:t>
          </a:r>
          <a:endParaRPr lang="en-US" dirty="0"/>
        </a:p>
      </dgm:t>
    </dgm:pt>
    <dgm:pt modelId="{B687DA06-AA6E-4CBD-AA25-747BDF2217F3}" type="parTrans" cxnId="{C8D9E65E-1D5D-48DC-9C42-4B8C39D0350F}">
      <dgm:prSet/>
      <dgm:spPr/>
      <dgm:t>
        <a:bodyPr/>
        <a:lstStyle/>
        <a:p>
          <a:endParaRPr lang="en-US"/>
        </a:p>
      </dgm:t>
    </dgm:pt>
    <dgm:pt modelId="{D2374F9C-D059-4605-A823-CBC69B28180D}" type="sibTrans" cxnId="{C8D9E65E-1D5D-48DC-9C42-4B8C39D0350F}">
      <dgm:prSet/>
      <dgm:spPr/>
      <dgm:t>
        <a:bodyPr/>
        <a:lstStyle/>
        <a:p>
          <a:endParaRPr lang="en-US"/>
        </a:p>
      </dgm:t>
    </dgm:pt>
    <dgm:pt modelId="{373EC298-8621-417C-AA97-08C1621CED92}">
      <dgm:prSet/>
      <dgm:spPr/>
      <dgm:t>
        <a:bodyPr/>
        <a:lstStyle/>
        <a:p>
          <a:r>
            <a:rPr lang="en-US" b="0" i="0" dirty="0"/>
            <a:t>biogenetic explanations do not typically affect social distance. </a:t>
          </a:r>
          <a:endParaRPr lang="en-US" dirty="0"/>
        </a:p>
      </dgm:t>
    </dgm:pt>
    <dgm:pt modelId="{3DE1A1E1-B056-4756-B69F-767FEDD49D05}" type="parTrans" cxnId="{1D01CC9E-A1C1-4409-AFAC-7F23CA5EEB4C}">
      <dgm:prSet/>
      <dgm:spPr/>
      <dgm:t>
        <a:bodyPr/>
        <a:lstStyle/>
        <a:p>
          <a:endParaRPr lang="en-US"/>
        </a:p>
      </dgm:t>
    </dgm:pt>
    <dgm:pt modelId="{197D60A2-462A-4BE3-ABCD-9FB6C4D02A12}" type="sibTrans" cxnId="{1D01CC9E-A1C1-4409-AFAC-7F23CA5EEB4C}">
      <dgm:prSet/>
      <dgm:spPr/>
      <dgm:t>
        <a:bodyPr/>
        <a:lstStyle/>
        <a:p>
          <a:endParaRPr lang="en-US"/>
        </a:p>
      </dgm:t>
    </dgm:pt>
    <dgm:pt modelId="{99DB6193-27CB-4A3A-B7A1-191F03364518}">
      <dgm:prSet/>
      <dgm:spPr>
        <a:noFill/>
      </dgm:spPr>
      <dgm:t>
        <a:bodyPr/>
        <a:lstStyle/>
        <a:p>
          <a:r>
            <a:rPr lang="en-US" b="0" i="0" dirty="0">
              <a:solidFill>
                <a:schemeClr val="tx1"/>
              </a:solidFill>
            </a:rPr>
            <a:t>Promoting biogenetic or </a:t>
          </a:r>
          <a:r>
            <a:rPr lang="en-US" b="0" i="0" dirty="0" err="1">
              <a:solidFill>
                <a:schemeClr val="tx1"/>
              </a:solidFill>
            </a:rPr>
            <a:t>neurobiologic</a:t>
          </a:r>
          <a:r>
            <a:rPr lang="en-US" b="0" i="0" dirty="0">
              <a:solidFill>
                <a:schemeClr val="tx1"/>
              </a:solidFill>
            </a:rPr>
            <a:t> explanations to alleviate blame may induce pessimism and set the stage for self-fulfilling prophecies that could hamper recovery.</a:t>
          </a:r>
        </a:p>
        <a:p>
          <a:r>
            <a:rPr lang="en-US" b="0" i="0" dirty="0">
              <a:solidFill>
                <a:schemeClr val="tx1"/>
              </a:solidFill>
            </a:rPr>
            <a:t>Highlights need to emphasize most people recover, lead normal productive lives, but it can take time…  </a:t>
          </a:r>
          <a:endParaRPr lang="en-US" dirty="0">
            <a:solidFill>
              <a:schemeClr val="tx1"/>
            </a:solidFill>
          </a:endParaRPr>
        </a:p>
      </dgm:t>
    </dgm:pt>
    <dgm:pt modelId="{E86E1882-C956-41C3-8A3A-D1D276459C90}" type="parTrans" cxnId="{EADB5FB2-0479-414B-90B5-814F4E93CC61}">
      <dgm:prSet/>
      <dgm:spPr/>
      <dgm:t>
        <a:bodyPr/>
        <a:lstStyle/>
        <a:p>
          <a:endParaRPr lang="en-US"/>
        </a:p>
      </dgm:t>
    </dgm:pt>
    <dgm:pt modelId="{D8268DD5-236A-4E1D-8467-80DBB9D6217C}" type="sibTrans" cxnId="{EADB5FB2-0479-414B-90B5-814F4E93CC61}">
      <dgm:prSet/>
      <dgm:spPr/>
      <dgm:t>
        <a:bodyPr/>
        <a:lstStyle/>
        <a:p>
          <a:endParaRPr lang="en-US"/>
        </a:p>
      </dgm:t>
    </dgm:pt>
    <dgm:pt modelId="{30E5308B-A086-4916-B852-3C81D378603E}" type="pres">
      <dgm:prSet presAssocID="{5FB3F477-1382-40EB-9502-679D6A7ED95C}" presName="root" presStyleCnt="0">
        <dgm:presLayoutVars>
          <dgm:dir/>
          <dgm:resizeHandles val="exact"/>
        </dgm:presLayoutVars>
      </dgm:prSet>
      <dgm:spPr/>
    </dgm:pt>
    <dgm:pt modelId="{9846B82D-AC49-4D99-BD36-D57B52CF7A5B}" type="pres">
      <dgm:prSet presAssocID="{E1232A8D-1663-40DE-9490-DC71031EB617}" presName="compNode" presStyleCnt="0"/>
      <dgm:spPr/>
    </dgm:pt>
    <dgm:pt modelId="{D2CD3739-CB86-4FB9-A19F-BE808FADFDDA}" type="pres">
      <dgm:prSet presAssocID="{E1232A8D-1663-40DE-9490-DC71031EB617}" presName="bgRect" presStyleLbl="bgShp" presStyleIdx="0" presStyleCnt="4"/>
      <dgm:spPr/>
    </dgm:pt>
    <dgm:pt modelId="{231CADDF-5368-4808-91DE-C7693E575BF8}" type="pres">
      <dgm:prSet presAssocID="{E1232A8D-1663-40DE-9490-DC71031EB617}"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ximize"/>
        </a:ext>
      </dgm:extLst>
    </dgm:pt>
    <dgm:pt modelId="{9D68D0F6-F686-4274-8B93-673A4122DBD9}" type="pres">
      <dgm:prSet presAssocID="{E1232A8D-1663-40DE-9490-DC71031EB617}" presName="spaceRect" presStyleCnt="0"/>
      <dgm:spPr/>
    </dgm:pt>
    <dgm:pt modelId="{485FA9E1-E2EC-4B0A-A3C0-6C359DA02758}" type="pres">
      <dgm:prSet presAssocID="{E1232A8D-1663-40DE-9490-DC71031EB617}" presName="parTx" presStyleLbl="revTx" presStyleIdx="0" presStyleCnt="4">
        <dgm:presLayoutVars>
          <dgm:chMax val="0"/>
          <dgm:chPref val="0"/>
        </dgm:presLayoutVars>
      </dgm:prSet>
      <dgm:spPr/>
    </dgm:pt>
    <dgm:pt modelId="{51665372-289B-41F3-94C4-010E0B0261AE}" type="pres">
      <dgm:prSet presAssocID="{DB2E46C8-A2AB-499A-BF14-116A5DEA5C26}" presName="sibTrans" presStyleCnt="0"/>
      <dgm:spPr/>
    </dgm:pt>
    <dgm:pt modelId="{A96D4F70-1447-418C-87A4-9D31EEF6B384}" type="pres">
      <dgm:prSet presAssocID="{12DCDABA-8930-467D-9BDE-4529A1A6343A}" presName="compNode" presStyleCnt="0"/>
      <dgm:spPr/>
    </dgm:pt>
    <dgm:pt modelId="{62FA834B-36BD-44E2-A6C8-9F2F1B59326D}" type="pres">
      <dgm:prSet presAssocID="{12DCDABA-8930-467D-9BDE-4529A1A6343A}" presName="bgRect" presStyleLbl="bgShp" presStyleIdx="1" presStyleCnt="4"/>
      <dgm:spPr/>
    </dgm:pt>
    <dgm:pt modelId="{54ECDFA6-58A5-496E-B167-B9BB149B0A27}" type="pres">
      <dgm:prSet presAssocID="{12DCDABA-8930-467D-9BDE-4529A1A6343A}"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25691904-2EC8-4E85-854B-BD4ADE5CE268}" type="pres">
      <dgm:prSet presAssocID="{12DCDABA-8930-467D-9BDE-4529A1A6343A}" presName="spaceRect" presStyleCnt="0"/>
      <dgm:spPr/>
    </dgm:pt>
    <dgm:pt modelId="{E39F65B2-04D8-46BC-BFDE-9CD44F079F68}" type="pres">
      <dgm:prSet presAssocID="{12DCDABA-8930-467D-9BDE-4529A1A6343A}" presName="parTx" presStyleLbl="revTx" presStyleIdx="1" presStyleCnt="4">
        <dgm:presLayoutVars>
          <dgm:chMax val="0"/>
          <dgm:chPref val="0"/>
        </dgm:presLayoutVars>
      </dgm:prSet>
      <dgm:spPr/>
    </dgm:pt>
    <dgm:pt modelId="{EA9C228D-E867-4E5F-911A-2BC55BF0DC63}" type="pres">
      <dgm:prSet presAssocID="{D2374F9C-D059-4605-A823-CBC69B28180D}" presName="sibTrans" presStyleCnt="0"/>
      <dgm:spPr/>
    </dgm:pt>
    <dgm:pt modelId="{93DE77A4-6E61-480A-9E8D-9EC9B86E7F1A}" type="pres">
      <dgm:prSet presAssocID="{373EC298-8621-417C-AA97-08C1621CED92}" presName="compNode" presStyleCnt="0"/>
      <dgm:spPr/>
    </dgm:pt>
    <dgm:pt modelId="{72BD3FBB-B46E-40C8-B2FA-E24CB7CD6ADC}" type="pres">
      <dgm:prSet presAssocID="{373EC298-8621-417C-AA97-08C1621CED92}" presName="bgRect" presStyleLbl="bgShp" presStyleIdx="2" presStyleCnt="4"/>
      <dgm:spPr/>
    </dgm:pt>
    <dgm:pt modelId="{28013718-49AB-4AE2-9543-777FEC8A6EA1}" type="pres">
      <dgm:prSet presAssocID="{373EC298-8621-417C-AA97-08C1621CED92}"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06BFC4AE-E8E0-4C52-9708-91E8F6F87934}" type="pres">
      <dgm:prSet presAssocID="{373EC298-8621-417C-AA97-08C1621CED92}" presName="spaceRect" presStyleCnt="0"/>
      <dgm:spPr/>
    </dgm:pt>
    <dgm:pt modelId="{3DF2AD66-3F81-4EED-9C46-602728F265B0}" type="pres">
      <dgm:prSet presAssocID="{373EC298-8621-417C-AA97-08C1621CED92}" presName="parTx" presStyleLbl="revTx" presStyleIdx="2" presStyleCnt="4">
        <dgm:presLayoutVars>
          <dgm:chMax val="0"/>
          <dgm:chPref val="0"/>
        </dgm:presLayoutVars>
      </dgm:prSet>
      <dgm:spPr/>
    </dgm:pt>
    <dgm:pt modelId="{C4953F6E-B2DA-4197-9E5D-0715EA53A9BE}" type="pres">
      <dgm:prSet presAssocID="{197D60A2-462A-4BE3-ABCD-9FB6C4D02A12}" presName="sibTrans" presStyleCnt="0"/>
      <dgm:spPr/>
    </dgm:pt>
    <dgm:pt modelId="{01F218FF-14A3-455A-8CDB-0E0DBD4A266F}" type="pres">
      <dgm:prSet presAssocID="{99DB6193-27CB-4A3A-B7A1-191F03364518}" presName="compNode" presStyleCnt="0"/>
      <dgm:spPr/>
    </dgm:pt>
    <dgm:pt modelId="{72A27FA8-C00B-4B55-A279-92E7BFEB7395}" type="pres">
      <dgm:prSet presAssocID="{99DB6193-27CB-4A3A-B7A1-191F03364518}" presName="bgRect" presStyleLbl="bgShp" presStyleIdx="3" presStyleCnt="4"/>
      <dgm:spPr/>
    </dgm:pt>
    <dgm:pt modelId="{F5B87BE1-5F8F-42E0-9B24-E2446B888DEF}" type="pres">
      <dgm:prSet presAssocID="{99DB6193-27CB-4A3A-B7A1-191F03364518}"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04194ABC-C5CB-42DA-8AE7-C3A4058C29F2}" type="pres">
      <dgm:prSet presAssocID="{99DB6193-27CB-4A3A-B7A1-191F03364518}" presName="spaceRect" presStyleCnt="0"/>
      <dgm:spPr/>
    </dgm:pt>
    <dgm:pt modelId="{0D942BD2-1718-44D1-A460-E0E611186EA4}" type="pres">
      <dgm:prSet presAssocID="{99DB6193-27CB-4A3A-B7A1-191F03364518}" presName="parTx" presStyleLbl="revTx" presStyleIdx="3" presStyleCnt="4">
        <dgm:presLayoutVars>
          <dgm:chMax val="0"/>
          <dgm:chPref val="0"/>
        </dgm:presLayoutVars>
      </dgm:prSet>
      <dgm:spPr/>
    </dgm:pt>
  </dgm:ptLst>
  <dgm:cxnLst>
    <dgm:cxn modelId="{74768D27-FA76-4478-ACF9-D01F5958DEB3}" type="presOf" srcId="{12DCDABA-8930-467D-9BDE-4529A1A6343A}" destId="{E39F65B2-04D8-46BC-BFDE-9CD44F079F68}" srcOrd="0" destOrd="0" presId="urn:microsoft.com/office/officeart/2018/2/layout/IconVerticalSolidList"/>
    <dgm:cxn modelId="{16810937-A656-4D53-BEFF-6279623BD073}" type="presOf" srcId="{373EC298-8621-417C-AA97-08C1621CED92}" destId="{3DF2AD66-3F81-4EED-9C46-602728F265B0}" srcOrd="0" destOrd="0" presId="urn:microsoft.com/office/officeart/2018/2/layout/IconVerticalSolidList"/>
    <dgm:cxn modelId="{C8D9E65E-1D5D-48DC-9C42-4B8C39D0350F}" srcId="{5FB3F477-1382-40EB-9502-679D6A7ED95C}" destId="{12DCDABA-8930-467D-9BDE-4529A1A6343A}" srcOrd="1" destOrd="0" parTransId="{B687DA06-AA6E-4CBD-AA25-747BDF2217F3}" sibTransId="{D2374F9C-D059-4605-A823-CBC69B28180D}"/>
    <dgm:cxn modelId="{B13F7E8C-D880-4A7F-909C-D34CCC68974F}" type="presOf" srcId="{99DB6193-27CB-4A3A-B7A1-191F03364518}" destId="{0D942BD2-1718-44D1-A460-E0E611186EA4}" srcOrd="0" destOrd="0" presId="urn:microsoft.com/office/officeart/2018/2/layout/IconVerticalSolidList"/>
    <dgm:cxn modelId="{1D01CC9E-A1C1-4409-AFAC-7F23CA5EEB4C}" srcId="{5FB3F477-1382-40EB-9502-679D6A7ED95C}" destId="{373EC298-8621-417C-AA97-08C1621CED92}" srcOrd="2" destOrd="0" parTransId="{3DE1A1E1-B056-4756-B69F-767FEDD49D05}" sibTransId="{197D60A2-462A-4BE3-ABCD-9FB6C4D02A12}"/>
    <dgm:cxn modelId="{EADB5FB2-0479-414B-90B5-814F4E93CC61}" srcId="{5FB3F477-1382-40EB-9502-679D6A7ED95C}" destId="{99DB6193-27CB-4A3A-B7A1-191F03364518}" srcOrd="3" destOrd="0" parTransId="{E86E1882-C956-41C3-8A3A-D1D276459C90}" sibTransId="{D8268DD5-236A-4E1D-8467-80DBB9D6217C}"/>
    <dgm:cxn modelId="{5AE4AAB9-8CE4-41DB-AAA6-AAEB2D5D9FD8}" type="presOf" srcId="{E1232A8D-1663-40DE-9490-DC71031EB617}" destId="{485FA9E1-E2EC-4B0A-A3C0-6C359DA02758}" srcOrd="0" destOrd="0" presId="urn:microsoft.com/office/officeart/2018/2/layout/IconVerticalSolidList"/>
    <dgm:cxn modelId="{D8A9BAC5-FBFC-4E63-A93E-B85000BD0C6B}" type="presOf" srcId="{5FB3F477-1382-40EB-9502-679D6A7ED95C}" destId="{30E5308B-A086-4916-B852-3C81D378603E}" srcOrd="0" destOrd="0" presId="urn:microsoft.com/office/officeart/2018/2/layout/IconVerticalSolidList"/>
    <dgm:cxn modelId="{62DD53E5-92B5-4AF5-9D90-F9AC5B5FFF98}" srcId="{5FB3F477-1382-40EB-9502-679D6A7ED95C}" destId="{E1232A8D-1663-40DE-9490-DC71031EB617}" srcOrd="0" destOrd="0" parTransId="{B8128844-B98F-415F-892D-87DB62C1302F}" sibTransId="{DB2E46C8-A2AB-499A-BF14-116A5DEA5C26}"/>
    <dgm:cxn modelId="{1301A634-4DC9-46AC-A6AB-21084234FF14}" type="presParOf" srcId="{30E5308B-A086-4916-B852-3C81D378603E}" destId="{9846B82D-AC49-4D99-BD36-D57B52CF7A5B}" srcOrd="0" destOrd="0" presId="urn:microsoft.com/office/officeart/2018/2/layout/IconVerticalSolidList"/>
    <dgm:cxn modelId="{1A067E7E-D743-49D6-B483-DC65856EED50}" type="presParOf" srcId="{9846B82D-AC49-4D99-BD36-D57B52CF7A5B}" destId="{D2CD3739-CB86-4FB9-A19F-BE808FADFDDA}" srcOrd="0" destOrd="0" presId="urn:microsoft.com/office/officeart/2018/2/layout/IconVerticalSolidList"/>
    <dgm:cxn modelId="{1B8C5411-30BA-4BEF-8EE5-B6CDA4A4B4D9}" type="presParOf" srcId="{9846B82D-AC49-4D99-BD36-D57B52CF7A5B}" destId="{231CADDF-5368-4808-91DE-C7693E575BF8}" srcOrd="1" destOrd="0" presId="urn:microsoft.com/office/officeart/2018/2/layout/IconVerticalSolidList"/>
    <dgm:cxn modelId="{D5B5694A-E758-463F-9C4C-27A70FB835DE}" type="presParOf" srcId="{9846B82D-AC49-4D99-BD36-D57B52CF7A5B}" destId="{9D68D0F6-F686-4274-8B93-673A4122DBD9}" srcOrd="2" destOrd="0" presId="urn:microsoft.com/office/officeart/2018/2/layout/IconVerticalSolidList"/>
    <dgm:cxn modelId="{70D967F9-2519-46CC-9648-1226E6AD8842}" type="presParOf" srcId="{9846B82D-AC49-4D99-BD36-D57B52CF7A5B}" destId="{485FA9E1-E2EC-4B0A-A3C0-6C359DA02758}" srcOrd="3" destOrd="0" presId="urn:microsoft.com/office/officeart/2018/2/layout/IconVerticalSolidList"/>
    <dgm:cxn modelId="{C16D9B08-63BF-4403-9FB9-5B95D09AFDBA}" type="presParOf" srcId="{30E5308B-A086-4916-B852-3C81D378603E}" destId="{51665372-289B-41F3-94C4-010E0B0261AE}" srcOrd="1" destOrd="0" presId="urn:microsoft.com/office/officeart/2018/2/layout/IconVerticalSolidList"/>
    <dgm:cxn modelId="{9EFD32F8-DDDB-4369-8FA0-D81D689426C8}" type="presParOf" srcId="{30E5308B-A086-4916-B852-3C81D378603E}" destId="{A96D4F70-1447-418C-87A4-9D31EEF6B384}" srcOrd="2" destOrd="0" presId="urn:microsoft.com/office/officeart/2018/2/layout/IconVerticalSolidList"/>
    <dgm:cxn modelId="{755E9EE0-4300-4A6F-81BB-945A73D4B696}" type="presParOf" srcId="{A96D4F70-1447-418C-87A4-9D31EEF6B384}" destId="{62FA834B-36BD-44E2-A6C8-9F2F1B59326D}" srcOrd="0" destOrd="0" presId="urn:microsoft.com/office/officeart/2018/2/layout/IconVerticalSolidList"/>
    <dgm:cxn modelId="{A34D4601-696B-4CB6-9FBF-AEC4CC17C501}" type="presParOf" srcId="{A96D4F70-1447-418C-87A4-9D31EEF6B384}" destId="{54ECDFA6-58A5-496E-B167-B9BB149B0A27}" srcOrd="1" destOrd="0" presId="urn:microsoft.com/office/officeart/2018/2/layout/IconVerticalSolidList"/>
    <dgm:cxn modelId="{6CEA534C-D19B-4D30-BDE4-69B76E81437E}" type="presParOf" srcId="{A96D4F70-1447-418C-87A4-9D31EEF6B384}" destId="{25691904-2EC8-4E85-854B-BD4ADE5CE268}" srcOrd="2" destOrd="0" presId="urn:microsoft.com/office/officeart/2018/2/layout/IconVerticalSolidList"/>
    <dgm:cxn modelId="{6050827C-DB91-489C-8571-6C551D1E7453}" type="presParOf" srcId="{A96D4F70-1447-418C-87A4-9D31EEF6B384}" destId="{E39F65B2-04D8-46BC-BFDE-9CD44F079F68}" srcOrd="3" destOrd="0" presId="urn:microsoft.com/office/officeart/2018/2/layout/IconVerticalSolidList"/>
    <dgm:cxn modelId="{043A2E6C-77F0-4CBE-9A92-16AE45172056}" type="presParOf" srcId="{30E5308B-A086-4916-B852-3C81D378603E}" destId="{EA9C228D-E867-4E5F-911A-2BC55BF0DC63}" srcOrd="3" destOrd="0" presId="urn:microsoft.com/office/officeart/2018/2/layout/IconVerticalSolidList"/>
    <dgm:cxn modelId="{87484B8A-4013-48C1-9D32-A7E6BBBF6B02}" type="presParOf" srcId="{30E5308B-A086-4916-B852-3C81D378603E}" destId="{93DE77A4-6E61-480A-9E8D-9EC9B86E7F1A}" srcOrd="4" destOrd="0" presId="urn:microsoft.com/office/officeart/2018/2/layout/IconVerticalSolidList"/>
    <dgm:cxn modelId="{7CCEE379-5A6E-416D-9855-01E4A8A5BE4B}" type="presParOf" srcId="{93DE77A4-6E61-480A-9E8D-9EC9B86E7F1A}" destId="{72BD3FBB-B46E-40C8-B2FA-E24CB7CD6ADC}" srcOrd="0" destOrd="0" presId="urn:microsoft.com/office/officeart/2018/2/layout/IconVerticalSolidList"/>
    <dgm:cxn modelId="{EEAB101C-4AC3-438A-BDE8-C1D900A31BEF}" type="presParOf" srcId="{93DE77A4-6E61-480A-9E8D-9EC9B86E7F1A}" destId="{28013718-49AB-4AE2-9543-777FEC8A6EA1}" srcOrd="1" destOrd="0" presId="urn:microsoft.com/office/officeart/2018/2/layout/IconVerticalSolidList"/>
    <dgm:cxn modelId="{4A7BA20E-B84A-4FF1-91E2-5062141AD71D}" type="presParOf" srcId="{93DE77A4-6E61-480A-9E8D-9EC9B86E7F1A}" destId="{06BFC4AE-E8E0-4C52-9708-91E8F6F87934}" srcOrd="2" destOrd="0" presId="urn:microsoft.com/office/officeart/2018/2/layout/IconVerticalSolidList"/>
    <dgm:cxn modelId="{3C027057-0F22-46B3-9AEB-F903ABBCA77B}" type="presParOf" srcId="{93DE77A4-6E61-480A-9E8D-9EC9B86E7F1A}" destId="{3DF2AD66-3F81-4EED-9C46-602728F265B0}" srcOrd="3" destOrd="0" presId="urn:microsoft.com/office/officeart/2018/2/layout/IconVerticalSolidList"/>
    <dgm:cxn modelId="{93049E83-B1AE-43B8-B59F-3C09CDDBF94C}" type="presParOf" srcId="{30E5308B-A086-4916-B852-3C81D378603E}" destId="{C4953F6E-B2DA-4197-9E5D-0715EA53A9BE}" srcOrd="5" destOrd="0" presId="urn:microsoft.com/office/officeart/2018/2/layout/IconVerticalSolidList"/>
    <dgm:cxn modelId="{93F2AADA-9773-496D-BD56-0F898203C9BD}" type="presParOf" srcId="{30E5308B-A086-4916-B852-3C81D378603E}" destId="{01F218FF-14A3-455A-8CDB-0E0DBD4A266F}" srcOrd="6" destOrd="0" presId="urn:microsoft.com/office/officeart/2018/2/layout/IconVerticalSolidList"/>
    <dgm:cxn modelId="{B484FA26-BC64-4C72-85C8-03231703021B}" type="presParOf" srcId="{01F218FF-14A3-455A-8CDB-0E0DBD4A266F}" destId="{72A27FA8-C00B-4B55-A279-92E7BFEB7395}" srcOrd="0" destOrd="0" presId="urn:microsoft.com/office/officeart/2018/2/layout/IconVerticalSolidList"/>
    <dgm:cxn modelId="{A0AF3EBE-D1E1-4590-A411-BD78D49E6D52}" type="presParOf" srcId="{01F218FF-14A3-455A-8CDB-0E0DBD4A266F}" destId="{F5B87BE1-5F8F-42E0-9B24-E2446B888DEF}" srcOrd="1" destOrd="0" presId="urn:microsoft.com/office/officeart/2018/2/layout/IconVerticalSolidList"/>
    <dgm:cxn modelId="{0F234434-FC9F-487B-9BE4-FDF1628B97EB}" type="presParOf" srcId="{01F218FF-14A3-455A-8CDB-0E0DBD4A266F}" destId="{04194ABC-C5CB-42DA-8AE7-C3A4058C29F2}" srcOrd="2" destOrd="0" presId="urn:microsoft.com/office/officeart/2018/2/layout/IconVerticalSolidList"/>
    <dgm:cxn modelId="{496ED99A-C55D-482B-A093-7DFA277D5E6C}" type="presParOf" srcId="{01F218FF-14A3-455A-8CDB-0E0DBD4A266F}" destId="{0D942BD2-1718-44D1-A460-E0E611186E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0CD491-F861-4802-9899-A00970602E6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0DCAA1-2ED6-43F6-990F-0641E3DBFF73}">
      <dgm:prSet/>
      <dgm:spPr/>
      <dgm:t>
        <a:bodyPr/>
        <a:lstStyle/>
        <a:p>
          <a:r>
            <a:rPr lang="en-US" b="1" u="sng" dirty="0">
              <a:solidFill>
                <a:schemeClr val="bg1">
                  <a:lumMod val="75000"/>
                </a:schemeClr>
              </a:solidFill>
            </a:rPr>
            <a:t>Education</a:t>
          </a:r>
          <a:r>
            <a:rPr lang="en-US" dirty="0">
              <a:solidFill>
                <a:schemeClr val="bg1">
                  <a:lumMod val="75000"/>
                </a:schemeClr>
              </a:solidFill>
            </a:rPr>
            <a:t> about essential nature of these conditions</a:t>
          </a:r>
        </a:p>
      </dgm:t>
    </dgm:pt>
    <dgm:pt modelId="{371C5F58-3E5D-4D5F-8FFF-2204F4E7CDAF}" type="parTrans" cxnId="{FB56FD7D-7AC1-4845-B9FD-652D2B04EF53}">
      <dgm:prSet/>
      <dgm:spPr/>
      <dgm:t>
        <a:bodyPr/>
        <a:lstStyle/>
        <a:p>
          <a:endParaRPr lang="en-US">
            <a:solidFill>
              <a:schemeClr val="bg1">
                <a:lumMod val="75000"/>
              </a:schemeClr>
            </a:solidFill>
          </a:endParaRPr>
        </a:p>
      </dgm:t>
    </dgm:pt>
    <dgm:pt modelId="{0064DA38-2780-43B3-A12F-14A68F8396CF}" type="sibTrans" cxnId="{FB56FD7D-7AC1-4845-B9FD-652D2B04EF53}">
      <dgm:prSet/>
      <dgm:spPr/>
      <dgm:t>
        <a:bodyPr/>
        <a:lstStyle/>
        <a:p>
          <a:endParaRPr lang="en-US">
            <a:solidFill>
              <a:schemeClr val="bg1">
                <a:lumMod val="75000"/>
              </a:schemeClr>
            </a:solidFill>
          </a:endParaRPr>
        </a:p>
      </dgm:t>
    </dgm:pt>
    <dgm:pt modelId="{D39A8C66-1ABB-455A-93E6-8F9D94D7C26E}">
      <dgm:prSet/>
      <dgm:spPr/>
      <dgm:t>
        <a:bodyPr/>
        <a:lstStyle/>
        <a:p>
          <a:r>
            <a:rPr lang="en-US" b="1" u="sng" dirty="0">
              <a:solidFill>
                <a:schemeClr val="bg1">
                  <a:lumMod val="75000"/>
                </a:schemeClr>
              </a:solidFill>
            </a:rPr>
            <a:t>Personal witness </a:t>
          </a:r>
          <a:r>
            <a:rPr lang="en-US" dirty="0">
              <a:solidFill>
                <a:schemeClr val="bg1">
                  <a:lumMod val="75000"/>
                </a:schemeClr>
              </a:solidFill>
            </a:rPr>
            <a:t>(putting a face and voice on recovery)</a:t>
          </a:r>
        </a:p>
      </dgm:t>
    </dgm:pt>
    <dgm:pt modelId="{84FA1A42-A60D-42D5-A22B-C83FCF6AC2BE}" type="parTrans" cxnId="{E668D733-596B-43B8-A1EF-44EAE35095E1}">
      <dgm:prSet/>
      <dgm:spPr/>
      <dgm:t>
        <a:bodyPr/>
        <a:lstStyle/>
        <a:p>
          <a:endParaRPr lang="en-US">
            <a:solidFill>
              <a:schemeClr val="bg1">
                <a:lumMod val="75000"/>
              </a:schemeClr>
            </a:solidFill>
          </a:endParaRPr>
        </a:p>
      </dgm:t>
    </dgm:pt>
    <dgm:pt modelId="{4B6E637A-F9D5-482E-952C-E4F9BC8EFB76}" type="sibTrans" cxnId="{E668D733-596B-43B8-A1EF-44EAE35095E1}">
      <dgm:prSet/>
      <dgm:spPr/>
      <dgm:t>
        <a:bodyPr/>
        <a:lstStyle/>
        <a:p>
          <a:endParaRPr lang="en-US">
            <a:solidFill>
              <a:schemeClr val="bg1">
                <a:lumMod val="75000"/>
              </a:schemeClr>
            </a:solidFill>
          </a:endParaRPr>
        </a:p>
      </dgm:t>
    </dgm:pt>
    <dgm:pt modelId="{E65AAE25-8D19-4705-9E20-A5CEA5D1B20B}">
      <dgm:prSet/>
      <dgm:spPr/>
      <dgm:t>
        <a:bodyPr/>
        <a:lstStyle/>
        <a:p>
          <a:r>
            <a:rPr lang="en-US" b="1" u="sng" dirty="0">
              <a:solidFill>
                <a:schemeClr val="tx1"/>
              </a:solidFill>
            </a:rPr>
            <a:t>Change our language/terminology </a:t>
          </a:r>
          <a:r>
            <a:rPr lang="en-US" dirty="0">
              <a:solidFill>
                <a:schemeClr val="tx1"/>
              </a:solidFill>
            </a:rPr>
            <a:t>to be consistent with the nature of the condition and the policies we wish to implement to address it</a:t>
          </a:r>
        </a:p>
      </dgm:t>
    </dgm:pt>
    <dgm:pt modelId="{1844C099-2BE0-45B4-B8C6-E38DB8B696FB}" type="parTrans" cxnId="{23B189D3-8E25-42A8-9B6D-A2EBD58385A3}">
      <dgm:prSet/>
      <dgm:spPr/>
      <dgm:t>
        <a:bodyPr/>
        <a:lstStyle/>
        <a:p>
          <a:endParaRPr lang="en-US">
            <a:solidFill>
              <a:schemeClr val="bg1">
                <a:lumMod val="75000"/>
              </a:schemeClr>
            </a:solidFill>
          </a:endParaRPr>
        </a:p>
      </dgm:t>
    </dgm:pt>
    <dgm:pt modelId="{5C8ECD97-2E2A-4EBE-9599-5EA7D493465B}" type="sibTrans" cxnId="{23B189D3-8E25-42A8-9B6D-A2EBD58385A3}">
      <dgm:prSet/>
      <dgm:spPr/>
      <dgm:t>
        <a:bodyPr/>
        <a:lstStyle/>
        <a:p>
          <a:endParaRPr lang="en-US">
            <a:solidFill>
              <a:schemeClr val="bg1">
                <a:lumMod val="75000"/>
              </a:schemeClr>
            </a:solidFill>
          </a:endParaRPr>
        </a:p>
      </dgm:t>
    </dgm:pt>
    <dgm:pt modelId="{6B5CB2F0-02FA-426F-931D-55BD119510B5}" type="pres">
      <dgm:prSet presAssocID="{220CD491-F861-4802-9899-A00970602E6B}" presName="root" presStyleCnt="0">
        <dgm:presLayoutVars>
          <dgm:dir/>
          <dgm:resizeHandles val="exact"/>
        </dgm:presLayoutVars>
      </dgm:prSet>
      <dgm:spPr/>
    </dgm:pt>
    <dgm:pt modelId="{B3B5736F-1095-4D78-ABEC-A54C8EC23E73}" type="pres">
      <dgm:prSet presAssocID="{B50DCAA1-2ED6-43F6-990F-0641E3DBFF73}" presName="compNode" presStyleCnt="0"/>
      <dgm:spPr/>
    </dgm:pt>
    <dgm:pt modelId="{B6E08F20-24E0-43E5-B77E-671FE78C9755}" type="pres">
      <dgm:prSet presAssocID="{B50DCAA1-2ED6-43F6-990F-0641E3DBFF73}" presName="bgRect" presStyleLbl="bgShp" presStyleIdx="0" presStyleCnt="3"/>
      <dgm:spPr/>
    </dgm:pt>
    <dgm:pt modelId="{6F18A7C0-0B8C-4039-B06C-D76AB87933AD}" type="pres">
      <dgm:prSet presAssocID="{B50DCAA1-2ED6-43F6-990F-0641E3DBFF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0DDBA263-5EA8-4ACB-A6FA-476E1B82636B}" type="pres">
      <dgm:prSet presAssocID="{B50DCAA1-2ED6-43F6-990F-0641E3DBFF73}" presName="spaceRect" presStyleCnt="0"/>
      <dgm:spPr/>
    </dgm:pt>
    <dgm:pt modelId="{2BF1EF9C-8DA4-4886-8695-1055D4E4356B}" type="pres">
      <dgm:prSet presAssocID="{B50DCAA1-2ED6-43F6-990F-0641E3DBFF73}" presName="parTx" presStyleLbl="revTx" presStyleIdx="0" presStyleCnt="3">
        <dgm:presLayoutVars>
          <dgm:chMax val="0"/>
          <dgm:chPref val="0"/>
        </dgm:presLayoutVars>
      </dgm:prSet>
      <dgm:spPr/>
    </dgm:pt>
    <dgm:pt modelId="{D5474AAC-F5BB-4EC8-9D5D-B09D52ADD7B7}" type="pres">
      <dgm:prSet presAssocID="{0064DA38-2780-43B3-A12F-14A68F8396CF}" presName="sibTrans" presStyleCnt="0"/>
      <dgm:spPr/>
    </dgm:pt>
    <dgm:pt modelId="{22640E47-7D3A-415C-B988-9C58F0B1BE31}" type="pres">
      <dgm:prSet presAssocID="{D39A8C66-1ABB-455A-93E6-8F9D94D7C26E}" presName="compNode" presStyleCnt="0"/>
      <dgm:spPr/>
    </dgm:pt>
    <dgm:pt modelId="{5D9174CF-71EA-433B-A50A-1FADF67E5901}" type="pres">
      <dgm:prSet presAssocID="{D39A8C66-1ABB-455A-93E6-8F9D94D7C26E}" presName="bgRect" presStyleLbl="bgShp" presStyleIdx="1" presStyleCnt="3"/>
      <dgm:spPr/>
    </dgm:pt>
    <dgm:pt modelId="{BF35F192-2F2F-4D6B-AA9D-BB4321FC6635}" type="pres">
      <dgm:prSet presAssocID="{D39A8C66-1ABB-455A-93E6-8F9D94D7C2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a:ext>
      </dgm:extLst>
    </dgm:pt>
    <dgm:pt modelId="{AB728D24-8190-4C01-85F7-8853223CEA81}" type="pres">
      <dgm:prSet presAssocID="{D39A8C66-1ABB-455A-93E6-8F9D94D7C26E}" presName="spaceRect" presStyleCnt="0"/>
      <dgm:spPr/>
    </dgm:pt>
    <dgm:pt modelId="{EA275C62-1B1D-4A00-989A-AD203E451667}" type="pres">
      <dgm:prSet presAssocID="{D39A8C66-1ABB-455A-93E6-8F9D94D7C26E}" presName="parTx" presStyleLbl="revTx" presStyleIdx="1" presStyleCnt="3">
        <dgm:presLayoutVars>
          <dgm:chMax val="0"/>
          <dgm:chPref val="0"/>
        </dgm:presLayoutVars>
      </dgm:prSet>
      <dgm:spPr/>
    </dgm:pt>
    <dgm:pt modelId="{0E59AD22-4406-48E5-A038-B75F1A94FCA8}" type="pres">
      <dgm:prSet presAssocID="{4B6E637A-F9D5-482E-952C-E4F9BC8EFB76}" presName="sibTrans" presStyleCnt="0"/>
      <dgm:spPr/>
    </dgm:pt>
    <dgm:pt modelId="{8FEB5C29-0C5D-41EB-8901-CE138F4F6353}" type="pres">
      <dgm:prSet presAssocID="{E65AAE25-8D19-4705-9E20-A5CEA5D1B20B}" presName="compNode" presStyleCnt="0"/>
      <dgm:spPr/>
    </dgm:pt>
    <dgm:pt modelId="{3A357317-DBCC-44B1-AE34-71F81192CAD1}" type="pres">
      <dgm:prSet presAssocID="{E65AAE25-8D19-4705-9E20-A5CEA5D1B20B}" presName="bgRect" presStyleLbl="bgShp" presStyleIdx="2" presStyleCnt="3"/>
      <dgm:spPr/>
    </dgm:pt>
    <dgm:pt modelId="{B6F79B13-C72C-4CFD-BA38-4F1B95F53C41}" type="pres">
      <dgm:prSet presAssocID="{E65AAE25-8D19-4705-9E20-A5CEA5D1B2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D3686331-1B6B-4248-BDFE-40E98ABD56E8}" type="pres">
      <dgm:prSet presAssocID="{E65AAE25-8D19-4705-9E20-A5CEA5D1B20B}" presName="spaceRect" presStyleCnt="0"/>
      <dgm:spPr/>
    </dgm:pt>
    <dgm:pt modelId="{4323F421-B3C0-4059-9F0A-332DE3F07648}" type="pres">
      <dgm:prSet presAssocID="{E65AAE25-8D19-4705-9E20-A5CEA5D1B20B}" presName="parTx" presStyleLbl="revTx" presStyleIdx="2" presStyleCnt="3">
        <dgm:presLayoutVars>
          <dgm:chMax val="0"/>
          <dgm:chPref val="0"/>
        </dgm:presLayoutVars>
      </dgm:prSet>
      <dgm:spPr/>
    </dgm:pt>
  </dgm:ptLst>
  <dgm:cxnLst>
    <dgm:cxn modelId="{C9F58333-AAFF-47E2-B465-58278E4A215C}" type="presOf" srcId="{E65AAE25-8D19-4705-9E20-A5CEA5D1B20B}" destId="{4323F421-B3C0-4059-9F0A-332DE3F07648}" srcOrd="0" destOrd="0" presId="urn:microsoft.com/office/officeart/2018/2/layout/IconVerticalSolidList"/>
    <dgm:cxn modelId="{E668D733-596B-43B8-A1EF-44EAE35095E1}" srcId="{220CD491-F861-4802-9899-A00970602E6B}" destId="{D39A8C66-1ABB-455A-93E6-8F9D94D7C26E}" srcOrd="1" destOrd="0" parTransId="{84FA1A42-A60D-42D5-A22B-C83FCF6AC2BE}" sibTransId="{4B6E637A-F9D5-482E-952C-E4F9BC8EFB76}"/>
    <dgm:cxn modelId="{69626860-923A-40AC-A7EC-D8A3D827243F}" type="presOf" srcId="{220CD491-F861-4802-9899-A00970602E6B}" destId="{6B5CB2F0-02FA-426F-931D-55BD119510B5}" srcOrd="0" destOrd="0" presId="urn:microsoft.com/office/officeart/2018/2/layout/IconVerticalSolidList"/>
    <dgm:cxn modelId="{FB56FD7D-7AC1-4845-B9FD-652D2B04EF53}" srcId="{220CD491-F861-4802-9899-A00970602E6B}" destId="{B50DCAA1-2ED6-43F6-990F-0641E3DBFF73}" srcOrd="0" destOrd="0" parTransId="{371C5F58-3E5D-4D5F-8FFF-2204F4E7CDAF}" sibTransId="{0064DA38-2780-43B3-A12F-14A68F8396CF}"/>
    <dgm:cxn modelId="{F833EAAC-4513-4F94-B3AA-D6B0029C4EC7}" type="presOf" srcId="{D39A8C66-1ABB-455A-93E6-8F9D94D7C26E}" destId="{EA275C62-1B1D-4A00-989A-AD203E451667}" srcOrd="0" destOrd="0" presId="urn:microsoft.com/office/officeart/2018/2/layout/IconVerticalSolidList"/>
    <dgm:cxn modelId="{23B189D3-8E25-42A8-9B6D-A2EBD58385A3}" srcId="{220CD491-F861-4802-9899-A00970602E6B}" destId="{E65AAE25-8D19-4705-9E20-A5CEA5D1B20B}" srcOrd="2" destOrd="0" parTransId="{1844C099-2BE0-45B4-B8C6-E38DB8B696FB}" sibTransId="{5C8ECD97-2E2A-4EBE-9599-5EA7D493465B}"/>
    <dgm:cxn modelId="{5C696FEC-AF92-4569-BE8F-DC033D619C5B}" type="presOf" srcId="{B50DCAA1-2ED6-43F6-990F-0641E3DBFF73}" destId="{2BF1EF9C-8DA4-4886-8695-1055D4E4356B}" srcOrd="0" destOrd="0" presId="urn:microsoft.com/office/officeart/2018/2/layout/IconVerticalSolidList"/>
    <dgm:cxn modelId="{E0AB0EDA-4548-4627-9EFB-63D4EEA8A454}" type="presParOf" srcId="{6B5CB2F0-02FA-426F-931D-55BD119510B5}" destId="{B3B5736F-1095-4D78-ABEC-A54C8EC23E73}" srcOrd="0" destOrd="0" presId="urn:microsoft.com/office/officeart/2018/2/layout/IconVerticalSolidList"/>
    <dgm:cxn modelId="{80875CC5-A6CA-43F4-B69D-DAA4936A7423}" type="presParOf" srcId="{B3B5736F-1095-4D78-ABEC-A54C8EC23E73}" destId="{B6E08F20-24E0-43E5-B77E-671FE78C9755}" srcOrd="0" destOrd="0" presId="urn:microsoft.com/office/officeart/2018/2/layout/IconVerticalSolidList"/>
    <dgm:cxn modelId="{153AD334-ED5C-4A6C-BF27-92973B14A299}" type="presParOf" srcId="{B3B5736F-1095-4D78-ABEC-A54C8EC23E73}" destId="{6F18A7C0-0B8C-4039-B06C-D76AB87933AD}" srcOrd="1" destOrd="0" presId="urn:microsoft.com/office/officeart/2018/2/layout/IconVerticalSolidList"/>
    <dgm:cxn modelId="{AD867EBE-FDB9-4284-9173-E6CBFAC2C5E6}" type="presParOf" srcId="{B3B5736F-1095-4D78-ABEC-A54C8EC23E73}" destId="{0DDBA263-5EA8-4ACB-A6FA-476E1B82636B}" srcOrd="2" destOrd="0" presId="urn:microsoft.com/office/officeart/2018/2/layout/IconVerticalSolidList"/>
    <dgm:cxn modelId="{BE97BC52-0125-4CAC-B32D-A4EE52686EDB}" type="presParOf" srcId="{B3B5736F-1095-4D78-ABEC-A54C8EC23E73}" destId="{2BF1EF9C-8DA4-4886-8695-1055D4E4356B}" srcOrd="3" destOrd="0" presId="urn:microsoft.com/office/officeart/2018/2/layout/IconVerticalSolidList"/>
    <dgm:cxn modelId="{0638AE1A-6FC2-4F53-9BC9-8B8577291E98}" type="presParOf" srcId="{6B5CB2F0-02FA-426F-931D-55BD119510B5}" destId="{D5474AAC-F5BB-4EC8-9D5D-B09D52ADD7B7}" srcOrd="1" destOrd="0" presId="urn:microsoft.com/office/officeart/2018/2/layout/IconVerticalSolidList"/>
    <dgm:cxn modelId="{8E23DF80-D6B7-44DE-919E-6CB44E276D69}" type="presParOf" srcId="{6B5CB2F0-02FA-426F-931D-55BD119510B5}" destId="{22640E47-7D3A-415C-B988-9C58F0B1BE31}" srcOrd="2" destOrd="0" presId="urn:microsoft.com/office/officeart/2018/2/layout/IconVerticalSolidList"/>
    <dgm:cxn modelId="{A2DA0004-0EC8-43CB-8447-E0B8C2384EA2}" type="presParOf" srcId="{22640E47-7D3A-415C-B988-9C58F0B1BE31}" destId="{5D9174CF-71EA-433B-A50A-1FADF67E5901}" srcOrd="0" destOrd="0" presId="urn:microsoft.com/office/officeart/2018/2/layout/IconVerticalSolidList"/>
    <dgm:cxn modelId="{4B23182F-7989-43B1-AEF9-8164FFE94820}" type="presParOf" srcId="{22640E47-7D3A-415C-B988-9C58F0B1BE31}" destId="{BF35F192-2F2F-4D6B-AA9D-BB4321FC6635}" srcOrd="1" destOrd="0" presId="urn:microsoft.com/office/officeart/2018/2/layout/IconVerticalSolidList"/>
    <dgm:cxn modelId="{886FE65B-8F4C-4386-93BE-58E8474AC759}" type="presParOf" srcId="{22640E47-7D3A-415C-B988-9C58F0B1BE31}" destId="{AB728D24-8190-4C01-85F7-8853223CEA81}" srcOrd="2" destOrd="0" presId="urn:microsoft.com/office/officeart/2018/2/layout/IconVerticalSolidList"/>
    <dgm:cxn modelId="{1A7D1D8D-7B14-4225-992B-8468B5117A6B}" type="presParOf" srcId="{22640E47-7D3A-415C-B988-9C58F0B1BE31}" destId="{EA275C62-1B1D-4A00-989A-AD203E451667}" srcOrd="3" destOrd="0" presId="urn:microsoft.com/office/officeart/2018/2/layout/IconVerticalSolidList"/>
    <dgm:cxn modelId="{160E5678-6771-4B27-96B4-A0A622D6A57E}" type="presParOf" srcId="{6B5CB2F0-02FA-426F-931D-55BD119510B5}" destId="{0E59AD22-4406-48E5-A038-B75F1A94FCA8}" srcOrd="3" destOrd="0" presId="urn:microsoft.com/office/officeart/2018/2/layout/IconVerticalSolidList"/>
    <dgm:cxn modelId="{D4A44E51-F235-4049-93B1-1E89951573F0}" type="presParOf" srcId="{6B5CB2F0-02FA-426F-931D-55BD119510B5}" destId="{8FEB5C29-0C5D-41EB-8901-CE138F4F6353}" srcOrd="4" destOrd="0" presId="urn:microsoft.com/office/officeart/2018/2/layout/IconVerticalSolidList"/>
    <dgm:cxn modelId="{484AB2D0-B044-4A36-83A4-33E54331402B}" type="presParOf" srcId="{8FEB5C29-0C5D-41EB-8901-CE138F4F6353}" destId="{3A357317-DBCC-44B1-AE34-71F81192CAD1}" srcOrd="0" destOrd="0" presId="urn:microsoft.com/office/officeart/2018/2/layout/IconVerticalSolidList"/>
    <dgm:cxn modelId="{7E0F9C94-DE3D-4504-8AAB-B2634688D98C}" type="presParOf" srcId="{8FEB5C29-0C5D-41EB-8901-CE138F4F6353}" destId="{B6F79B13-C72C-4CFD-BA38-4F1B95F53C41}" srcOrd="1" destOrd="0" presId="urn:microsoft.com/office/officeart/2018/2/layout/IconVerticalSolidList"/>
    <dgm:cxn modelId="{290ADA40-A537-4098-8944-030C15A75393}" type="presParOf" srcId="{8FEB5C29-0C5D-41EB-8901-CE138F4F6353}" destId="{D3686331-1B6B-4248-BDFE-40E98ABD56E8}" srcOrd="2" destOrd="0" presId="urn:microsoft.com/office/officeart/2018/2/layout/IconVerticalSolidList"/>
    <dgm:cxn modelId="{500677BF-46DA-41F7-943B-72AEF23A4AFC}" type="presParOf" srcId="{8FEB5C29-0C5D-41EB-8901-CE138F4F6353}" destId="{4323F421-B3C0-4059-9F0A-332DE3F076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BFB7099-3584-45E4-843B-BB26677C5F9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03B4352-397A-41F2-85DB-A4088210C735}">
      <dgm:prSet/>
      <dgm:spPr/>
      <dgm:t>
        <a:bodyPr/>
        <a:lstStyle/>
        <a:p>
          <a:r>
            <a:rPr lang="en-US"/>
            <a:t>Much ado about nothing?</a:t>
          </a:r>
        </a:p>
      </dgm:t>
    </dgm:pt>
    <dgm:pt modelId="{419B07C3-8D90-4710-97CD-A3D2F09A3CAA}" type="parTrans" cxnId="{249D6159-C22C-4A97-82A2-34D21F18CF00}">
      <dgm:prSet/>
      <dgm:spPr/>
      <dgm:t>
        <a:bodyPr/>
        <a:lstStyle/>
        <a:p>
          <a:endParaRPr lang="en-US"/>
        </a:p>
      </dgm:t>
    </dgm:pt>
    <dgm:pt modelId="{A66B4A82-E778-4E21-8F77-A8659BC43473}" type="sibTrans" cxnId="{249D6159-C22C-4A97-82A2-34D21F18CF00}">
      <dgm:prSet/>
      <dgm:spPr/>
      <dgm:t>
        <a:bodyPr/>
        <a:lstStyle/>
        <a:p>
          <a:endParaRPr lang="en-US"/>
        </a:p>
      </dgm:t>
    </dgm:pt>
    <dgm:pt modelId="{B7CAE305-9B79-4E46-9D20-503E6ED754B6}">
      <dgm:prSet/>
      <dgm:spPr/>
      <dgm:t>
        <a:bodyPr/>
        <a:lstStyle/>
        <a:p>
          <a:r>
            <a:rPr lang="en-US"/>
            <a:t>“Political correctness”?</a:t>
          </a:r>
        </a:p>
      </dgm:t>
    </dgm:pt>
    <dgm:pt modelId="{182BED34-9063-410A-9901-B68EF649FA11}" type="parTrans" cxnId="{2D89CC43-4BF6-4A71-BB46-DBCD1EE77331}">
      <dgm:prSet/>
      <dgm:spPr/>
      <dgm:t>
        <a:bodyPr/>
        <a:lstStyle/>
        <a:p>
          <a:endParaRPr lang="en-US"/>
        </a:p>
      </dgm:t>
    </dgm:pt>
    <dgm:pt modelId="{6EAEFA48-236E-447B-A713-C1AB31D38CDD}" type="sibTrans" cxnId="{2D89CC43-4BF6-4A71-BB46-DBCD1EE77331}">
      <dgm:prSet/>
      <dgm:spPr/>
      <dgm:t>
        <a:bodyPr/>
        <a:lstStyle/>
        <a:p>
          <a:endParaRPr lang="en-US"/>
        </a:p>
      </dgm:t>
    </dgm:pt>
    <dgm:pt modelId="{4A21A0DC-44AA-4D8F-A6AC-BF33C2B9A9B8}">
      <dgm:prSet/>
      <dgm:spPr/>
      <dgm:t>
        <a:bodyPr/>
        <a:lstStyle/>
        <a:p>
          <a:r>
            <a:rPr lang="en-US" dirty="0"/>
            <a:t>Mere “semantics”?</a:t>
          </a:r>
        </a:p>
      </dgm:t>
    </dgm:pt>
    <dgm:pt modelId="{263BD846-6763-49DC-93AC-A2946589BA04}" type="parTrans" cxnId="{FE8E1747-0553-4D75-B13D-26863C3FCA19}">
      <dgm:prSet/>
      <dgm:spPr/>
      <dgm:t>
        <a:bodyPr/>
        <a:lstStyle/>
        <a:p>
          <a:endParaRPr lang="en-US"/>
        </a:p>
      </dgm:t>
    </dgm:pt>
    <dgm:pt modelId="{5A4D585A-B369-4532-AB89-0A7EC78C532E}" type="sibTrans" cxnId="{FE8E1747-0553-4D75-B13D-26863C3FCA19}">
      <dgm:prSet/>
      <dgm:spPr/>
      <dgm:t>
        <a:bodyPr/>
        <a:lstStyle/>
        <a:p>
          <a:endParaRPr lang="en-US"/>
        </a:p>
      </dgm:t>
    </dgm:pt>
    <dgm:pt modelId="{4129B2D0-8849-4938-A4DD-5AF9C945399D}" type="pres">
      <dgm:prSet presAssocID="{CBFB7099-3584-45E4-843B-BB26677C5F90}" presName="root" presStyleCnt="0">
        <dgm:presLayoutVars>
          <dgm:dir/>
          <dgm:resizeHandles val="exact"/>
        </dgm:presLayoutVars>
      </dgm:prSet>
      <dgm:spPr/>
    </dgm:pt>
    <dgm:pt modelId="{2A575071-03E4-485F-AB3B-02F637DD9284}" type="pres">
      <dgm:prSet presAssocID="{403B4352-397A-41F2-85DB-A4088210C735}" presName="compNode" presStyleCnt="0"/>
      <dgm:spPr/>
    </dgm:pt>
    <dgm:pt modelId="{46CD41CE-632B-44A4-811A-C0A1EA90C9D4}" type="pres">
      <dgm:prSet presAssocID="{403B4352-397A-41F2-85DB-A4088210C735}" presName="bgRect" presStyleLbl="bgShp" presStyleIdx="0" presStyleCnt="3"/>
      <dgm:spPr/>
    </dgm:pt>
    <dgm:pt modelId="{44D9F14A-DD00-4CA9-AC2D-89E5A6E20A63}" type="pres">
      <dgm:prSet presAssocID="{403B4352-397A-41F2-85DB-A4088210C7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FE2F7F90-CA6D-4BEC-A6C9-B3991FA0A333}" type="pres">
      <dgm:prSet presAssocID="{403B4352-397A-41F2-85DB-A4088210C735}" presName="spaceRect" presStyleCnt="0"/>
      <dgm:spPr/>
    </dgm:pt>
    <dgm:pt modelId="{5D487244-A459-48F9-82AA-FDEA1BF29A26}" type="pres">
      <dgm:prSet presAssocID="{403B4352-397A-41F2-85DB-A4088210C735}" presName="parTx" presStyleLbl="revTx" presStyleIdx="0" presStyleCnt="3">
        <dgm:presLayoutVars>
          <dgm:chMax val="0"/>
          <dgm:chPref val="0"/>
        </dgm:presLayoutVars>
      </dgm:prSet>
      <dgm:spPr/>
    </dgm:pt>
    <dgm:pt modelId="{34A4A8CE-5BBA-4E0B-BC00-7A4DBD1DCF49}" type="pres">
      <dgm:prSet presAssocID="{A66B4A82-E778-4E21-8F77-A8659BC43473}" presName="sibTrans" presStyleCnt="0"/>
      <dgm:spPr/>
    </dgm:pt>
    <dgm:pt modelId="{AE6E6E86-20FE-4635-86B3-8889D000C97D}" type="pres">
      <dgm:prSet presAssocID="{B7CAE305-9B79-4E46-9D20-503E6ED754B6}" presName="compNode" presStyleCnt="0"/>
      <dgm:spPr/>
    </dgm:pt>
    <dgm:pt modelId="{6A57164E-579A-456E-8E57-3EA2F96C3A05}" type="pres">
      <dgm:prSet presAssocID="{B7CAE305-9B79-4E46-9D20-503E6ED754B6}" presName="bgRect" presStyleLbl="bgShp" presStyleIdx="1" presStyleCnt="3"/>
      <dgm:spPr/>
    </dgm:pt>
    <dgm:pt modelId="{A35FF97F-B8C7-46E1-9A9C-0143E4851061}" type="pres">
      <dgm:prSet presAssocID="{B7CAE305-9B79-4E46-9D20-503E6ED754B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6D2C37F0-9BD9-4930-98E6-E0297DF03F8A}" type="pres">
      <dgm:prSet presAssocID="{B7CAE305-9B79-4E46-9D20-503E6ED754B6}" presName="spaceRect" presStyleCnt="0"/>
      <dgm:spPr/>
    </dgm:pt>
    <dgm:pt modelId="{58738C23-008D-4434-A60C-578BE6CD0428}" type="pres">
      <dgm:prSet presAssocID="{B7CAE305-9B79-4E46-9D20-503E6ED754B6}" presName="parTx" presStyleLbl="revTx" presStyleIdx="1" presStyleCnt="3">
        <dgm:presLayoutVars>
          <dgm:chMax val="0"/>
          <dgm:chPref val="0"/>
        </dgm:presLayoutVars>
      </dgm:prSet>
      <dgm:spPr/>
    </dgm:pt>
    <dgm:pt modelId="{01ECF7AD-B573-40AD-8658-184F79C85D71}" type="pres">
      <dgm:prSet presAssocID="{6EAEFA48-236E-447B-A713-C1AB31D38CDD}" presName="sibTrans" presStyleCnt="0"/>
      <dgm:spPr/>
    </dgm:pt>
    <dgm:pt modelId="{765B64ED-5DFA-4296-B6FF-361F8064CCD2}" type="pres">
      <dgm:prSet presAssocID="{4A21A0DC-44AA-4D8F-A6AC-BF33C2B9A9B8}" presName="compNode" presStyleCnt="0"/>
      <dgm:spPr/>
    </dgm:pt>
    <dgm:pt modelId="{48D2AB7C-A3BF-4374-8EE4-33E1A98EE34C}" type="pres">
      <dgm:prSet presAssocID="{4A21A0DC-44AA-4D8F-A6AC-BF33C2B9A9B8}" presName="bgRect" presStyleLbl="bgShp" presStyleIdx="2" presStyleCnt="3"/>
      <dgm:spPr/>
    </dgm:pt>
    <dgm:pt modelId="{B3EB3D4C-F5D3-4A17-B9F0-908B53C62337}" type="pres">
      <dgm:prSet presAssocID="{4A21A0DC-44AA-4D8F-A6AC-BF33C2B9A9B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FDF44ED-42AE-4BDA-B85E-DC30915E9BA6}" type="pres">
      <dgm:prSet presAssocID="{4A21A0DC-44AA-4D8F-A6AC-BF33C2B9A9B8}" presName="spaceRect" presStyleCnt="0"/>
      <dgm:spPr/>
    </dgm:pt>
    <dgm:pt modelId="{C824FE64-121E-49D8-A24A-1BC956851E85}" type="pres">
      <dgm:prSet presAssocID="{4A21A0DC-44AA-4D8F-A6AC-BF33C2B9A9B8}" presName="parTx" presStyleLbl="revTx" presStyleIdx="2" presStyleCnt="3">
        <dgm:presLayoutVars>
          <dgm:chMax val="0"/>
          <dgm:chPref val="0"/>
        </dgm:presLayoutVars>
      </dgm:prSet>
      <dgm:spPr/>
    </dgm:pt>
  </dgm:ptLst>
  <dgm:cxnLst>
    <dgm:cxn modelId="{C10E270F-75EF-451A-B1A5-43E4FD19A948}" type="presOf" srcId="{CBFB7099-3584-45E4-843B-BB26677C5F90}" destId="{4129B2D0-8849-4938-A4DD-5AF9C945399D}" srcOrd="0" destOrd="0" presId="urn:microsoft.com/office/officeart/2018/2/layout/IconVerticalSolidList"/>
    <dgm:cxn modelId="{3E710D11-6E11-4065-8A6E-EC9373036D80}" type="presOf" srcId="{4A21A0DC-44AA-4D8F-A6AC-BF33C2B9A9B8}" destId="{C824FE64-121E-49D8-A24A-1BC956851E85}" srcOrd="0" destOrd="0" presId="urn:microsoft.com/office/officeart/2018/2/layout/IconVerticalSolidList"/>
    <dgm:cxn modelId="{05EE0922-5CFE-4339-B25A-5BAF1E91186F}" type="presOf" srcId="{B7CAE305-9B79-4E46-9D20-503E6ED754B6}" destId="{58738C23-008D-4434-A60C-578BE6CD0428}" srcOrd="0" destOrd="0" presId="urn:microsoft.com/office/officeart/2018/2/layout/IconVerticalSolidList"/>
    <dgm:cxn modelId="{2D89CC43-4BF6-4A71-BB46-DBCD1EE77331}" srcId="{CBFB7099-3584-45E4-843B-BB26677C5F90}" destId="{B7CAE305-9B79-4E46-9D20-503E6ED754B6}" srcOrd="1" destOrd="0" parTransId="{182BED34-9063-410A-9901-B68EF649FA11}" sibTransId="{6EAEFA48-236E-447B-A713-C1AB31D38CDD}"/>
    <dgm:cxn modelId="{FE8E1747-0553-4D75-B13D-26863C3FCA19}" srcId="{CBFB7099-3584-45E4-843B-BB26677C5F90}" destId="{4A21A0DC-44AA-4D8F-A6AC-BF33C2B9A9B8}" srcOrd="2" destOrd="0" parTransId="{263BD846-6763-49DC-93AC-A2946589BA04}" sibTransId="{5A4D585A-B369-4532-AB89-0A7EC78C532E}"/>
    <dgm:cxn modelId="{249D6159-C22C-4A97-82A2-34D21F18CF00}" srcId="{CBFB7099-3584-45E4-843B-BB26677C5F90}" destId="{403B4352-397A-41F2-85DB-A4088210C735}" srcOrd="0" destOrd="0" parTransId="{419B07C3-8D90-4710-97CD-A3D2F09A3CAA}" sibTransId="{A66B4A82-E778-4E21-8F77-A8659BC43473}"/>
    <dgm:cxn modelId="{A4CAD6B2-CE0B-42C4-A438-B00712C34536}" type="presOf" srcId="{403B4352-397A-41F2-85DB-A4088210C735}" destId="{5D487244-A459-48F9-82AA-FDEA1BF29A26}" srcOrd="0" destOrd="0" presId="urn:microsoft.com/office/officeart/2018/2/layout/IconVerticalSolidList"/>
    <dgm:cxn modelId="{718C4791-9340-4F9C-83DB-5F80B8683A1F}" type="presParOf" srcId="{4129B2D0-8849-4938-A4DD-5AF9C945399D}" destId="{2A575071-03E4-485F-AB3B-02F637DD9284}" srcOrd="0" destOrd="0" presId="urn:microsoft.com/office/officeart/2018/2/layout/IconVerticalSolidList"/>
    <dgm:cxn modelId="{C8FE2208-4605-40C5-BDCC-3A110AF41C93}" type="presParOf" srcId="{2A575071-03E4-485F-AB3B-02F637DD9284}" destId="{46CD41CE-632B-44A4-811A-C0A1EA90C9D4}" srcOrd="0" destOrd="0" presId="urn:microsoft.com/office/officeart/2018/2/layout/IconVerticalSolidList"/>
    <dgm:cxn modelId="{C6742B30-1043-46F7-8688-1BC4F90431D7}" type="presParOf" srcId="{2A575071-03E4-485F-AB3B-02F637DD9284}" destId="{44D9F14A-DD00-4CA9-AC2D-89E5A6E20A63}" srcOrd="1" destOrd="0" presId="urn:microsoft.com/office/officeart/2018/2/layout/IconVerticalSolidList"/>
    <dgm:cxn modelId="{12A2757B-8A24-4426-840A-9C2690EB07F0}" type="presParOf" srcId="{2A575071-03E4-485F-AB3B-02F637DD9284}" destId="{FE2F7F90-CA6D-4BEC-A6C9-B3991FA0A333}" srcOrd="2" destOrd="0" presId="urn:microsoft.com/office/officeart/2018/2/layout/IconVerticalSolidList"/>
    <dgm:cxn modelId="{737728DE-8318-41E3-9803-1DB23329C9E7}" type="presParOf" srcId="{2A575071-03E4-485F-AB3B-02F637DD9284}" destId="{5D487244-A459-48F9-82AA-FDEA1BF29A26}" srcOrd="3" destOrd="0" presId="urn:microsoft.com/office/officeart/2018/2/layout/IconVerticalSolidList"/>
    <dgm:cxn modelId="{52E0E45F-F8C0-4E33-AACA-56E23F305CEF}" type="presParOf" srcId="{4129B2D0-8849-4938-A4DD-5AF9C945399D}" destId="{34A4A8CE-5BBA-4E0B-BC00-7A4DBD1DCF49}" srcOrd="1" destOrd="0" presId="urn:microsoft.com/office/officeart/2018/2/layout/IconVerticalSolidList"/>
    <dgm:cxn modelId="{D489DCF2-A3D7-4059-B1D0-FCF221C82FFB}" type="presParOf" srcId="{4129B2D0-8849-4938-A4DD-5AF9C945399D}" destId="{AE6E6E86-20FE-4635-86B3-8889D000C97D}" srcOrd="2" destOrd="0" presId="urn:microsoft.com/office/officeart/2018/2/layout/IconVerticalSolidList"/>
    <dgm:cxn modelId="{46720C87-509F-47F7-97AA-1BEC6E6FDBC5}" type="presParOf" srcId="{AE6E6E86-20FE-4635-86B3-8889D000C97D}" destId="{6A57164E-579A-456E-8E57-3EA2F96C3A05}" srcOrd="0" destOrd="0" presId="urn:microsoft.com/office/officeart/2018/2/layout/IconVerticalSolidList"/>
    <dgm:cxn modelId="{F762F241-D04A-46EF-BBE4-477102A87A74}" type="presParOf" srcId="{AE6E6E86-20FE-4635-86B3-8889D000C97D}" destId="{A35FF97F-B8C7-46E1-9A9C-0143E4851061}" srcOrd="1" destOrd="0" presId="urn:microsoft.com/office/officeart/2018/2/layout/IconVerticalSolidList"/>
    <dgm:cxn modelId="{11ECA1FB-413A-4471-9340-21A0966F2FDE}" type="presParOf" srcId="{AE6E6E86-20FE-4635-86B3-8889D000C97D}" destId="{6D2C37F0-9BD9-4930-98E6-E0297DF03F8A}" srcOrd="2" destOrd="0" presId="urn:microsoft.com/office/officeart/2018/2/layout/IconVerticalSolidList"/>
    <dgm:cxn modelId="{601E5753-0DB6-4E41-8056-B0AE2A40728C}" type="presParOf" srcId="{AE6E6E86-20FE-4635-86B3-8889D000C97D}" destId="{58738C23-008D-4434-A60C-578BE6CD0428}" srcOrd="3" destOrd="0" presId="urn:microsoft.com/office/officeart/2018/2/layout/IconVerticalSolidList"/>
    <dgm:cxn modelId="{08E3AD7E-3FCF-410A-9DAC-BC262C5859A2}" type="presParOf" srcId="{4129B2D0-8849-4938-A4DD-5AF9C945399D}" destId="{01ECF7AD-B573-40AD-8658-184F79C85D71}" srcOrd="3" destOrd="0" presId="urn:microsoft.com/office/officeart/2018/2/layout/IconVerticalSolidList"/>
    <dgm:cxn modelId="{6E551C41-D9F5-4F26-818E-9923F785E5B9}" type="presParOf" srcId="{4129B2D0-8849-4938-A4DD-5AF9C945399D}" destId="{765B64ED-5DFA-4296-B6FF-361F8064CCD2}" srcOrd="4" destOrd="0" presId="urn:microsoft.com/office/officeart/2018/2/layout/IconVerticalSolidList"/>
    <dgm:cxn modelId="{B2B1F041-1FF2-4AD1-8C00-4335BA4C0333}" type="presParOf" srcId="{765B64ED-5DFA-4296-B6FF-361F8064CCD2}" destId="{48D2AB7C-A3BF-4374-8EE4-33E1A98EE34C}" srcOrd="0" destOrd="0" presId="urn:microsoft.com/office/officeart/2018/2/layout/IconVerticalSolidList"/>
    <dgm:cxn modelId="{19028980-6EE3-47F3-8055-6703476104FF}" type="presParOf" srcId="{765B64ED-5DFA-4296-B6FF-361F8064CCD2}" destId="{B3EB3D4C-F5D3-4A17-B9F0-908B53C62337}" srcOrd="1" destOrd="0" presId="urn:microsoft.com/office/officeart/2018/2/layout/IconVerticalSolidList"/>
    <dgm:cxn modelId="{0DF9990D-D375-4D98-A913-2F6EAACF0C3A}" type="presParOf" srcId="{765B64ED-5DFA-4296-B6FF-361F8064CCD2}" destId="{FFDF44ED-42AE-4BDA-B85E-DC30915E9BA6}" srcOrd="2" destOrd="0" presId="urn:microsoft.com/office/officeart/2018/2/layout/IconVerticalSolidList"/>
    <dgm:cxn modelId="{8D9BA773-9A9B-485E-9B5F-5A0FEBAA316A}" type="presParOf" srcId="{765B64ED-5DFA-4296-B6FF-361F8064CCD2}" destId="{C824FE64-121E-49D8-A24A-1BC956851E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F48A91-CE48-41F7-B94B-C5D1B461F2C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AD60290-0443-44FF-96EE-DB2A509947BB}">
      <dgm:prSet/>
      <dgm:spPr/>
      <dgm:t>
        <a:bodyPr/>
        <a:lstStyle/>
        <a:p>
          <a:r>
            <a:rPr lang="en-US" b="0" i="0" dirty="0"/>
            <a:t>Conceptualizations and related terminology implicitly reflect and influence how we think about and approach SUD</a:t>
          </a:r>
          <a:endParaRPr lang="en-US" dirty="0"/>
        </a:p>
      </dgm:t>
    </dgm:pt>
    <dgm:pt modelId="{487ADDC9-6C49-479D-A9AF-7D16CF787575}" type="parTrans" cxnId="{BC89E144-C74B-455C-94D5-4D9CCAA3FEDF}">
      <dgm:prSet/>
      <dgm:spPr/>
      <dgm:t>
        <a:bodyPr/>
        <a:lstStyle/>
        <a:p>
          <a:endParaRPr lang="en-US"/>
        </a:p>
      </dgm:t>
    </dgm:pt>
    <dgm:pt modelId="{C840CE5E-23DF-4F2D-8F12-58E9AA2998B5}" type="sibTrans" cxnId="{BC89E144-C74B-455C-94D5-4D9CCAA3FEDF}">
      <dgm:prSet/>
      <dgm:spPr/>
      <dgm:t>
        <a:bodyPr/>
        <a:lstStyle/>
        <a:p>
          <a:endParaRPr lang="en-US"/>
        </a:p>
      </dgm:t>
    </dgm:pt>
    <dgm:pt modelId="{4D38ED5D-3F7C-4F30-88EB-A48811C90E80}">
      <dgm:prSet/>
      <dgm:spPr/>
      <dgm:t>
        <a:bodyPr/>
        <a:lstStyle/>
        <a:p>
          <a:r>
            <a:rPr lang="en-US" b="0" i="0" dirty="0"/>
            <a:t>When we think about what language is… it is a standardized collection of sounds and symbols that trigger networks of cognitive scripts, activating chains of thoughts; influences appraisal, attitudes, actions</a:t>
          </a:r>
          <a:endParaRPr lang="en-US" dirty="0"/>
        </a:p>
      </dgm:t>
    </dgm:pt>
    <dgm:pt modelId="{6C15E739-2543-4D2C-AAA7-5AB3DDC0BCEA}" type="parTrans" cxnId="{DA7F48E3-435F-4B74-BA10-F1BF0DB983B5}">
      <dgm:prSet/>
      <dgm:spPr/>
      <dgm:t>
        <a:bodyPr/>
        <a:lstStyle/>
        <a:p>
          <a:endParaRPr lang="en-US"/>
        </a:p>
      </dgm:t>
    </dgm:pt>
    <dgm:pt modelId="{05F0220E-1B0D-449A-8F10-9ADC061F34A1}" type="sibTrans" cxnId="{DA7F48E3-435F-4B74-BA10-F1BF0DB983B5}">
      <dgm:prSet/>
      <dgm:spPr/>
      <dgm:t>
        <a:bodyPr/>
        <a:lstStyle/>
        <a:p>
          <a:endParaRPr lang="en-US"/>
        </a:p>
      </dgm:t>
    </dgm:pt>
    <dgm:pt modelId="{E5374766-0530-441F-928E-7D1B359FCE18}">
      <dgm:prSet/>
      <dgm:spPr/>
      <dgm:t>
        <a:bodyPr/>
        <a:lstStyle/>
        <a:p>
          <a:r>
            <a:rPr lang="en-US" b="0" i="0"/>
            <a:t>Language changes over time; from “lunatic asylums” “drunkards/dipsomaniacs” to “psych hospital” “AUD patients” </a:t>
          </a:r>
          <a:endParaRPr lang="en-US"/>
        </a:p>
      </dgm:t>
    </dgm:pt>
    <dgm:pt modelId="{467D6B41-F8AE-4B8B-B043-BE7D1C86168E}" type="parTrans" cxnId="{0E4AC1D8-2F52-4698-9D0A-439AEFD52399}">
      <dgm:prSet/>
      <dgm:spPr/>
      <dgm:t>
        <a:bodyPr/>
        <a:lstStyle/>
        <a:p>
          <a:endParaRPr lang="en-US"/>
        </a:p>
      </dgm:t>
    </dgm:pt>
    <dgm:pt modelId="{13A22382-569F-46D7-BAE6-D659A37D3A94}" type="sibTrans" cxnId="{0E4AC1D8-2F52-4698-9D0A-439AEFD52399}">
      <dgm:prSet/>
      <dgm:spPr/>
      <dgm:t>
        <a:bodyPr/>
        <a:lstStyle/>
        <a:p>
          <a:endParaRPr lang="en-US"/>
        </a:p>
      </dgm:t>
    </dgm:pt>
    <dgm:pt modelId="{4AE5D355-CBED-44DA-A37C-650FA0D70CE9}">
      <dgm:prSet/>
      <dgm:spPr/>
      <dgm:t>
        <a:bodyPr/>
        <a:lstStyle/>
        <a:p>
          <a:r>
            <a:rPr lang="en-US" b="0" i="0"/>
            <a:t>Policy approaches to “drug problem” possess own rhetoric - shift from “War on drugs” (punishment) to public health (prevention/treatment)… </a:t>
          </a:r>
          <a:endParaRPr lang="en-US"/>
        </a:p>
      </dgm:t>
    </dgm:pt>
    <dgm:pt modelId="{9CF65377-582C-4541-B10F-1CD98EE99AED}" type="parTrans" cxnId="{DE751BEE-175F-442A-AF66-E142125C86CE}">
      <dgm:prSet/>
      <dgm:spPr/>
      <dgm:t>
        <a:bodyPr/>
        <a:lstStyle/>
        <a:p>
          <a:endParaRPr lang="en-US"/>
        </a:p>
      </dgm:t>
    </dgm:pt>
    <dgm:pt modelId="{AFE2C818-9BE0-49E4-93A7-073A8DA2A165}" type="sibTrans" cxnId="{DE751BEE-175F-442A-AF66-E142125C86CE}">
      <dgm:prSet/>
      <dgm:spPr/>
      <dgm:t>
        <a:bodyPr/>
        <a:lstStyle/>
        <a:p>
          <a:endParaRPr lang="en-US"/>
        </a:p>
      </dgm:t>
    </dgm:pt>
    <dgm:pt modelId="{BDA644CF-06EA-48B8-B440-78AA6A3C6AD5}" type="pres">
      <dgm:prSet presAssocID="{FBF48A91-CE48-41F7-B94B-C5D1B461F2C8}" presName="root" presStyleCnt="0">
        <dgm:presLayoutVars>
          <dgm:dir/>
          <dgm:resizeHandles val="exact"/>
        </dgm:presLayoutVars>
      </dgm:prSet>
      <dgm:spPr/>
    </dgm:pt>
    <dgm:pt modelId="{49A252E6-8C69-49ED-9EF8-5F318FF9BB81}" type="pres">
      <dgm:prSet presAssocID="{6AD60290-0443-44FF-96EE-DB2A509947BB}" presName="compNode" presStyleCnt="0"/>
      <dgm:spPr/>
    </dgm:pt>
    <dgm:pt modelId="{3A0F25DA-ED4F-4074-B52B-F16FB223EA93}" type="pres">
      <dgm:prSet presAssocID="{6AD60290-0443-44FF-96EE-DB2A509947BB}" presName="bgRect" presStyleLbl="bgShp" presStyleIdx="0" presStyleCnt="4"/>
      <dgm:spPr/>
    </dgm:pt>
    <dgm:pt modelId="{4FF15242-D45F-4364-A621-B1C48849BBF4}" type="pres">
      <dgm:prSet presAssocID="{6AD60290-0443-44FF-96EE-DB2A509947BB}"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E255BB8F-6A1B-4F17-8B37-287D7ED4451B}" type="pres">
      <dgm:prSet presAssocID="{6AD60290-0443-44FF-96EE-DB2A509947BB}" presName="spaceRect" presStyleCnt="0"/>
      <dgm:spPr/>
    </dgm:pt>
    <dgm:pt modelId="{A84B388B-0F86-488A-8F75-9AF0A427B98F}" type="pres">
      <dgm:prSet presAssocID="{6AD60290-0443-44FF-96EE-DB2A509947BB}" presName="parTx" presStyleLbl="revTx" presStyleIdx="0" presStyleCnt="4">
        <dgm:presLayoutVars>
          <dgm:chMax val="0"/>
          <dgm:chPref val="0"/>
        </dgm:presLayoutVars>
      </dgm:prSet>
      <dgm:spPr/>
    </dgm:pt>
    <dgm:pt modelId="{1D04C017-7D06-48DD-BD7B-92FF73249BFE}" type="pres">
      <dgm:prSet presAssocID="{C840CE5E-23DF-4F2D-8F12-58E9AA2998B5}" presName="sibTrans" presStyleCnt="0"/>
      <dgm:spPr/>
    </dgm:pt>
    <dgm:pt modelId="{A62B22A0-E122-48B6-AFCA-8C24F682D973}" type="pres">
      <dgm:prSet presAssocID="{4D38ED5D-3F7C-4F30-88EB-A48811C90E80}" presName="compNode" presStyleCnt="0"/>
      <dgm:spPr/>
    </dgm:pt>
    <dgm:pt modelId="{E525322D-6DDF-4794-AC8A-A9E5285DCFAD}" type="pres">
      <dgm:prSet presAssocID="{4D38ED5D-3F7C-4F30-88EB-A48811C90E80}" presName="bgRect" presStyleLbl="bgShp" presStyleIdx="1" presStyleCnt="4"/>
      <dgm:spPr/>
    </dgm:pt>
    <dgm:pt modelId="{005CE0DA-C627-4508-9C4E-B5C4D037CC09}" type="pres">
      <dgm:prSet presAssocID="{4D38ED5D-3F7C-4F30-88EB-A48811C90E80}"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381BDD37-4020-4085-A443-E5FF0CA32DEF}" type="pres">
      <dgm:prSet presAssocID="{4D38ED5D-3F7C-4F30-88EB-A48811C90E80}" presName="spaceRect" presStyleCnt="0"/>
      <dgm:spPr/>
    </dgm:pt>
    <dgm:pt modelId="{2F732DD4-B2B1-402A-87AD-4384CAC271E1}" type="pres">
      <dgm:prSet presAssocID="{4D38ED5D-3F7C-4F30-88EB-A48811C90E80}" presName="parTx" presStyleLbl="revTx" presStyleIdx="1" presStyleCnt="4">
        <dgm:presLayoutVars>
          <dgm:chMax val="0"/>
          <dgm:chPref val="0"/>
        </dgm:presLayoutVars>
      </dgm:prSet>
      <dgm:spPr/>
    </dgm:pt>
    <dgm:pt modelId="{1CCAEB07-01A0-47E1-BCE6-76F4EAAE8B86}" type="pres">
      <dgm:prSet presAssocID="{05F0220E-1B0D-449A-8F10-9ADC061F34A1}" presName="sibTrans" presStyleCnt="0"/>
      <dgm:spPr/>
    </dgm:pt>
    <dgm:pt modelId="{2335EF2B-3401-4106-B90A-0AC8318C5988}" type="pres">
      <dgm:prSet presAssocID="{E5374766-0530-441F-928E-7D1B359FCE18}" presName="compNode" presStyleCnt="0"/>
      <dgm:spPr/>
    </dgm:pt>
    <dgm:pt modelId="{C5240A3B-3012-4498-9C38-EB3AD1D56558}" type="pres">
      <dgm:prSet presAssocID="{E5374766-0530-441F-928E-7D1B359FCE18}" presName="bgRect" presStyleLbl="bgShp" presStyleIdx="2" presStyleCnt="4"/>
      <dgm:spPr/>
    </dgm:pt>
    <dgm:pt modelId="{86D43476-026B-4DC5-866D-F8915E2FE703}" type="pres">
      <dgm:prSet presAssocID="{E5374766-0530-441F-928E-7D1B359FCE18}"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A2DD2F51-0F82-4E0F-B299-522722D13DF5}" type="pres">
      <dgm:prSet presAssocID="{E5374766-0530-441F-928E-7D1B359FCE18}" presName="spaceRect" presStyleCnt="0"/>
      <dgm:spPr/>
    </dgm:pt>
    <dgm:pt modelId="{141867F3-4A2E-4407-AC11-A5016DC4956D}" type="pres">
      <dgm:prSet presAssocID="{E5374766-0530-441F-928E-7D1B359FCE18}" presName="parTx" presStyleLbl="revTx" presStyleIdx="2" presStyleCnt="4">
        <dgm:presLayoutVars>
          <dgm:chMax val="0"/>
          <dgm:chPref val="0"/>
        </dgm:presLayoutVars>
      </dgm:prSet>
      <dgm:spPr/>
    </dgm:pt>
    <dgm:pt modelId="{C524628F-5513-4435-AD61-2BEE5727AF87}" type="pres">
      <dgm:prSet presAssocID="{13A22382-569F-46D7-BAE6-D659A37D3A94}" presName="sibTrans" presStyleCnt="0"/>
      <dgm:spPr/>
    </dgm:pt>
    <dgm:pt modelId="{E5E942E9-BB5D-4112-904E-8A51A4605408}" type="pres">
      <dgm:prSet presAssocID="{4AE5D355-CBED-44DA-A37C-650FA0D70CE9}" presName="compNode" presStyleCnt="0"/>
      <dgm:spPr/>
    </dgm:pt>
    <dgm:pt modelId="{961C67FD-A96B-4B83-984E-29B7BF05DB70}" type="pres">
      <dgm:prSet presAssocID="{4AE5D355-CBED-44DA-A37C-650FA0D70CE9}" presName="bgRect" presStyleLbl="bgShp" presStyleIdx="3" presStyleCnt="4"/>
      <dgm:spPr/>
    </dgm:pt>
    <dgm:pt modelId="{7E9E6500-D381-4F78-9478-9156D37E4AAF}" type="pres">
      <dgm:prSet presAssocID="{4AE5D355-CBED-44DA-A37C-650FA0D70CE9}"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mbulance"/>
        </a:ext>
      </dgm:extLst>
    </dgm:pt>
    <dgm:pt modelId="{EE62A468-9F19-40E2-AEED-FA650421ADFF}" type="pres">
      <dgm:prSet presAssocID="{4AE5D355-CBED-44DA-A37C-650FA0D70CE9}" presName="spaceRect" presStyleCnt="0"/>
      <dgm:spPr/>
    </dgm:pt>
    <dgm:pt modelId="{2946E6D6-3A5D-4A38-B223-1FA7B0EA71FA}" type="pres">
      <dgm:prSet presAssocID="{4AE5D355-CBED-44DA-A37C-650FA0D70CE9}" presName="parTx" presStyleLbl="revTx" presStyleIdx="3" presStyleCnt="4">
        <dgm:presLayoutVars>
          <dgm:chMax val="0"/>
          <dgm:chPref val="0"/>
        </dgm:presLayoutVars>
      </dgm:prSet>
      <dgm:spPr/>
    </dgm:pt>
  </dgm:ptLst>
  <dgm:cxnLst>
    <dgm:cxn modelId="{D7D81128-7157-407C-B269-496C7CAA46E5}" type="presOf" srcId="{4AE5D355-CBED-44DA-A37C-650FA0D70CE9}" destId="{2946E6D6-3A5D-4A38-B223-1FA7B0EA71FA}" srcOrd="0" destOrd="0" presId="urn:microsoft.com/office/officeart/2018/2/layout/IconVerticalSolidList"/>
    <dgm:cxn modelId="{BBB8222E-AC0D-40E5-8F93-704784893607}" type="presOf" srcId="{4D38ED5D-3F7C-4F30-88EB-A48811C90E80}" destId="{2F732DD4-B2B1-402A-87AD-4384CAC271E1}" srcOrd="0" destOrd="0" presId="urn:microsoft.com/office/officeart/2018/2/layout/IconVerticalSolidList"/>
    <dgm:cxn modelId="{BC89E144-C74B-455C-94D5-4D9CCAA3FEDF}" srcId="{FBF48A91-CE48-41F7-B94B-C5D1B461F2C8}" destId="{6AD60290-0443-44FF-96EE-DB2A509947BB}" srcOrd="0" destOrd="0" parTransId="{487ADDC9-6C49-479D-A9AF-7D16CF787575}" sibTransId="{C840CE5E-23DF-4F2D-8F12-58E9AA2998B5}"/>
    <dgm:cxn modelId="{7255AD9A-2668-4612-B7D4-409194739702}" type="presOf" srcId="{FBF48A91-CE48-41F7-B94B-C5D1B461F2C8}" destId="{BDA644CF-06EA-48B8-B440-78AA6A3C6AD5}" srcOrd="0" destOrd="0" presId="urn:microsoft.com/office/officeart/2018/2/layout/IconVerticalSolidList"/>
    <dgm:cxn modelId="{9B34B1A0-79A5-40DD-BE33-2C36AB55446E}" type="presOf" srcId="{6AD60290-0443-44FF-96EE-DB2A509947BB}" destId="{A84B388B-0F86-488A-8F75-9AF0A427B98F}" srcOrd="0" destOrd="0" presId="urn:microsoft.com/office/officeart/2018/2/layout/IconVerticalSolidList"/>
    <dgm:cxn modelId="{0E4AC1D8-2F52-4698-9D0A-439AEFD52399}" srcId="{FBF48A91-CE48-41F7-B94B-C5D1B461F2C8}" destId="{E5374766-0530-441F-928E-7D1B359FCE18}" srcOrd="2" destOrd="0" parTransId="{467D6B41-F8AE-4B8B-B043-BE7D1C86168E}" sibTransId="{13A22382-569F-46D7-BAE6-D659A37D3A94}"/>
    <dgm:cxn modelId="{DA7F48E3-435F-4B74-BA10-F1BF0DB983B5}" srcId="{FBF48A91-CE48-41F7-B94B-C5D1B461F2C8}" destId="{4D38ED5D-3F7C-4F30-88EB-A48811C90E80}" srcOrd="1" destOrd="0" parTransId="{6C15E739-2543-4D2C-AAA7-5AB3DDC0BCEA}" sibTransId="{05F0220E-1B0D-449A-8F10-9ADC061F34A1}"/>
    <dgm:cxn modelId="{6EF4F0ED-EACA-4564-9752-80C51B47FE6F}" type="presOf" srcId="{E5374766-0530-441F-928E-7D1B359FCE18}" destId="{141867F3-4A2E-4407-AC11-A5016DC4956D}" srcOrd="0" destOrd="0" presId="urn:microsoft.com/office/officeart/2018/2/layout/IconVerticalSolidList"/>
    <dgm:cxn modelId="{DE751BEE-175F-442A-AF66-E142125C86CE}" srcId="{FBF48A91-CE48-41F7-B94B-C5D1B461F2C8}" destId="{4AE5D355-CBED-44DA-A37C-650FA0D70CE9}" srcOrd="3" destOrd="0" parTransId="{9CF65377-582C-4541-B10F-1CD98EE99AED}" sibTransId="{AFE2C818-9BE0-49E4-93A7-073A8DA2A165}"/>
    <dgm:cxn modelId="{C985551E-26DC-49D2-BE22-0AAB6ADAAE2D}" type="presParOf" srcId="{BDA644CF-06EA-48B8-B440-78AA6A3C6AD5}" destId="{49A252E6-8C69-49ED-9EF8-5F318FF9BB81}" srcOrd="0" destOrd="0" presId="urn:microsoft.com/office/officeart/2018/2/layout/IconVerticalSolidList"/>
    <dgm:cxn modelId="{7C7EF133-4F2E-475E-AA13-7E4F59D8AAE2}" type="presParOf" srcId="{49A252E6-8C69-49ED-9EF8-5F318FF9BB81}" destId="{3A0F25DA-ED4F-4074-B52B-F16FB223EA93}" srcOrd="0" destOrd="0" presId="urn:microsoft.com/office/officeart/2018/2/layout/IconVerticalSolidList"/>
    <dgm:cxn modelId="{E618440A-CAB9-46B6-A4CC-FCCC6E7C95A7}" type="presParOf" srcId="{49A252E6-8C69-49ED-9EF8-5F318FF9BB81}" destId="{4FF15242-D45F-4364-A621-B1C48849BBF4}" srcOrd="1" destOrd="0" presId="urn:microsoft.com/office/officeart/2018/2/layout/IconVerticalSolidList"/>
    <dgm:cxn modelId="{CCCA6D83-853B-44C4-994A-F5CB2565E127}" type="presParOf" srcId="{49A252E6-8C69-49ED-9EF8-5F318FF9BB81}" destId="{E255BB8F-6A1B-4F17-8B37-287D7ED4451B}" srcOrd="2" destOrd="0" presId="urn:microsoft.com/office/officeart/2018/2/layout/IconVerticalSolidList"/>
    <dgm:cxn modelId="{BFFCE973-9226-466A-AE2B-8D7978F6272E}" type="presParOf" srcId="{49A252E6-8C69-49ED-9EF8-5F318FF9BB81}" destId="{A84B388B-0F86-488A-8F75-9AF0A427B98F}" srcOrd="3" destOrd="0" presId="urn:microsoft.com/office/officeart/2018/2/layout/IconVerticalSolidList"/>
    <dgm:cxn modelId="{FDAE586A-3F4E-4CCC-9478-D148CF0B74FD}" type="presParOf" srcId="{BDA644CF-06EA-48B8-B440-78AA6A3C6AD5}" destId="{1D04C017-7D06-48DD-BD7B-92FF73249BFE}" srcOrd="1" destOrd="0" presId="urn:microsoft.com/office/officeart/2018/2/layout/IconVerticalSolidList"/>
    <dgm:cxn modelId="{0E116333-1B88-4ED8-8F46-B6ED5AD4A57C}" type="presParOf" srcId="{BDA644CF-06EA-48B8-B440-78AA6A3C6AD5}" destId="{A62B22A0-E122-48B6-AFCA-8C24F682D973}" srcOrd="2" destOrd="0" presId="urn:microsoft.com/office/officeart/2018/2/layout/IconVerticalSolidList"/>
    <dgm:cxn modelId="{6A043C25-5C4E-464E-B732-2B7F279831CA}" type="presParOf" srcId="{A62B22A0-E122-48B6-AFCA-8C24F682D973}" destId="{E525322D-6DDF-4794-AC8A-A9E5285DCFAD}" srcOrd="0" destOrd="0" presId="urn:microsoft.com/office/officeart/2018/2/layout/IconVerticalSolidList"/>
    <dgm:cxn modelId="{16DBA132-58AB-4634-83F2-CABC1B686DCA}" type="presParOf" srcId="{A62B22A0-E122-48B6-AFCA-8C24F682D973}" destId="{005CE0DA-C627-4508-9C4E-B5C4D037CC09}" srcOrd="1" destOrd="0" presId="urn:microsoft.com/office/officeart/2018/2/layout/IconVerticalSolidList"/>
    <dgm:cxn modelId="{70DAD493-BFC6-4794-A23C-9EC806B38C1A}" type="presParOf" srcId="{A62B22A0-E122-48B6-AFCA-8C24F682D973}" destId="{381BDD37-4020-4085-A443-E5FF0CA32DEF}" srcOrd="2" destOrd="0" presId="urn:microsoft.com/office/officeart/2018/2/layout/IconVerticalSolidList"/>
    <dgm:cxn modelId="{6C71D42B-6D5D-4304-A10F-BC22EE2A2B3F}" type="presParOf" srcId="{A62B22A0-E122-48B6-AFCA-8C24F682D973}" destId="{2F732DD4-B2B1-402A-87AD-4384CAC271E1}" srcOrd="3" destOrd="0" presId="urn:microsoft.com/office/officeart/2018/2/layout/IconVerticalSolidList"/>
    <dgm:cxn modelId="{A4E90C3A-7150-489E-A762-85AE77AB573E}" type="presParOf" srcId="{BDA644CF-06EA-48B8-B440-78AA6A3C6AD5}" destId="{1CCAEB07-01A0-47E1-BCE6-76F4EAAE8B86}" srcOrd="3" destOrd="0" presId="urn:microsoft.com/office/officeart/2018/2/layout/IconVerticalSolidList"/>
    <dgm:cxn modelId="{54FC8D86-0519-4B0B-9D95-52EAC39BD24F}" type="presParOf" srcId="{BDA644CF-06EA-48B8-B440-78AA6A3C6AD5}" destId="{2335EF2B-3401-4106-B90A-0AC8318C5988}" srcOrd="4" destOrd="0" presId="urn:microsoft.com/office/officeart/2018/2/layout/IconVerticalSolidList"/>
    <dgm:cxn modelId="{14D34A9F-2486-46EF-9A69-226C4E91C9BB}" type="presParOf" srcId="{2335EF2B-3401-4106-B90A-0AC8318C5988}" destId="{C5240A3B-3012-4498-9C38-EB3AD1D56558}" srcOrd="0" destOrd="0" presId="urn:microsoft.com/office/officeart/2018/2/layout/IconVerticalSolidList"/>
    <dgm:cxn modelId="{48AB2C27-815A-41BC-B20A-AD7FFACB41D4}" type="presParOf" srcId="{2335EF2B-3401-4106-B90A-0AC8318C5988}" destId="{86D43476-026B-4DC5-866D-F8915E2FE703}" srcOrd="1" destOrd="0" presId="urn:microsoft.com/office/officeart/2018/2/layout/IconVerticalSolidList"/>
    <dgm:cxn modelId="{7F15609B-488A-49FD-AE09-CBD3997BF1B3}" type="presParOf" srcId="{2335EF2B-3401-4106-B90A-0AC8318C5988}" destId="{A2DD2F51-0F82-4E0F-B299-522722D13DF5}" srcOrd="2" destOrd="0" presId="urn:microsoft.com/office/officeart/2018/2/layout/IconVerticalSolidList"/>
    <dgm:cxn modelId="{9323A1C4-CB7A-46C7-ADF8-945F260ECBE5}" type="presParOf" srcId="{2335EF2B-3401-4106-B90A-0AC8318C5988}" destId="{141867F3-4A2E-4407-AC11-A5016DC4956D}" srcOrd="3" destOrd="0" presId="urn:microsoft.com/office/officeart/2018/2/layout/IconVerticalSolidList"/>
    <dgm:cxn modelId="{6FE462F4-DDD6-4F89-B009-F9E9E1410908}" type="presParOf" srcId="{BDA644CF-06EA-48B8-B440-78AA6A3C6AD5}" destId="{C524628F-5513-4435-AD61-2BEE5727AF87}" srcOrd="5" destOrd="0" presId="urn:microsoft.com/office/officeart/2018/2/layout/IconVerticalSolidList"/>
    <dgm:cxn modelId="{F6374656-F559-4B2D-A048-3E8C38CB8142}" type="presParOf" srcId="{BDA644CF-06EA-48B8-B440-78AA6A3C6AD5}" destId="{E5E942E9-BB5D-4112-904E-8A51A4605408}" srcOrd="6" destOrd="0" presId="urn:microsoft.com/office/officeart/2018/2/layout/IconVerticalSolidList"/>
    <dgm:cxn modelId="{C76AB0C1-4A13-43AA-9942-CC3F69869028}" type="presParOf" srcId="{E5E942E9-BB5D-4112-904E-8A51A4605408}" destId="{961C67FD-A96B-4B83-984E-29B7BF05DB70}" srcOrd="0" destOrd="0" presId="urn:microsoft.com/office/officeart/2018/2/layout/IconVerticalSolidList"/>
    <dgm:cxn modelId="{FEC5B096-2FE0-4348-986E-2457FEE6F3D0}" type="presParOf" srcId="{E5E942E9-BB5D-4112-904E-8A51A4605408}" destId="{7E9E6500-D381-4F78-9478-9156D37E4AAF}" srcOrd="1" destOrd="0" presId="urn:microsoft.com/office/officeart/2018/2/layout/IconVerticalSolidList"/>
    <dgm:cxn modelId="{713ED8CC-1B22-4D10-A7EF-E6C71683E51A}" type="presParOf" srcId="{E5E942E9-BB5D-4112-904E-8A51A4605408}" destId="{EE62A468-9F19-40E2-AEED-FA650421ADFF}" srcOrd="2" destOrd="0" presId="urn:microsoft.com/office/officeart/2018/2/layout/IconVerticalSolidList"/>
    <dgm:cxn modelId="{724534C7-CB61-4CAA-BCAC-B84204952472}" type="presParOf" srcId="{E5E942E9-BB5D-4112-904E-8A51A4605408}" destId="{2946E6D6-3A5D-4A38-B223-1FA7B0EA71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B2E0C6-1B39-4457-B44D-C68936E8E40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8C5D67-5EA1-4282-9B1D-CCED32EF09B9}">
      <dgm:prSet/>
      <dgm:spPr/>
      <dgm:t>
        <a:bodyPr/>
        <a:lstStyle/>
        <a:p>
          <a:r>
            <a:rPr lang="en-US" dirty="0"/>
            <a:t>Enhanced practitioner understanding that SUD is a biomedical disorder maybe helpful in reducing patients/others blame but this may also need to be accompanied by acknowledgement that </a:t>
          </a:r>
          <a:r>
            <a:rPr lang="en-US" b="1" u="sng" dirty="0"/>
            <a:t>SUD is treatable, and most people recover</a:t>
          </a:r>
          <a:endParaRPr lang="en-US" dirty="0"/>
        </a:p>
      </dgm:t>
    </dgm:pt>
    <dgm:pt modelId="{91AEB1DE-857A-4542-87C3-3A3D1710F62C}" type="parTrans" cxnId="{7CC837E0-65AB-4B4F-B1A2-71A2975BBFF5}">
      <dgm:prSet/>
      <dgm:spPr/>
      <dgm:t>
        <a:bodyPr/>
        <a:lstStyle/>
        <a:p>
          <a:endParaRPr lang="en-US"/>
        </a:p>
      </dgm:t>
    </dgm:pt>
    <dgm:pt modelId="{95AFF5F7-CFD2-4561-920C-7531D95BA5D6}" type="sibTrans" cxnId="{7CC837E0-65AB-4B4F-B1A2-71A2975BBFF5}">
      <dgm:prSet/>
      <dgm:spPr/>
      <dgm:t>
        <a:bodyPr/>
        <a:lstStyle/>
        <a:p>
          <a:endParaRPr lang="en-US"/>
        </a:p>
      </dgm:t>
    </dgm:pt>
    <dgm:pt modelId="{8E9B6803-4575-4EDA-8E96-B9973C2B6103}">
      <dgm:prSet/>
      <dgm:spPr/>
      <dgm:t>
        <a:bodyPr/>
        <a:lstStyle/>
        <a:p>
          <a:r>
            <a:rPr lang="en-US" dirty="0"/>
            <a:t>Practitioners might reduce degree of internalized stigma often held by patients by communicating these facts to patients and family members they treat</a:t>
          </a:r>
        </a:p>
      </dgm:t>
    </dgm:pt>
    <dgm:pt modelId="{73C17C45-98AC-4853-961E-C213DED2E6F8}" type="parTrans" cxnId="{3E1F970B-30BB-4257-897C-171855460542}">
      <dgm:prSet/>
      <dgm:spPr/>
      <dgm:t>
        <a:bodyPr/>
        <a:lstStyle/>
        <a:p>
          <a:endParaRPr lang="en-US"/>
        </a:p>
      </dgm:t>
    </dgm:pt>
    <dgm:pt modelId="{F5F1AC45-DDD4-44E4-880C-2B1E45F4B42A}" type="sibTrans" cxnId="{3E1F970B-30BB-4257-897C-171855460542}">
      <dgm:prSet/>
      <dgm:spPr/>
      <dgm:t>
        <a:bodyPr/>
        <a:lstStyle/>
        <a:p>
          <a:endParaRPr lang="en-US"/>
        </a:p>
      </dgm:t>
    </dgm:pt>
    <dgm:pt modelId="{1561B820-39B9-4DF2-BE86-1D691163E676}">
      <dgm:prSet/>
      <dgm:spPr/>
      <dgm:t>
        <a:bodyPr/>
        <a:lstStyle/>
        <a:p>
          <a:r>
            <a:rPr lang="en-US" dirty="0"/>
            <a:t>Avoiding the use of certain terms and phrases in clinical practice  (e.g.,. “abuse” “abuser” addict” “dirty urine”) and using neutral language that is consistent  with a medical and public health approach may help diminish stigma; more respectful </a:t>
          </a:r>
        </a:p>
      </dgm:t>
    </dgm:pt>
    <dgm:pt modelId="{889C377D-9135-4CFF-AA4F-18A96C73A0EA}" type="parTrans" cxnId="{6C4DEA1C-ED7F-4FC5-B9DD-B63989137994}">
      <dgm:prSet/>
      <dgm:spPr/>
      <dgm:t>
        <a:bodyPr/>
        <a:lstStyle/>
        <a:p>
          <a:endParaRPr lang="en-US"/>
        </a:p>
      </dgm:t>
    </dgm:pt>
    <dgm:pt modelId="{CCD69089-4E44-4CE2-87A8-E0EB8EBD9D53}" type="sibTrans" cxnId="{6C4DEA1C-ED7F-4FC5-B9DD-B63989137994}">
      <dgm:prSet/>
      <dgm:spPr/>
      <dgm:t>
        <a:bodyPr/>
        <a:lstStyle/>
        <a:p>
          <a:endParaRPr lang="en-US"/>
        </a:p>
      </dgm:t>
    </dgm:pt>
    <dgm:pt modelId="{50A67FF7-0E85-4484-A73F-EE91C827F917}">
      <dgm:prSet/>
      <dgm:spPr/>
      <dgm:t>
        <a:bodyPr/>
        <a:lstStyle/>
        <a:p>
          <a:r>
            <a:rPr lang="en-US" dirty="0"/>
            <a:t>In sum, clear communication of the medical nature of SUD coupled with the likelihood of treatment benefits and recovery using appropriate terminology may increase treatment engagement and clinical response</a:t>
          </a:r>
        </a:p>
      </dgm:t>
    </dgm:pt>
    <dgm:pt modelId="{8C491114-467F-4407-86B2-44DEC72A8008}" type="parTrans" cxnId="{165185FE-984F-4826-A03D-B428079A3ED9}">
      <dgm:prSet/>
      <dgm:spPr/>
      <dgm:t>
        <a:bodyPr/>
        <a:lstStyle/>
        <a:p>
          <a:endParaRPr lang="en-US"/>
        </a:p>
      </dgm:t>
    </dgm:pt>
    <dgm:pt modelId="{5EC1339E-83B7-457E-BEBC-E52410DBE75E}" type="sibTrans" cxnId="{165185FE-984F-4826-A03D-B428079A3ED9}">
      <dgm:prSet/>
      <dgm:spPr/>
      <dgm:t>
        <a:bodyPr/>
        <a:lstStyle/>
        <a:p>
          <a:endParaRPr lang="en-US"/>
        </a:p>
      </dgm:t>
    </dgm:pt>
    <dgm:pt modelId="{429322B9-0D56-4DF5-8F16-57E5AB193E6D}" type="pres">
      <dgm:prSet presAssocID="{4DB2E0C6-1B39-4457-B44D-C68936E8E40D}" presName="root" presStyleCnt="0">
        <dgm:presLayoutVars>
          <dgm:dir/>
          <dgm:resizeHandles val="exact"/>
        </dgm:presLayoutVars>
      </dgm:prSet>
      <dgm:spPr/>
    </dgm:pt>
    <dgm:pt modelId="{7416B4E8-74B5-4882-A9E5-0EECE456EC92}" type="pres">
      <dgm:prSet presAssocID="{C48C5D67-5EA1-4282-9B1D-CCED32EF09B9}" presName="compNode" presStyleCnt="0"/>
      <dgm:spPr/>
    </dgm:pt>
    <dgm:pt modelId="{DC17F551-A1C5-4049-AA37-C4597AE9A7ED}" type="pres">
      <dgm:prSet presAssocID="{C48C5D67-5EA1-4282-9B1D-CCED32EF09B9}" presName="bgRect" presStyleLbl="bgShp" presStyleIdx="0" presStyleCnt="4"/>
      <dgm:spPr/>
    </dgm:pt>
    <dgm:pt modelId="{3A525857-4CAE-4F03-BB4F-8DB16276E494}" type="pres">
      <dgm:prSet presAssocID="{C48C5D67-5EA1-4282-9B1D-CCED32EF09B9}"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6FDA5226-9825-4CE2-9405-730A6A729747}" type="pres">
      <dgm:prSet presAssocID="{C48C5D67-5EA1-4282-9B1D-CCED32EF09B9}" presName="spaceRect" presStyleCnt="0"/>
      <dgm:spPr/>
    </dgm:pt>
    <dgm:pt modelId="{3249AA7B-8B6C-4938-8D40-65DFB815170A}" type="pres">
      <dgm:prSet presAssocID="{C48C5D67-5EA1-4282-9B1D-CCED32EF09B9}" presName="parTx" presStyleLbl="revTx" presStyleIdx="0" presStyleCnt="4">
        <dgm:presLayoutVars>
          <dgm:chMax val="0"/>
          <dgm:chPref val="0"/>
        </dgm:presLayoutVars>
      </dgm:prSet>
      <dgm:spPr/>
    </dgm:pt>
    <dgm:pt modelId="{366E8CA6-DF86-4652-9B9B-2555AC621E3A}" type="pres">
      <dgm:prSet presAssocID="{95AFF5F7-CFD2-4561-920C-7531D95BA5D6}" presName="sibTrans" presStyleCnt="0"/>
      <dgm:spPr/>
    </dgm:pt>
    <dgm:pt modelId="{215D6D1D-0B60-4DEE-98EC-AF812AB54252}" type="pres">
      <dgm:prSet presAssocID="{8E9B6803-4575-4EDA-8E96-B9973C2B6103}" presName="compNode" presStyleCnt="0"/>
      <dgm:spPr/>
    </dgm:pt>
    <dgm:pt modelId="{E3122D93-6684-494A-980B-FA769EE6C025}" type="pres">
      <dgm:prSet presAssocID="{8E9B6803-4575-4EDA-8E96-B9973C2B6103}" presName="bgRect" presStyleLbl="bgShp" presStyleIdx="1" presStyleCnt="4"/>
      <dgm:spPr/>
    </dgm:pt>
    <dgm:pt modelId="{E66E3B98-D439-41BC-8188-7D3B8521556E}" type="pres">
      <dgm:prSet presAssocID="{8E9B6803-4575-4EDA-8E96-B9973C2B6103}"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855C3F10-9176-41FB-983D-3C4C3EAA93FA}" type="pres">
      <dgm:prSet presAssocID="{8E9B6803-4575-4EDA-8E96-B9973C2B6103}" presName="spaceRect" presStyleCnt="0"/>
      <dgm:spPr/>
    </dgm:pt>
    <dgm:pt modelId="{70162A15-3F53-478A-B97E-50E3E8C538DF}" type="pres">
      <dgm:prSet presAssocID="{8E9B6803-4575-4EDA-8E96-B9973C2B6103}" presName="parTx" presStyleLbl="revTx" presStyleIdx="1" presStyleCnt="4">
        <dgm:presLayoutVars>
          <dgm:chMax val="0"/>
          <dgm:chPref val="0"/>
        </dgm:presLayoutVars>
      </dgm:prSet>
      <dgm:spPr/>
    </dgm:pt>
    <dgm:pt modelId="{D9FE2840-C4D3-45DB-BDAF-5B869AFEC0AB}" type="pres">
      <dgm:prSet presAssocID="{F5F1AC45-DDD4-44E4-880C-2B1E45F4B42A}" presName="sibTrans" presStyleCnt="0"/>
      <dgm:spPr/>
    </dgm:pt>
    <dgm:pt modelId="{6E31FC58-A130-4B9D-B3D8-3BE5D05A1AA3}" type="pres">
      <dgm:prSet presAssocID="{1561B820-39B9-4DF2-BE86-1D691163E676}" presName="compNode" presStyleCnt="0"/>
      <dgm:spPr/>
    </dgm:pt>
    <dgm:pt modelId="{B91F9AA3-356C-42B3-89FD-D400F34FD552}" type="pres">
      <dgm:prSet presAssocID="{1561B820-39B9-4DF2-BE86-1D691163E676}" presName="bgRect" presStyleLbl="bgShp" presStyleIdx="2" presStyleCnt="4"/>
      <dgm:spPr/>
    </dgm:pt>
    <dgm:pt modelId="{EFC1E938-A43B-47FA-859B-7F50ECA74C63}" type="pres">
      <dgm:prSet presAssocID="{1561B820-39B9-4DF2-BE86-1D691163E676}"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0ADBA6B9-DDF5-4040-8D27-31508ACA1FB5}" type="pres">
      <dgm:prSet presAssocID="{1561B820-39B9-4DF2-BE86-1D691163E676}" presName="spaceRect" presStyleCnt="0"/>
      <dgm:spPr/>
    </dgm:pt>
    <dgm:pt modelId="{7930C2B5-2D58-4BD3-A698-7EA5AB1EFF02}" type="pres">
      <dgm:prSet presAssocID="{1561B820-39B9-4DF2-BE86-1D691163E676}" presName="parTx" presStyleLbl="revTx" presStyleIdx="2" presStyleCnt="4">
        <dgm:presLayoutVars>
          <dgm:chMax val="0"/>
          <dgm:chPref val="0"/>
        </dgm:presLayoutVars>
      </dgm:prSet>
      <dgm:spPr/>
    </dgm:pt>
    <dgm:pt modelId="{16C679B1-7088-41FA-BB1A-D6E2F48AB3E8}" type="pres">
      <dgm:prSet presAssocID="{CCD69089-4E44-4CE2-87A8-E0EB8EBD9D53}" presName="sibTrans" presStyleCnt="0"/>
      <dgm:spPr/>
    </dgm:pt>
    <dgm:pt modelId="{065BC0E9-7B13-41E0-8831-A5214AF4D2C3}" type="pres">
      <dgm:prSet presAssocID="{50A67FF7-0E85-4484-A73F-EE91C827F917}" presName="compNode" presStyleCnt="0"/>
      <dgm:spPr/>
    </dgm:pt>
    <dgm:pt modelId="{4C46EBC0-32F4-479C-96C5-1DE87218EA8C}" type="pres">
      <dgm:prSet presAssocID="{50A67FF7-0E85-4484-A73F-EE91C827F917}" presName="bgRect" presStyleLbl="bgShp" presStyleIdx="3" presStyleCnt="4"/>
      <dgm:spPr/>
    </dgm:pt>
    <dgm:pt modelId="{DE6B35B8-4C0B-4A84-89DF-9ADDBA1DFCAD}" type="pres">
      <dgm:prSet presAssocID="{50A67FF7-0E85-4484-A73F-EE91C827F917}"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st Aid Kit"/>
        </a:ext>
      </dgm:extLst>
    </dgm:pt>
    <dgm:pt modelId="{83185A3A-4D96-43E4-8F69-81730F9EFC1D}" type="pres">
      <dgm:prSet presAssocID="{50A67FF7-0E85-4484-A73F-EE91C827F917}" presName="spaceRect" presStyleCnt="0"/>
      <dgm:spPr/>
    </dgm:pt>
    <dgm:pt modelId="{ABB0F2C8-34F7-4343-A0C8-AB7114874312}" type="pres">
      <dgm:prSet presAssocID="{50A67FF7-0E85-4484-A73F-EE91C827F917}" presName="parTx" presStyleLbl="revTx" presStyleIdx="3" presStyleCnt="4">
        <dgm:presLayoutVars>
          <dgm:chMax val="0"/>
          <dgm:chPref val="0"/>
        </dgm:presLayoutVars>
      </dgm:prSet>
      <dgm:spPr/>
    </dgm:pt>
  </dgm:ptLst>
  <dgm:cxnLst>
    <dgm:cxn modelId="{3E1F970B-30BB-4257-897C-171855460542}" srcId="{4DB2E0C6-1B39-4457-B44D-C68936E8E40D}" destId="{8E9B6803-4575-4EDA-8E96-B9973C2B6103}" srcOrd="1" destOrd="0" parTransId="{73C17C45-98AC-4853-961E-C213DED2E6F8}" sibTransId="{F5F1AC45-DDD4-44E4-880C-2B1E45F4B42A}"/>
    <dgm:cxn modelId="{85AA1A0F-ECED-4F11-80AF-C521B0024597}" type="presOf" srcId="{50A67FF7-0E85-4484-A73F-EE91C827F917}" destId="{ABB0F2C8-34F7-4343-A0C8-AB7114874312}" srcOrd="0" destOrd="0" presId="urn:microsoft.com/office/officeart/2018/2/layout/IconVerticalSolidList"/>
    <dgm:cxn modelId="{6C4DEA1C-ED7F-4FC5-B9DD-B63989137994}" srcId="{4DB2E0C6-1B39-4457-B44D-C68936E8E40D}" destId="{1561B820-39B9-4DF2-BE86-1D691163E676}" srcOrd="2" destOrd="0" parTransId="{889C377D-9135-4CFF-AA4F-18A96C73A0EA}" sibTransId="{CCD69089-4E44-4CE2-87A8-E0EB8EBD9D53}"/>
    <dgm:cxn modelId="{FF4BDB33-BF97-4EF4-A8C4-97CFCF0619EB}" type="presOf" srcId="{8E9B6803-4575-4EDA-8E96-B9973C2B6103}" destId="{70162A15-3F53-478A-B97E-50E3E8C538DF}" srcOrd="0" destOrd="0" presId="urn:microsoft.com/office/officeart/2018/2/layout/IconVerticalSolidList"/>
    <dgm:cxn modelId="{9350C937-5363-4E2C-B479-2D19FA68DE86}" type="presOf" srcId="{C48C5D67-5EA1-4282-9B1D-CCED32EF09B9}" destId="{3249AA7B-8B6C-4938-8D40-65DFB815170A}" srcOrd="0" destOrd="0" presId="urn:microsoft.com/office/officeart/2018/2/layout/IconVerticalSolidList"/>
    <dgm:cxn modelId="{F5DD6387-8A53-4201-99B5-E61F86546045}" type="presOf" srcId="{1561B820-39B9-4DF2-BE86-1D691163E676}" destId="{7930C2B5-2D58-4BD3-A698-7EA5AB1EFF02}" srcOrd="0" destOrd="0" presId="urn:microsoft.com/office/officeart/2018/2/layout/IconVerticalSolidList"/>
    <dgm:cxn modelId="{5FFA67B9-F631-4721-833C-F52792061FBE}" type="presOf" srcId="{4DB2E0C6-1B39-4457-B44D-C68936E8E40D}" destId="{429322B9-0D56-4DF5-8F16-57E5AB193E6D}" srcOrd="0" destOrd="0" presId="urn:microsoft.com/office/officeart/2018/2/layout/IconVerticalSolidList"/>
    <dgm:cxn modelId="{7CC837E0-65AB-4B4F-B1A2-71A2975BBFF5}" srcId="{4DB2E0C6-1B39-4457-B44D-C68936E8E40D}" destId="{C48C5D67-5EA1-4282-9B1D-CCED32EF09B9}" srcOrd="0" destOrd="0" parTransId="{91AEB1DE-857A-4542-87C3-3A3D1710F62C}" sibTransId="{95AFF5F7-CFD2-4561-920C-7531D95BA5D6}"/>
    <dgm:cxn modelId="{165185FE-984F-4826-A03D-B428079A3ED9}" srcId="{4DB2E0C6-1B39-4457-B44D-C68936E8E40D}" destId="{50A67FF7-0E85-4484-A73F-EE91C827F917}" srcOrd="3" destOrd="0" parTransId="{8C491114-467F-4407-86B2-44DEC72A8008}" sibTransId="{5EC1339E-83B7-457E-BEBC-E52410DBE75E}"/>
    <dgm:cxn modelId="{C6BA1E87-0C59-486E-9AA4-E7C00F944E0D}" type="presParOf" srcId="{429322B9-0D56-4DF5-8F16-57E5AB193E6D}" destId="{7416B4E8-74B5-4882-A9E5-0EECE456EC92}" srcOrd="0" destOrd="0" presId="urn:microsoft.com/office/officeart/2018/2/layout/IconVerticalSolidList"/>
    <dgm:cxn modelId="{BEE2D8FF-A11E-4D36-8709-FF8301C96366}" type="presParOf" srcId="{7416B4E8-74B5-4882-A9E5-0EECE456EC92}" destId="{DC17F551-A1C5-4049-AA37-C4597AE9A7ED}" srcOrd="0" destOrd="0" presId="urn:microsoft.com/office/officeart/2018/2/layout/IconVerticalSolidList"/>
    <dgm:cxn modelId="{E71FF491-C15A-4D96-B87D-B5334D68CB44}" type="presParOf" srcId="{7416B4E8-74B5-4882-A9E5-0EECE456EC92}" destId="{3A525857-4CAE-4F03-BB4F-8DB16276E494}" srcOrd="1" destOrd="0" presId="urn:microsoft.com/office/officeart/2018/2/layout/IconVerticalSolidList"/>
    <dgm:cxn modelId="{1FD98C18-9A9D-41D0-9609-FC4D1EF76EF4}" type="presParOf" srcId="{7416B4E8-74B5-4882-A9E5-0EECE456EC92}" destId="{6FDA5226-9825-4CE2-9405-730A6A729747}" srcOrd="2" destOrd="0" presId="urn:microsoft.com/office/officeart/2018/2/layout/IconVerticalSolidList"/>
    <dgm:cxn modelId="{88273DEB-EFB8-4B6B-A3AB-5555F48E82E4}" type="presParOf" srcId="{7416B4E8-74B5-4882-A9E5-0EECE456EC92}" destId="{3249AA7B-8B6C-4938-8D40-65DFB815170A}" srcOrd="3" destOrd="0" presId="urn:microsoft.com/office/officeart/2018/2/layout/IconVerticalSolidList"/>
    <dgm:cxn modelId="{2DDC76C7-6336-4491-AF52-89CB500A72FC}" type="presParOf" srcId="{429322B9-0D56-4DF5-8F16-57E5AB193E6D}" destId="{366E8CA6-DF86-4652-9B9B-2555AC621E3A}" srcOrd="1" destOrd="0" presId="urn:microsoft.com/office/officeart/2018/2/layout/IconVerticalSolidList"/>
    <dgm:cxn modelId="{7E49FDE0-8134-4604-849F-5AF89F087FF1}" type="presParOf" srcId="{429322B9-0D56-4DF5-8F16-57E5AB193E6D}" destId="{215D6D1D-0B60-4DEE-98EC-AF812AB54252}" srcOrd="2" destOrd="0" presId="urn:microsoft.com/office/officeart/2018/2/layout/IconVerticalSolidList"/>
    <dgm:cxn modelId="{1ADEBEAD-BF30-4D7B-89D1-601DD4F652AF}" type="presParOf" srcId="{215D6D1D-0B60-4DEE-98EC-AF812AB54252}" destId="{E3122D93-6684-494A-980B-FA769EE6C025}" srcOrd="0" destOrd="0" presId="urn:microsoft.com/office/officeart/2018/2/layout/IconVerticalSolidList"/>
    <dgm:cxn modelId="{578C2B09-C12B-46EE-A1D7-976DDDBB1A93}" type="presParOf" srcId="{215D6D1D-0B60-4DEE-98EC-AF812AB54252}" destId="{E66E3B98-D439-41BC-8188-7D3B8521556E}" srcOrd="1" destOrd="0" presId="urn:microsoft.com/office/officeart/2018/2/layout/IconVerticalSolidList"/>
    <dgm:cxn modelId="{995F4A69-DAF8-433C-B925-0CACA9DB0A9B}" type="presParOf" srcId="{215D6D1D-0B60-4DEE-98EC-AF812AB54252}" destId="{855C3F10-9176-41FB-983D-3C4C3EAA93FA}" srcOrd="2" destOrd="0" presId="urn:microsoft.com/office/officeart/2018/2/layout/IconVerticalSolidList"/>
    <dgm:cxn modelId="{B745172B-F78D-406B-8897-F2F52CB173B7}" type="presParOf" srcId="{215D6D1D-0B60-4DEE-98EC-AF812AB54252}" destId="{70162A15-3F53-478A-B97E-50E3E8C538DF}" srcOrd="3" destOrd="0" presId="urn:microsoft.com/office/officeart/2018/2/layout/IconVerticalSolidList"/>
    <dgm:cxn modelId="{72BEA8C5-EFAE-4057-9877-71EC4EEC9B80}" type="presParOf" srcId="{429322B9-0D56-4DF5-8F16-57E5AB193E6D}" destId="{D9FE2840-C4D3-45DB-BDAF-5B869AFEC0AB}" srcOrd="3" destOrd="0" presId="urn:microsoft.com/office/officeart/2018/2/layout/IconVerticalSolidList"/>
    <dgm:cxn modelId="{30DF7E37-058C-44BB-9821-CE8145394A67}" type="presParOf" srcId="{429322B9-0D56-4DF5-8F16-57E5AB193E6D}" destId="{6E31FC58-A130-4B9D-B3D8-3BE5D05A1AA3}" srcOrd="4" destOrd="0" presId="urn:microsoft.com/office/officeart/2018/2/layout/IconVerticalSolidList"/>
    <dgm:cxn modelId="{DE07E98D-1317-41CA-8B16-5474EC101EE0}" type="presParOf" srcId="{6E31FC58-A130-4B9D-B3D8-3BE5D05A1AA3}" destId="{B91F9AA3-356C-42B3-89FD-D400F34FD552}" srcOrd="0" destOrd="0" presId="urn:microsoft.com/office/officeart/2018/2/layout/IconVerticalSolidList"/>
    <dgm:cxn modelId="{AF88968A-B037-40C3-8B6C-FFB9CC314238}" type="presParOf" srcId="{6E31FC58-A130-4B9D-B3D8-3BE5D05A1AA3}" destId="{EFC1E938-A43B-47FA-859B-7F50ECA74C63}" srcOrd="1" destOrd="0" presId="urn:microsoft.com/office/officeart/2018/2/layout/IconVerticalSolidList"/>
    <dgm:cxn modelId="{EF257C4B-D4D9-4EBE-921F-6FF0C83744FF}" type="presParOf" srcId="{6E31FC58-A130-4B9D-B3D8-3BE5D05A1AA3}" destId="{0ADBA6B9-DDF5-4040-8D27-31508ACA1FB5}" srcOrd="2" destOrd="0" presId="urn:microsoft.com/office/officeart/2018/2/layout/IconVerticalSolidList"/>
    <dgm:cxn modelId="{0A4A9367-505C-4FB1-AC12-67361CC0785B}" type="presParOf" srcId="{6E31FC58-A130-4B9D-B3D8-3BE5D05A1AA3}" destId="{7930C2B5-2D58-4BD3-A698-7EA5AB1EFF02}" srcOrd="3" destOrd="0" presId="urn:microsoft.com/office/officeart/2018/2/layout/IconVerticalSolidList"/>
    <dgm:cxn modelId="{3F885E35-F182-4071-9B95-8E4B5CDB8CF7}" type="presParOf" srcId="{429322B9-0D56-4DF5-8F16-57E5AB193E6D}" destId="{16C679B1-7088-41FA-BB1A-D6E2F48AB3E8}" srcOrd="5" destOrd="0" presId="urn:microsoft.com/office/officeart/2018/2/layout/IconVerticalSolidList"/>
    <dgm:cxn modelId="{2C43F53F-D0E0-467F-93AA-F260C0E77897}" type="presParOf" srcId="{429322B9-0D56-4DF5-8F16-57E5AB193E6D}" destId="{065BC0E9-7B13-41E0-8831-A5214AF4D2C3}" srcOrd="6" destOrd="0" presId="urn:microsoft.com/office/officeart/2018/2/layout/IconVerticalSolidList"/>
    <dgm:cxn modelId="{EFDC51CA-1AE2-47A3-80DB-362B1A84CC14}" type="presParOf" srcId="{065BC0E9-7B13-41E0-8831-A5214AF4D2C3}" destId="{4C46EBC0-32F4-479C-96C5-1DE87218EA8C}" srcOrd="0" destOrd="0" presId="urn:microsoft.com/office/officeart/2018/2/layout/IconVerticalSolidList"/>
    <dgm:cxn modelId="{A53ABDDD-41E0-4F47-9F1F-733902F38D3B}" type="presParOf" srcId="{065BC0E9-7B13-41E0-8831-A5214AF4D2C3}" destId="{DE6B35B8-4C0B-4A84-89DF-9ADDBA1DFCAD}" srcOrd="1" destOrd="0" presId="urn:microsoft.com/office/officeart/2018/2/layout/IconVerticalSolidList"/>
    <dgm:cxn modelId="{6CDD606E-565C-4496-B1C8-4F07BDA3A51E}" type="presParOf" srcId="{065BC0E9-7B13-41E0-8831-A5214AF4D2C3}" destId="{83185A3A-4D96-43E4-8F69-81730F9EFC1D}" srcOrd="2" destOrd="0" presId="urn:microsoft.com/office/officeart/2018/2/layout/IconVerticalSolidList"/>
    <dgm:cxn modelId="{4DD3FD11-50C3-4F38-A81E-AF246F641305}" type="presParOf" srcId="{065BC0E9-7B13-41E0-8831-A5214AF4D2C3}" destId="{ABB0F2C8-34F7-4343-A0C8-AB711487431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3325236-D75A-4E9C-8008-3A07049F21E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B9DF992-1C73-4AB6-8E26-175D1B5BA5B4}">
      <dgm:prSet/>
      <dgm:spPr/>
      <dgm:t>
        <a:bodyPr/>
        <a:lstStyle/>
        <a:p>
          <a:pPr rtl="0"/>
          <a:r>
            <a:rPr lang="en-US" dirty="0"/>
            <a:t>Burden related to addiction/substance-related conditions is prodigious and growing</a:t>
          </a:r>
        </a:p>
      </dgm:t>
    </dgm:pt>
    <dgm:pt modelId="{0153DC69-6869-449D-ACFA-93F3956D19D8}" type="parTrans" cxnId="{55016FC3-D6EB-4D96-A3C3-8BFD61138287}">
      <dgm:prSet/>
      <dgm:spPr/>
      <dgm:t>
        <a:bodyPr/>
        <a:lstStyle/>
        <a:p>
          <a:endParaRPr lang="en-US"/>
        </a:p>
      </dgm:t>
    </dgm:pt>
    <dgm:pt modelId="{4281F83C-E153-4438-A0DD-7C6B3F0947FB}" type="sibTrans" cxnId="{55016FC3-D6EB-4D96-A3C3-8BFD61138287}">
      <dgm:prSet/>
      <dgm:spPr/>
      <dgm:t>
        <a:bodyPr/>
        <a:lstStyle/>
        <a:p>
          <a:endParaRPr lang="en-US"/>
        </a:p>
      </dgm:t>
    </dgm:pt>
    <dgm:pt modelId="{F7859C6C-D858-46CC-B058-90AA4179C2BB}">
      <dgm:prSet/>
      <dgm:spPr/>
      <dgm:t>
        <a:bodyPr/>
        <a:lstStyle/>
        <a:p>
          <a:pPr rtl="0"/>
          <a:r>
            <a:rPr lang="en-US" dirty="0"/>
            <a:t>Research on stigma reveals addiction/substance-related conditions highly stigmatized; understanding of biomedical aspects of addiction increasing but stigmatizing attitudes are not decreasing</a:t>
          </a:r>
        </a:p>
      </dgm:t>
    </dgm:pt>
    <dgm:pt modelId="{46C6A36E-1BAA-4E59-846B-0C45E83472BB}" type="parTrans" cxnId="{9ACF3E28-605B-4719-8DB0-5F4CF8B946CD}">
      <dgm:prSet/>
      <dgm:spPr/>
      <dgm:t>
        <a:bodyPr/>
        <a:lstStyle/>
        <a:p>
          <a:endParaRPr lang="en-US"/>
        </a:p>
      </dgm:t>
    </dgm:pt>
    <dgm:pt modelId="{636D4A42-2290-41CD-AFAC-D67B3509452C}" type="sibTrans" cxnId="{9ACF3E28-605B-4719-8DB0-5F4CF8B946CD}">
      <dgm:prSet/>
      <dgm:spPr/>
      <dgm:t>
        <a:bodyPr/>
        <a:lstStyle/>
        <a:p>
          <a:endParaRPr lang="en-US"/>
        </a:p>
      </dgm:t>
    </dgm:pt>
    <dgm:pt modelId="{72C8CC4D-827B-4598-9528-58B7BAEBC84A}">
      <dgm:prSet/>
      <dgm:spPr/>
      <dgm:t>
        <a:bodyPr/>
        <a:lstStyle/>
        <a:p>
          <a:pPr rtl="0"/>
          <a:r>
            <a:rPr lang="en-US" dirty="0"/>
            <a:t>Stigma and discrimination are major barriers to acknowledging the presence of a problem, in accessing help, and staying in recovery</a:t>
          </a:r>
        </a:p>
      </dgm:t>
    </dgm:pt>
    <dgm:pt modelId="{C3364B90-F35B-4CB4-9F3D-D63BEBD89A1D}" type="parTrans" cxnId="{2FD9A2AF-BA27-4FF8-BCC9-F1F2195E6762}">
      <dgm:prSet/>
      <dgm:spPr/>
      <dgm:t>
        <a:bodyPr/>
        <a:lstStyle/>
        <a:p>
          <a:endParaRPr lang="en-US"/>
        </a:p>
      </dgm:t>
    </dgm:pt>
    <dgm:pt modelId="{9FC4746F-AD4F-4CB7-8C9D-32395DC57A74}" type="sibTrans" cxnId="{2FD9A2AF-BA27-4FF8-BCC9-F1F2195E6762}">
      <dgm:prSet/>
      <dgm:spPr/>
      <dgm:t>
        <a:bodyPr/>
        <a:lstStyle/>
        <a:p>
          <a:endParaRPr lang="en-US"/>
        </a:p>
      </dgm:t>
    </dgm:pt>
    <dgm:pt modelId="{E5CD450F-26DC-469E-A013-26C1AE967DDF}">
      <dgm:prSet/>
      <dgm:spPr/>
      <dgm:t>
        <a:bodyPr/>
        <a:lstStyle/>
        <a:p>
          <a:pPr rtl="0"/>
          <a:r>
            <a:rPr lang="en-US" dirty="0"/>
            <a:t>Definitions and conceptualizations of addiction matter- affect stigma and our societal approach and accuracy in scientific communication</a:t>
          </a:r>
        </a:p>
      </dgm:t>
    </dgm:pt>
    <dgm:pt modelId="{4C405B3F-442A-4419-B680-5C6945FA24F2}" type="parTrans" cxnId="{04C78C09-AB6A-4F66-883A-0623A49D9BAA}">
      <dgm:prSet/>
      <dgm:spPr/>
      <dgm:t>
        <a:bodyPr/>
        <a:lstStyle/>
        <a:p>
          <a:endParaRPr lang="en-US"/>
        </a:p>
      </dgm:t>
    </dgm:pt>
    <dgm:pt modelId="{2D47E51F-7CF2-471F-8EE3-61DE58F3EB0A}" type="sibTrans" cxnId="{04C78C09-AB6A-4F66-883A-0623A49D9BAA}">
      <dgm:prSet/>
      <dgm:spPr/>
      <dgm:t>
        <a:bodyPr/>
        <a:lstStyle/>
        <a:p>
          <a:endParaRPr lang="en-US"/>
        </a:p>
      </dgm:t>
    </dgm:pt>
    <dgm:pt modelId="{3C9BD3C4-D19C-46C8-80A9-FBC13370E8B3}">
      <dgm:prSet/>
      <dgm:spPr/>
      <dgm:t>
        <a:bodyPr/>
        <a:lstStyle/>
        <a:p>
          <a:pPr rtl="0"/>
          <a:r>
            <a:rPr lang="en-US"/>
            <a:t>Stigma is influenced by perceptions about cause and controllability</a:t>
          </a:r>
        </a:p>
      </dgm:t>
    </dgm:pt>
    <dgm:pt modelId="{FD47CFC8-4D7C-4042-A06E-CC7C7304E30D}" type="parTrans" cxnId="{DA3A07E2-6D39-4296-8ABA-429ACB8C3DAF}">
      <dgm:prSet/>
      <dgm:spPr/>
      <dgm:t>
        <a:bodyPr/>
        <a:lstStyle/>
        <a:p>
          <a:endParaRPr lang="en-US"/>
        </a:p>
      </dgm:t>
    </dgm:pt>
    <dgm:pt modelId="{CE8ACA5A-B819-4676-B2F4-CA862C3E5BBD}" type="sibTrans" cxnId="{DA3A07E2-6D39-4296-8ABA-429ACB8C3DAF}">
      <dgm:prSet/>
      <dgm:spPr/>
      <dgm:t>
        <a:bodyPr/>
        <a:lstStyle/>
        <a:p>
          <a:endParaRPr lang="en-US"/>
        </a:p>
      </dgm:t>
    </dgm:pt>
    <dgm:pt modelId="{60014240-2CF6-401E-9BEF-6B8AA2A32E0F}">
      <dgm:prSet/>
      <dgm:spPr/>
      <dgm:t>
        <a:bodyPr/>
        <a:lstStyle/>
        <a:p>
          <a:pPr rtl="0"/>
          <a:r>
            <a:rPr lang="en-US"/>
            <a:t>Language/terminology of addiction influence these perceptions and may affect policy and clinical care</a:t>
          </a:r>
        </a:p>
      </dgm:t>
    </dgm:pt>
    <dgm:pt modelId="{4FBF7602-E45A-4EB9-BA01-B463E21E281D}" type="parTrans" cxnId="{BE722D94-071D-4F6C-85D7-30340CAEEC30}">
      <dgm:prSet/>
      <dgm:spPr/>
      <dgm:t>
        <a:bodyPr/>
        <a:lstStyle/>
        <a:p>
          <a:endParaRPr lang="en-US"/>
        </a:p>
      </dgm:t>
    </dgm:pt>
    <dgm:pt modelId="{36EA1F31-A3BC-4ED9-B1DB-3B388D1B682C}" type="sibTrans" cxnId="{BE722D94-071D-4F6C-85D7-30340CAEEC30}">
      <dgm:prSet/>
      <dgm:spPr/>
      <dgm:t>
        <a:bodyPr/>
        <a:lstStyle/>
        <a:p>
          <a:endParaRPr lang="en-US"/>
        </a:p>
      </dgm:t>
    </dgm:pt>
    <dgm:pt modelId="{C8F9C97C-E815-42C7-933D-B7CE69112863}">
      <dgm:prSet/>
      <dgm:spPr/>
      <dgm:t>
        <a:bodyPr/>
        <a:lstStyle/>
        <a:p>
          <a:pPr rtl="0"/>
          <a:r>
            <a:rPr lang="en-US"/>
            <a:t>What to do about stigma: education, personal witness, shift language/terminology</a:t>
          </a:r>
        </a:p>
      </dgm:t>
    </dgm:pt>
    <dgm:pt modelId="{DF4DE3EB-B91A-4627-9DBB-7B2858C33059}" type="parTrans" cxnId="{6D91E3BD-B413-4872-8E5B-49BE64112A4F}">
      <dgm:prSet/>
      <dgm:spPr/>
      <dgm:t>
        <a:bodyPr/>
        <a:lstStyle/>
        <a:p>
          <a:endParaRPr lang="en-US"/>
        </a:p>
      </dgm:t>
    </dgm:pt>
    <dgm:pt modelId="{21D0857B-FB7F-461B-A28F-E0022D1104D8}" type="sibTrans" cxnId="{6D91E3BD-B413-4872-8E5B-49BE64112A4F}">
      <dgm:prSet/>
      <dgm:spPr/>
      <dgm:t>
        <a:bodyPr/>
        <a:lstStyle/>
        <a:p>
          <a:endParaRPr lang="en-US"/>
        </a:p>
      </dgm:t>
    </dgm:pt>
    <dgm:pt modelId="{88889558-F682-4A8A-9ED5-870CA53E7238}" type="pres">
      <dgm:prSet presAssocID="{53325236-D75A-4E9C-8008-3A07049F21E1}" presName="linear" presStyleCnt="0">
        <dgm:presLayoutVars>
          <dgm:animLvl val="lvl"/>
          <dgm:resizeHandles val="exact"/>
        </dgm:presLayoutVars>
      </dgm:prSet>
      <dgm:spPr/>
    </dgm:pt>
    <dgm:pt modelId="{0A3DE29E-3C14-4983-9BD2-9223C8C610C5}" type="pres">
      <dgm:prSet presAssocID="{CB9DF992-1C73-4AB6-8E26-175D1B5BA5B4}" presName="parentText" presStyleLbl="node1" presStyleIdx="0" presStyleCnt="7" custAng="0">
        <dgm:presLayoutVars>
          <dgm:chMax val="0"/>
          <dgm:bulletEnabled val="1"/>
        </dgm:presLayoutVars>
      </dgm:prSet>
      <dgm:spPr/>
    </dgm:pt>
    <dgm:pt modelId="{AD6D5D76-19FB-4043-943A-60EFED1967F1}" type="pres">
      <dgm:prSet presAssocID="{4281F83C-E153-4438-A0DD-7C6B3F0947FB}" presName="spacer" presStyleCnt="0"/>
      <dgm:spPr/>
    </dgm:pt>
    <dgm:pt modelId="{B6C1DC1C-8DAE-42BD-A7AA-49CD8CEFF0BD}" type="pres">
      <dgm:prSet presAssocID="{F7859C6C-D858-46CC-B058-90AA4179C2BB}" presName="parentText" presStyleLbl="node1" presStyleIdx="1" presStyleCnt="7">
        <dgm:presLayoutVars>
          <dgm:chMax val="0"/>
          <dgm:bulletEnabled val="1"/>
        </dgm:presLayoutVars>
      </dgm:prSet>
      <dgm:spPr/>
    </dgm:pt>
    <dgm:pt modelId="{968CBDDE-C613-4BA2-8479-232F39034C36}" type="pres">
      <dgm:prSet presAssocID="{636D4A42-2290-41CD-AFAC-D67B3509452C}" presName="spacer" presStyleCnt="0"/>
      <dgm:spPr/>
    </dgm:pt>
    <dgm:pt modelId="{EDDE3C09-5898-4363-B918-C41616805208}" type="pres">
      <dgm:prSet presAssocID="{72C8CC4D-827B-4598-9528-58B7BAEBC84A}" presName="parentText" presStyleLbl="node1" presStyleIdx="2" presStyleCnt="7">
        <dgm:presLayoutVars>
          <dgm:chMax val="0"/>
          <dgm:bulletEnabled val="1"/>
        </dgm:presLayoutVars>
      </dgm:prSet>
      <dgm:spPr/>
    </dgm:pt>
    <dgm:pt modelId="{62F66133-09B4-46B3-A501-B04D2D1FB1C2}" type="pres">
      <dgm:prSet presAssocID="{9FC4746F-AD4F-4CB7-8C9D-32395DC57A74}" presName="spacer" presStyleCnt="0"/>
      <dgm:spPr/>
    </dgm:pt>
    <dgm:pt modelId="{78651C97-1F52-4774-B940-558B913F820A}" type="pres">
      <dgm:prSet presAssocID="{E5CD450F-26DC-469E-A013-26C1AE967DDF}" presName="parentText" presStyleLbl="node1" presStyleIdx="3" presStyleCnt="7">
        <dgm:presLayoutVars>
          <dgm:chMax val="0"/>
          <dgm:bulletEnabled val="1"/>
        </dgm:presLayoutVars>
      </dgm:prSet>
      <dgm:spPr/>
    </dgm:pt>
    <dgm:pt modelId="{56D1DA2E-EB38-4B0F-88C0-9588D8B1DF0E}" type="pres">
      <dgm:prSet presAssocID="{2D47E51F-7CF2-471F-8EE3-61DE58F3EB0A}" presName="spacer" presStyleCnt="0"/>
      <dgm:spPr/>
    </dgm:pt>
    <dgm:pt modelId="{D979F414-263B-4322-9CA1-0E1DDC1E256D}" type="pres">
      <dgm:prSet presAssocID="{3C9BD3C4-D19C-46C8-80A9-FBC13370E8B3}" presName="parentText" presStyleLbl="node1" presStyleIdx="4" presStyleCnt="7">
        <dgm:presLayoutVars>
          <dgm:chMax val="0"/>
          <dgm:bulletEnabled val="1"/>
        </dgm:presLayoutVars>
      </dgm:prSet>
      <dgm:spPr/>
    </dgm:pt>
    <dgm:pt modelId="{5B251C4A-5D1B-4E3F-A72C-2B1B8ACE9A93}" type="pres">
      <dgm:prSet presAssocID="{CE8ACA5A-B819-4676-B2F4-CA862C3E5BBD}" presName="spacer" presStyleCnt="0"/>
      <dgm:spPr/>
    </dgm:pt>
    <dgm:pt modelId="{71974DC1-6B82-48C0-92E0-B778E642816C}" type="pres">
      <dgm:prSet presAssocID="{60014240-2CF6-401E-9BEF-6B8AA2A32E0F}" presName="parentText" presStyleLbl="node1" presStyleIdx="5" presStyleCnt="7">
        <dgm:presLayoutVars>
          <dgm:chMax val="0"/>
          <dgm:bulletEnabled val="1"/>
        </dgm:presLayoutVars>
      </dgm:prSet>
      <dgm:spPr/>
    </dgm:pt>
    <dgm:pt modelId="{A2ACC4B0-CB35-4E4D-8FC8-10FEE6682FD2}" type="pres">
      <dgm:prSet presAssocID="{36EA1F31-A3BC-4ED9-B1DB-3B388D1B682C}" presName="spacer" presStyleCnt="0"/>
      <dgm:spPr/>
    </dgm:pt>
    <dgm:pt modelId="{B92C713B-61C4-4921-AAA4-59F7DDB5D289}" type="pres">
      <dgm:prSet presAssocID="{C8F9C97C-E815-42C7-933D-B7CE69112863}" presName="parentText" presStyleLbl="node1" presStyleIdx="6" presStyleCnt="7">
        <dgm:presLayoutVars>
          <dgm:chMax val="0"/>
          <dgm:bulletEnabled val="1"/>
        </dgm:presLayoutVars>
      </dgm:prSet>
      <dgm:spPr/>
    </dgm:pt>
  </dgm:ptLst>
  <dgm:cxnLst>
    <dgm:cxn modelId="{04C78C09-AB6A-4F66-883A-0623A49D9BAA}" srcId="{53325236-D75A-4E9C-8008-3A07049F21E1}" destId="{E5CD450F-26DC-469E-A013-26C1AE967DDF}" srcOrd="3" destOrd="0" parTransId="{4C405B3F-442A-4419-B680-5C6945FA24F2}" sibTransId="{2D47E51F-7CF2-471F-8EE3-61DE58F3EB0A}"/>
    <dgm:cxn modelId="{62353213-829D-4441-B95F-1216ED119DCB}" type="presOf" srcId="{C8F9C97C-E815-42C7-933D-B7CE69112863}" destId="{B92C713B-61C4-4921-AAA4-59F7DDB5D289}" srcOrd="0" destOrd="0" presId="urn:microsoft.com/office/officeart/2005/8/layout/vList2"/>
    <dgm:cxn modelId="{9ACF3E28-605B-4719-8DB0-5F4CF8B946CD}" srcId="{53325236-D75A-4E9C-8008-3A07049F21E1}" destId="{F7859C6C-D858-46CC-B058-90AA4179C2BB}" srcOrd="1" destOrd="0" parTransId="{46C6A36E-1BAA-4E59-846B-0C45E83472BB}" sibTransId="{636D4A42-2290-41CD-AFAC-D67B3509452C}"/>
    <dgm:cxn modelId="{5C266E67-821F-4B57-8441-531AFF43337F}" type="presOf" srcId="{E5CD450F-26DC-469E-A013-26C1AE967DDF}" destId="{78651C97-1F52-4774-B940-558B913F820A}" srcOrd="0" destOrd="0" presId="urn:microsoft.com/office/officeart/2005/8/layout/vList2"/>
    <dgm:cxn modelId="{BC6B0355-BDB3-4DB0-932A-DD086CD5E05B}" type="presOf" srcId="{3C9BD3C4-D19C-46C8-80A9-FBC13370E8B3}" destId="{D979F414-263B-4322-9CA1-0E1DDC1E256D}" srcOrd="0" destOrd="0" presId="urn:microsoft.com/office/officeart/2005/8/layout/vList2"/>
    <dgm:cxn modelId="{A07DBA75-CCFB-4E83-9CB3-E07B7C2930FC}" type="presOf" srcId="{CB9DF992-1C73-4AB6-8E26-175D1B5BA5B4}" destId="{0A3DE29E-3C14-4983-9BD2-9223C8C610C5}" srcOrd="0" destOrd="0" presId="urn:microsoft.com/office/officeart/2005/8/layout/vList2"/>
    <dgm:cxn modelId="{9F142A8B-63CC-4D28-9238-466DEC2C9F79}" type="presOf" srcId="{72C8CC4D-827B-4598-9528-58B7BAEBC84A}" destId="{EDDE3C09-5898-4363-B918-C41616805208}" srcOrd="0" destOrd="0" presId="urn:microsoft.com/office/officeart/2005/8/layout/vList2"/>
    <dgm:cxn modelId="{701CE793-1E02-46B6-B012-6C7B6596BCF4}" type="presOf" srcId="{F7859C6C-D858-46CC-B058-90AA4179C2BB}" destId="{B6C1DC1C-8DAE-42BD-A7AA-49CD8CEFF0BD}" srcOrd="0" destOrd="0" presId="urn:microsoft.com/office/officeart/2005/8/layout/vList2"/>
    <dgm:cxn modelId="{BE722D94-071D-4F6C-85D7-30340CAEEC30}" srcId="{53325236-D75A-4E9C-8008-3A07049F21E1}" destId="{60014240-2CF6-401E-9BEF-6B8AA2A32E0F}" srcOrd="5" destOrd="0" parTransId="{4FBF7602-E45A-4EB9-BA01-B463E21E281D}" sibTransId="{36EA1F31-A3BC-4ED9-B1DB-3B388D1B682C}"/>
    <dgm:cxn modelId="{638D8FA8-5622-41E8-9ABA-582E0C5B95D5}" type="presOf" srcId="{53325236-D75A-4E9C-8008-3A07049F21E1}" destId="{88889558-F682-4A8A-9ED5-870CA53E7238}" srcOrd="0" destOrd="0" presId="urn:microsoft.com/office/officeart/2005/8/layout/vList2"/>
    <dgm:cxn modelId="{2FD9A2AF-BA27-4FF8-BCC9-F1F2195E6762}" srcId="{53325236-D75A-4E9C-8008-3A07049F21E1}" destId="{72C8CC4D-827B-4598-9528-58B7BAEBC84A}" srcOrd="2" destOrd="0" parTransId="{C3364B90-F35B-4CB4-9F3D-D63BEBD89A1D}" sibTransId="{9FC4746F-AD4F-4CB7-8C9D-32395DC57A74}"/>
    <dgm:cxn modelId="{6D91E3BD-B413-4872-8E5B-49BE64112A4F}" srcId="{53325236-D75A-4E9C-8008-3A07049F21E1}" destId="{C8F9C97C-E815-42C7-933D-B7CE69112863}" srcOrd="6" destOrd="0" parTransId="{DF4DE3EB-B91A-4627-9DBB-7B2858C33059}" sibTransId="{21D0857B-FB7F-461B-A28F-E0022D1104D8}"/>
    <dgm:cxn modelId="{55016FC3-D6EB-4D96-A3C3-8BFD61138287}" srcId="{53325236-D75A-4E9C-8008-3A07049F21E1}" destId="{CB9DF992-1C73-4AB6-8E26-175D1B5BA5B4}" srcOrd="0" destOrd="0" parTransId="{0153DC69-6869-449D-ACFA-93F3956D19D8}" sibTransId="{4281F83C-E153-4438-A0DD-7C6B3F0947FB}"/>
    <dgm:cxn modelId="{DA3A07E2-6D39-4296-8ABA-429ACB8C3DAF}" srcId="{53325236-D75A-4E9C-8008-3A07049F21E1}" destId="{3C9BD3C4-D19C-46C8-80A9-FBC13370E8B3}" srcOrd="4" destOrd="0" parTransId="{FD47CFC8-4D7C-4042-A06E-CC7C7304E30D}" sibTransId="{CE8ACA5A-B819-4676-B2F4-CA862C3E5BBD}"/>
    <dgm:cxn modelId="{725B89F0-2AFA-4433-AAEE-C4E09B0CF529}" type="presOf" srcId="{60014240-2CF6-401E-9BEF-6B8AA2A32E0F}" destId="{71974DC1-6B82-48C0-92E0-B778E642816C}" srcOrd="0" destOrd="0" presId="urn:microsoft.com/office/officeart/2005/8/layout/vList2"/>
    <dgm:cxn modelId="{8601F9B9-C2A7-414F-B4A8-0ECD8018A6CD}" type="presParOf" srcId="{88889558-F682-4A8A-9ED5-870CA53E7238}" destId="{0A3DE29E-3C14-4983-9BD2-9223C8C610C5}" srcOrd="0" destOrd="0" presId="urn:microsoft.com/office/officeart/2005/8/layout/vList2"/>
    <dgm:cxn modelId="{FE0397EC-BFBB-4C84-916F-523BFCF9B8AA}" type="presParOf" srcId="{88889558-F682-4A8A-9ED5-870CA53E7238}" destId="{AD6D5D76-19FB-4043-943A-60EFED1967F1}" srcOrd="1" destOrd="0" presId="urn:microsoft.com/office/officeart/2005/8/layout/vList2"/>
    <dgm:cxn modelId="{AE31C42C-F922-41C3-89EA-6E6329BF5E66}" type="presParOf" srcId="{88889558-F682-4A8A-9ED5-870CA53E7238}" destId="{B6C1DC1C-8DAE-42BD-A7AA-49CD8CEFF0BD}" srcOrd="2" destOrd="0" presId="urn:microsoft.com/office/officeart/2005/8/layout/vList2"/>
    <dgm:cxn modelId="{98F053F3-7412-44ED-85F0-E207920B48E7}" type="presParOf" srcId="{88889558-F682-4A8A-9ED5-870CA53E7238}" destId="{968CBDDE-C613-4BA2-8479-232F39034C36}" srcOrd="3" destOrd="0" presId="urn:microsoft.com/office/officeart/2005/8/layout/vList2"/>
    <dgm:cxn modelId="{6358EFF3-1478-4A17-A3E4-0194501B8DD6}" type="presParOf" srcId="{88889558-F682-4A8A-9ED5-870CA53E7238}" destId="{EDDE3C09-5898-4363-B918-C41616805208}" srcOrd="4" destOrd="0" presId="urn:microsoft.com/office/officeart/2005/8/layout/vList2"/>
    <dgm:cxn modelId="{A171C9D3-6953-4EDD-AA7D-81115F159164}" type="presParOf" srcId="{88889558-F682-4A8A-9ED5-870CA53E7238}" destId="{62F66133-09B4-46B3-A501-B04D2D1FB1C2}" srcOrd="5" destOrd="0" presId="urn:microsoft.com/office/officeart/2005/8/layout/vList2"/>
    <dgm:cxn modelId="{5EB828E8-4B58-4659-AC03-B3FC833FA199}" type="presParOf" srcId="{88889558-F682-4A8A-9ED5-870CA53E7238}" destId="{78651C97-1F52-4774-B940-558B913F820A}" srcOrd="6" destOrd="0" presId="urn:microsoft.com/office/officeart/2005/8/layout/vList2"/>
    <dgm:cxn modelId="{3A9BD16F-E77B-4D6B-82EE-E912C24A1F65}" type="presParOf" srcId="{88889558-F682-4A8A-9ED5-870CA53E7238}" destId="{56D1DA2E-EB38-4B0F-88C0-9588D8B1DF0E}" srcOrd="7" destOrd="0" presId="urn:microsoft.com/office/officeart/2005/8/layout/vList2"/>
    <dgm:cxn modelId="{4AAD8F9C-6D0A-4332-A543-9F929C3497A2}" type="presParOf" srcId="{88889558-F682-4A8A-9ED5-870CA53E7238}" destId="{D979F414-263B-4322-9CA1-0E1DDC1E256D}" srcOrd="8" destOrd="0" presId="urn:microsoft.com/office/officeart/2005/8/layout/vList2"/>
    <dgm:cxn modelId="{60A56B01-39A7-4F93-952D-61901D050F00}" type="presParOf" srcId="{88889558-F682-4A8A-9ED5-870CA53E7238}" destId="{5B251C4A-5D1B-4E3F-A72C-2B1B8ACE9A93}" srcOrd="9" destOrd="0" presId="urn:microsoft.com/office/officeart/2005/8/layout/vList2"/>
    <dgm:cxn modelId="{7D9CEC51-C268-4A16-9B03-8805417AFDB9}" type="presParOf" srcId="{88889558-F682-4A8A-9ED5-870CA53E7238}" destId="{71974DC1-6B82-48C0-92E0-B778E642816C}" srcOrd="10" destOrd="0" presId="urn:microsoft.com/office/officeart/2005/8/layout/vList2"/>
    <dgm:cxn modelId="{9662ED80-2AF4-48B1-9E83-11D84FEF2702}" type="presParOf" srcId="{88889558-F682-4A8A-9ED5-870CA53E7238}" destId="{A2ACC4B0-CB35-4E4D-8FC8-10FEE6682FD2}" srcOrd="11" destOrd="0" presId="urn:microsoft.com/office/officeart/2005/8/layout/vList2"/>
    <dgm:cxn modelId="{FCBABC65-0054-49B9-A131-1E702EDFE801}" type="presParOf" srcId="{88889558-F682-4A8A-9ED5-870CA53E7238}" destId="{B92C713B-61C4-4921-AAA4-59F7DDB5D289}"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A42F6F7-F0CD-4FC9-A53F-A6144070EDE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07F50E64-DBB1-47F4-A7D4-95B6D25A99C1}">
      <dgm:prSet/>
      <dgm:spPr/>
      <dgm:t>
        <a:bodyPr/>
        <a:lstStyle/>
        <a:p>
          <a:pPr rtl="0"/>
          <a:r>
            <a:rPr lang="en-US"/>
            <a:t>Worldwide, alcohol kills 3.3 million each year; 350,000 die due to illicit drugs (WHO, 2015). Major contributor to DALYs – alcohol third leading risk factor for disease burden</a:t>
          </a:r>
        </a:p>
      </dgm:t>
    </dgm:pt>
    <dgm:pt modelId="{78A4F871-B703-422A-BE87-2D374EC2D901}" type="parTrans" cxnId="{0B16CB9E-8DA9-43F3-A0EA-ACC277274F54}">
      <dgm:prSet/>
      <dgm:spPr/>
      <dgm:t>
        <a:bodyPr/>
        <a:lstStyle/>
        <a:p>
          <a:endParaRPr lang="en-US"/>
        </a:p>
      </dgm:t>
    </dgm:pt>
    <dgm:pt modelId="{E7CB1C2F-2EE4-4932-B0B6-AB97CBC6AA64}" type="sibTrans" cxnId="{0B16CB9E-8DA9-43F3-A0EA-ACC277274F54}">
      <dgm:prSet/>
      <dgm:spPr/>
      <dgm:t>
        <a:bodyPr/>
        <a:lstStyle/>
        <a:p>
          <a:endParaRPr lang="en-US"/>
        </a:p>
      </dgm:t>
    </dgm:pt>
    <dgm:pt modelId="{B88391D4-BE9F-4E4B-9BF1-4B00C0C13707}">
      <dgm:prSet/>
      <dgm:spPr/>
      <dgm:t>
        <a:bodyPr/>
        <a:lstStyle/>
        <a:p>
          <a:pPr rtl="0"/>
          <a:r>
            <a:rPr lang="en-US"/>
            <a:t>Alcohol and other drug-related conditions number 1 public health concern in US; unintentional overdose leading cause of accidental death (CASA, 2011; Warner, Chen, Makuc, Anderson, &amp; Minino, 2011). </a:t>
          </a:r>
        </a:p>
      </dgm:t>
    </dgm:pt>
    <dgm:pt modelId="{AD5DA511-CD0F-41CE-9F58-1652B6A80E84}" type="parTrans" cxnId="{C3E39396-5E3F-4BF9-89F4-B798591265B2}">
      <dgm:prSet/>
      <dgm:spPr/>
      <dgm:t>
        <a:bodyPr/>
        <a:lstStyle/>
        <a:p>
          <a:endParaRPr lang="en-US"/>
        </a:p>
      </dgm:t>
    </dgm:pt>
    <dgm:pt modelId="{D86D6D68-CC96-4B59-A45C-C7E025452004}" type="sibTrans" cxnId="{C3E39396-5E3F-4BF9-89F4-B798591265B2}">
      <dgm:prSet/>
      <dgm:spPr/>
      <dgm:t>
        <a:bodyPr/>
        <a:lstStyle/>
        <a:p>
          <a:endParaRPr lang="en-US"/>
        </a:p>
      </dgm:t>
    </dgm:pt>
    <dgm:pt modelId="{76A75499-6208-4881-B7F1-516F6F745CD4}">
      <dgm:prSet/>
      <dgm:spPr/>
      <dgm:t>
        <a:bodyPr/>
        <a:lstStyle/>
        <a:p>
          <a:pPr rtl="0"/>
          <a:r>
            <a:rPr lang="en-US"/>
            <a:t>23 million individuals with substance use disorder in the US </a:t>
          </a:r>
        </a:p>
      </dgm:t>
    </dgm:pt>
    <dgm:pt modelId="{679DE9FD-EB3D-496E-BDBA-15353F1D0F41}" type="parTrans" cxnId="{C46260D1-D5CB-4E00-8200-66719DCF08FF}">
      <dgm:prSet/>
      <dgm:spPr/>
      <dgm:t>
        <a:bodyPr/>
        <a:lstStyle/>
        <a:p>
          <a:endParaRPr lang="en-US"/>
        </a:p>
      </dgm:t>
    </dgm:pt>
    <dgm:pt modelId="{06ADACED-D239-4F81-B5AE-3E569BDEF482}" type="sibTrans" cxnId="{C46260D1-D5CB-4E00-8200-66719DCF08FF}">
      <dgm:prSet/>
      <dgm:spPr/>
      <dgm:t>
        <a:bodyPr/>
        <a:lstStyle/>
        <a:p>
          <a:endParaRPr lang="en-US"/>
        </a:p>
      </dgm:t>
    </dgm:pt>
    <dgm:pt modelId="{9D1A00DC-BFCE-4BB8-AA74-B8DAA58A21EA}">
      <dgm:prSet/>
      <dgm:spPr/>
      <dgm:t>
        <a:bodyPr/>
        <a:lstStyle/>
        <a:p>
          <a:pPr rtl="0"/>
          <a:r>
            <a:rPr lang="en-US"/>
            <a:t>Economic cost attributable to substance use from lost productivity, health care expenditures, and criminal justice involvement, = $600 billion annually. </a:t>
          </a:r>
        </a:p>
      </dgm:t>
    </dgm:pt>
    <dgm:pt modelId="{090C9CF7-13F3-4784-A2FF-EB73495B36DA}" type="parTrans" cxnId="{DA9967A8-C737-4F52-8A3C-E928D8B3FA80}">
      <dgm:prSet/>
      <dgm:spPr/>
      <dgm:t>
        <a:bodyPr/>
        <a:lstStyle/>
        <a:p>
          <a:endParaRPr lang="en-US"/>
        </a:p>
      </dgm:t>
    </dgm:pt>
    <dgm:pt modelId="{9CFA247D-7047-4F6F-9D71-D82F3EC55995}" type="sibTrans" cxnId="{DA9967A8-C737-4F52-8A3C-E928D8B3FA80}">
      <dgm:prSet/>
      <dgm:spPr/>
      <dgm:t>
        <a:bodyPr/>
        <a:lstStyle/>
        <a:p>
          <a:endParaRPr lang="en-US"/>
        </a:p>
      </dgm:t>
    </dgm:pt>
    <dgm:pt modelId="{7081AD29-4DCB-47EC-AF70-A5A4979306A9}">
      <dgm:prSet/>
      <dgm:spPr/>
      <dgm:t>
        <a:bodyPr/>
        <a:lstStyle/>
        <a:p>
          <a:pPr rtl="0"/>
          <a:r>
            <a:rPr lang="en-US" dirty="0"/>
            <a:t>Despite presence of about 14,000 treatment facilities and 100,000 recovery mutual-aid support chapters meeting weekly in US, only 10% receive some form of help</a:t>
          </a:r>
        </a:p>
      </dgm:t>
    </dgm:pt>
    <dgm:pt modelId="{6A09FC94-B6D0-4122-9EAD-0D9F7ED71ABA}" type="parTrans" cxnId="{8D3192B4-7337-41F9-BC96-23BCEAFB5FD7}">
      <dgm:prSet/>
      <dgm:spPr/>
      <dgm:t>
        <a:bodyPr/>
        <a:lstStyle/>
        <a:p>
          <a:endParaRPr lang="en-US"/>
        </a:p>
      </dgm:t>
    </dgm:pt>
    <dgm:pt modelId="{1D296883-E694-45CC-96E1-B05703107348}" type="sibTrans" cxnId="{8D3192B4-7337-41F9-BC96-23BCEAFB5FD7}">
      <dgm:prSet/>
      <dgm:spPr/>
      <dgm:t>
        <a:bodyPr/>
        <a:lstStyle/>
        <a:p>
          <a:endParaRPr lang="en-US"/>
        </a:p>
      </dgm:t>
    </dgm:pt>
    <dgm:pt modelId="{6B742F9E-730D-4F83-88D1-D63996C05A7A}">
      <dgm:prSet/>
      <dgm:spPr/>
      <dgm:t>
        <a:bodyPr/>
        <a:lstStyle/>
        <a:p>
          <a:pPr rtl="0"/>
          <a:r>
            <a:rPr lang="en-US" dirty="0"/>
            <a:t>A main barrier to seeking and receiving help is stigma…</a:t>
          </a:r>
        </a:p>
      </dgm:t>
    </dgm:pt>
    <dgm:pt modelId="{4F5E0F00-2650-46F0-8658-53F1B14B1B52}" type="parTrans" cxnId="{6A5621AC-D1A5-4C70-A083-7256F3145D09}">
      <dgm:prSet/>
      <dgm:spPr/>
      <dgm:t>
        <a:bodyPr/>
        <a:lstStyle/>
        <a:p>
          <a:endParaRPr lang="en-US"/>
        </a:p>
      </dgm:t>
    </dgm:pt>
    <dgm:pt modelId="{B4B85A55-7ACA-4E42-A0F7-C32FC01A948D}" type="sibTrans" cxnId="{6A5621AC-D1A5-4C70-A083-7256F3145D09}">
      <dgm:prSet/>
      <dgm:spPr/>
      <dgm:t>
        <a:bodyPr/>
        <a:lstStyle/>
        <a:p>
          <a:endParaRPr lang="en-US"/>
        </a:p>
      </dgm:t>
    </dgm:pt>
    <dgm:pt modelId="{31EF8E44-9AC3-4737-AEFB-090C379B7323}" type="pres">
      <dgm:prSet presAssocID="{FA42F6F7-F0CD-4FC9-A53F-A6144070EDE0}" presName="linear" presStyleCnt="0">
        <dgm:presLayoutVars>
          <dgm:animLvl val="lvl"/>
          <dgm:resizeHandles val="exact"/>
        </dgm:presLayoutVars>
      </dgm:prSet>
      <dgm:spPr/>
    </dgm:pt>
    <dgm:pt modelId="{F96D1617-5936-40F1-B549-D4C2BDFB48DA}" type="pres">
      <dgm:prSet presAssocID="{07F50E64-DBB1-47F4-A7D4-95B6D25A99C1}" presName="parentText" presStyleLbl="node1" presStyleIdx="0" presStyleCnt="6">
        <dgm:presLayoutVars>
          <dgm:chMax val="0"/>
          <dgm:bulletEnabled val="1"/>
        </dgm:presLayoutVars>
      </dgm:prSet>
      <dgm:spPr/>
    </dgm:pt>
    <dgm:pt modelId="{5D04A904-EC59-4E18-8058-F45484614574}" type="pres">
      <dgm:prSet presAssocID="{E7CB1C2F-2EE4-4932-B0B6-AB97CBC6AA64}" presName="spacer" presStyleCnt="0"/>
      <dgm:spPr/>
    </dgm:pt>
    <dgm:pt modelId="{704CE07C-B9E9-430D-A53C-39B32B3D5A2E}" type="pres">
      <dgm:prSet presAssocID="{B88391D4-BE9F-4E4B-9BF1-4B00C0C13707}" presName="parentText" presStyleLbl="node1" presStyleIdx="1" presStyleCnt="6">
        <dgm:presLayoutVars>
          <dgm:chMax val="0"/>
          <dgm:bulletEnabled val="1"/>
        </dgm:presLayoutVars>
      </dgm:prSet>
      <dgm:spPr/>
    </dgm:pt>
    <dgm:pt modelId="{981A54FE-24B7-477A-AA18-F7B33C237518}" type="pres">
      <dgm:prSet presAssocID="{D86D6D68-CC96-4B59-A45C-C7E025452004}" presName="spacer" presStyleCnt="0"/>
      <dgm:spPr/>
    </dgm:pt>
    <dgm:pt modelId="{87A56696-D0A3-457C-B841-D644B0A11D0C}" type="pres">
      <dgm:prSet presAssocID="{76A75499-6208-4881-B7F1-516F6F745CD4}" presName="parentText" presStyleLbl="node1" presStyleIdx="2" presStyleCnt="6">
        <dgm:presLayoutVars>
          <dgm:chMax val="0"/>
          <dgm:bulletEnabled val="1"/>
        </dgm:presLayoutVars>
      </dgm:prSet>
      <dgm:spPr/>
    </dgm:pt>
    <dgm:pt modelId="{3C4062C6-5F37-4904-80E1-C24E84AF6ABC}" type="pres">
      <dgm:prSet presAssocID="{06ADACED-D239-4F81-B5AE-3E569BDEF482}" presName="spacer" presStyleCnt="0"/>
      <dgm:spPr/>
    </dgm:pt>
    <dgm:pt modelId="{5B1046C7-2174-4682-8D24-B2840F615DCC}" type="pres">
      <dgm:prSet presAssocID="{9D1A00DC-BFCE-4BB8-AA74-B8DAA58A21EA}" presName="parentText" presStyleLbl="node1" presStyleIdx="3" presStyleCnt="6">
        <dgm:presLayoutVars>
          <dgm:chMax val="0"/>
          <dgm:bulletEnabled val="1"/>
        </dgm:presLayoutVars>
      </dgm:prSet>
      <dgm:spPr/>
    </dgm:pt>
    <dgm:pt modelId="{A46CD487-5AAC-458E-99D2-105C17824090}" type="pres">
      <dgm:prSet presAssocID="{9CFA247D-7047-4F6F-9D71-D82F3EC55995}" presName="spacer" presStyleCnt="0"/>
      <dgm:spPr/>
    </dgm:pt>
    <dgm:pt modelId="{0F296CFA-1F74-4E7E-84B0-4CFC8584336A}" type="pres">
      <dgm:prSet presAssocID="{7081AD29-4DCB-47EC-AF70-A5A4979306A9}" presName="parentText" presStyleLbl="node1" presStyleIdx="4" presStyleCnt="6">
        <dgm:presLayoutVars>
          <dgm:chMax val="0"/>
          <dgm:bulletEnabled val="1"/>
        </dgm:presLayoutVars>
      </dgm:prSet>
      <dgm:spPr/>
    </dgm:pt>
    <dgm:pt modelId="{FF5F2E25-D393-4F83-97CE-20BC0C19509E}" type="pres">
      <dgm:prSet presAssocID="{1D296883-E694-45CC-96E1-B05703107348}" presName="spacer" presStyleCnt="0"/>
      <dgm:spPr/>
    </dgm:pt>
    <dgm:pt modelId="{72BDB5EC-295D-4A7C-A50D-B513379D33CF}" type="pres">
      <dgm:prSet presAssocID="{6B742F9E-730D-4F83-88D1-D63996C05A7A}" presName="parentText" presStyleLbl="node1" presStyleIdx="5" presStyleCnt="6">
        <dgm:presLayoutVars>
          <dgm:chMax val="0"/>
          <dgm:bulletEnabled val="1"/>
        </dgm:presLayoutVars>
      </dgm:prSet>
      <dgm:spPr/>
    </dgm:pt>
  </dgm:ptLst>
  <dgm:cxnLst>
    <dgm:cxn modelId="{CF234239-C9EC-4807-A46A-C80B04C3C489}" type="presOf" srcId="{6B742F9E-730D-4F83-88D1-D63996C05A7A}" destId="{72BDB5EC-295D-4A7C-A50D-B513379D33CF}" srcOrd="0" destOrd="0" presId="urn:microsoft.com/office/officeart/2005/8/layout/vList2"/>
    <dgm:cxn modelId="{356CC17B-D88E-41FD-B9EA-1C5B13E4C8E0}" type="presOf" srcId="{9D1A00DC-BFCE-4BB8-AA74-B8DAA58A21EA}" destId="{5B1046C7-2174-4682-8D24-B2840F615DCC}" srcOrd="0" destOrd="0" presId="urn:microsoft.com/office/officeart/2005/8/layout/vList2"/>
    <dgm:cxn modelId="{B88E0693-5008-47A1-838F-6D85F0A14676}" type="presOf" srcId="{7081AD29-4DCB-47EC-AF70-A5A4979306A9}" destId="{0F296CFA-1F74-4E7E-84B0-4CFC8584336A}" srcOrd="0" destOrd="0" presId="urn:microsoft.com/office/officeart/2005/8/layout/vList2"/>
    <dgm:cxn modelId="{C3E39396-5E3F-4BF9-89F4-B798591265B2}" srcId="{FA42F6F7-F0CD-4FC9-A53F-A6144070EDE0}" destId="{B88391D4-BE9F-4E4B-9BF1-4B00C0C13707}" srcOrd="1" destOrd="0" parTransId="{AD5DA511-CD0F-41CE-9F58-1652B6A80E84}" sibTransId="{D86D6D68-CC96-4B59-A45C-C7E025452004}"/>
    <dgm:cxn modelId="{0B16CB9E-8DA9-43F3-A0EA-ACC277274F54}" srcId="{FA42F6F7-F0CD-4FC9-A53F-A6144070EDE0}" destId="{07F50E64-DBB1-47F4-A7D4-95B6D25A99C1}" srcOrd="0" destOrd="0" parTransId="{78A4F871-B703-422A-BE87-2D374EC2D901}" sibTransId="{E7CB1C2F-2EE4-4932-B0B6-AB97CBC6AA64}"/>
    <dgm:cxn modelId="{DA9967A8-C737-4F52-8A3C-E928D8B3FA80}" srcId="{FA42F6F7-F0CD-4FC9-A53F-A6144070EDE0}" destId="{9D1A00DC-BFCE-4BB8-AA74-B8DAA58A21EA}" srcOrd="3" destOrd="0" parTransId="{090C9CF7-13F3-4784-A2FF-EB73495B36DA}" sibTransId="{9CFA247D-7047-4F6F-9D71-D82F3EC55995}"/>
    <dgm:cxn modelId="{FC56C2AB-C179-4816-9C65-90199D2BF285}" type="presOf" srcId="{07F50E64-DBB1-47F4-A7D4-95B6D25A99C1}" destId="{F96D1617-5936-40F1-B549-D4C2BDFB48DA}" srcOrd="0" destOrd="0" presId="urn:microsoft.com/office/officeart/2005/8/layout/vList2"/>
    <dgm:cxn modelId="{6A5621AC-D1A5-4C70-A083-7256F3145D09}" srcId="{FA42F6F7-F0CD-4FC9-A53F-A6144070EDE0}" destId="{6B742F9E-730D-4F83-88D1-D63996C05A7A}" srcOrd="5" destOrd="0" parTransId="{4F5E0F00-2650-46F0-8658-53F1B14B1B52}" sibTransId="{B4B85A55-7ACA-4E42-A0F7-C32FC01A948D}"/>
    <dgm:cxn modelId="{8D3192B4-7337-41F9-BC96-23BCEAFB5FD7}" srcId="{FA42F6F7-F0CD-4FC9-A53F-A6144070EDE0}" destId="{7081AD29-4DCB-47EC-AF70-A5A4979306A9}" srcOrd="4" destOrd="0" parTransId="{6A09FC94-B6D0-4122-9EAD-0D9F7ED71ABA}" sibTransId="{1D296883-E694-45CC-96E1-B05703107348}"/>
    <dgm:cxn modelId="{EF04C0B5-D9DE-4E3F-929A-E2DF7C3DD39C}" type="presOf" srcId="{B88391D4-BE9F-4E4B-9BF1-4B00C0C13707}" destId="{704CE07C-B9E9-430D-A53C-39B32B3D5A2E}" srcOrd="0" destOrd="0" presId="urn:microsoft.com/office/officeart/2005/8/layout/vList2"/>
    <dgm:cxn modelId="{CB6175C9-2FF0-47BC-A44A-221527D9B012}" type="presOf" srcId="{FA42F6F7-F0CD-4FC9-A53F-A6144070EDE0}" destId="{31EF8E44-9AC3-4737-AEFB-090C379B7323}" srcOrd="0" destOrd="0" presId="urn:microsoft.com/office/officeart/2005/8/layout/vList2"/>
    <dgm:cxn modelId="{33DDA2D0-7C39-4C0C-8DB4-FBED8D8FD216}" type="presOf" srcId="{76A75499-6208-4881-B7F1-516F6F745CD4}" destId="{87A56696-D0A3-457C-B841-D644B0A11D0C}" srcOrd="0" destOrd="0" presId="urn:microsoft.com/office/officeart/2005/8/layout/vList2"/>
    <dgm:cxn modelId="{C46260D1-D5CB-4E00-8200-66719DCF08FF}" srcId="{FA42F6F7-F0CD-4FC9-A53F-A6144070EDE0}" destId="{76A75499-6208-4881-B7F1-516F6F745CD4}" srcOrd="2" destOrd="0" parTransId="{679DE9FD-EB3D-496E-BDBA-15353F1D0F41}" sibTransId="{06ADACED-D239-4F81-B5AE-3E569BDEF482}"/>
    <dgm:cxn modelId="{8116D79F-9126-45EF-B38D-EF17A6AA3A5E}" type="presParOf" srcId="{31EF8E44-9AC3-4737-AEFB-090C379B7323}" destId="{F96D1617-5936-40F1-B549-D4C2BDFB48DA}" srcOrd="0" destOrd="0" presId="urn:microsoft.com/office/officeart/2005/8/layout/vList2"/>
    <dgm:cxn modelId="{6FC8ED6F-2993-4B53-A960-E8F56F66A14A}" type="presParOf" srcId="{31EF8E44-9AC3-4737-AEFB-090C379B7323}" destId="{5D04A904-EC59-4E18-8058-F45484614574}" srcOrd="1" destOrd="0" presId="urn:microsoft.com/office/officeart/2005/8/layout/vList2"/>
    <dgm:cxn modelId="{136709A9-B309-45C3-A4C3-88FDCECFD25D}" type="presParOf" srcId="{31EF8E44-9AC3-4737-AEFB-090C379B7323}" destId="{704CE07C-B9E9-430D-A53C-39B32B3D5A2E}" srcOrd="2" destOrd="0" presId="urn:microsoft.com/office/officeart/2005/8/layout/vList2"/>
    <dgm:cxn modelId="{E768B0AB-33AA-4A68-A747-804CAB179B2F}" type="presParOf" srcId="{31EF8E44-9AC3-4737-AEFB-090C379B7323}" destId="{981A54FE-24B7-477A-AA18-F7B33C237518}" srcOrd="3" destOrd="0" presId="urn:microsoft.com/office/officeart/2005/8/layout/vList2"/>
    <dgm:cxn modelId="{EF6C4820-D6E5-4DA3-A899-C1FE83312427}" type="presParOf" srcId="{31EF8E44-9AC3-4737-AEFB-090C379B7323}" destId="{87A56696-D0A3-457C-B841-D644B0A11D0C}" srcOrd="4" destOrd="0" presId="urn:microsoft.com/office/officeart/2005/8/layout/vList2"/>
    <dgm:cxn modelId="{382C97AE-23E6-44F0-BE35-B5FE1DB556A4}" type="presParOf" srcId="{31EF8E44-9AC3-4737-AEFB-090C379B7323}" destId="{3C4062C6-5F37-4904-80E1-C24E84AF6ABC}" srcOrd="5" destOrd="0" presId="urn:microsoft.com/office/officeart/2005/8/layout/vList2"/>
    <dgm:cxn modelId="{C8340098-CDCE-4317-9A2C-EE7725677EA2}" type="presParOf" srcId="{31EF8E44-9AC3-4737-AEFB-090C379B7323}" destId="{5B1046C7-2174-4682-8D24-B2840F615DCC}" srcOrd="6" destOrd="0" presId="urn:microsoft.com/office/officeart/2005/8/layout/vList2"/>
    <dgm:cxn modelId="{B00DFE9D-798C-4DDF-AB17-B66B86F658BF}" type="presParOf" srcId="{31EF8E44-9AC3-4737-AEFB-090C379B7323}" destId="{A46CD487-5AAC-458E-99D2-105C17824090}" srcOrd="7" destOrd="0" presId="urn:microsoft.com/office/officeart/2005/8/layout/vList2"/>
    <dgm:cxn modelId="{99B448EB-74D4-4C93-946D-54969E75007D}" type="presParOf" srcId="{31EF8E44-9AC3-4737-AEFB-090C379B7323}" destId="{0F296CFA-1F74-4E7E-84B0-4CFC8584336A}" srcOrd="8" destOrd="0" presId="urn:microsoft.com/office/officeart/2005/8/layout/vList2"/>
    <dgm:cxn modelId="{24ACFCE7-9629-477D-BC9C-94EEDC19B5B5}" type="presParOf" srcId="{31EF8E44-9AC3-4737-AEFB-090C379B7323}" destId="{FF5F2E25-D393-4F83-97CE-20BC0C19509E}" srcOrd="9" destOrd="0" presId="urn:microsoft.com/office/officeart/2005/8/layout/vList2"/>
    <dgm:cxn modelId="{5081318F-0AE0-48FD-BF50-06FB2691B629}" type="presParOf" srcId="{31EF8E44-9AC3-4737-AEFB-090C379B7323}" destId="{72BDB5EC-295D-4A7C-A50D-B513379D33C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2DA0F79-66D1-4413-B9A7-35BE3564B439}"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11197212-321A-4D87-A12F-3908A6A43632}">
      <dgm:prSet/>
      <dgm:spPr/>
      <dgm:t>
        <a:bodyPr/>
        <a:lstStyle/>
        <a:p>
          <a:pPr rtl="0"/>
          <a:r>
            <a:rPr lang="en-US"/>
            <a:t>People hold more negative attitudes towards persons with drug addiction than mental illness</a:t>
          </a:r>
        </a:p>
      </dgm:t>
    </dgm:pt>
    <dgm:pt modelId="{2CA451E3-DD52-4028-A7A0-01CC08796298}" type="parTrans" cxnId="{142FFFE1-A4AF-4F38-BD49-4A766EF3B375}">
      <dgm:prSet/>
      <dgm:spPr/>
      <dgm:t>
        <a:bodyPr/>
        <a:lstStyle/>
        <a:p>
          <a:endParaRPr lang="en-US"/>
        </a:p>
      </dgm:t>
    </dgm:pt>
    <dgm:pt modelId="{D43BB9CC-8213-49B3-92CA-ED457BD233B4}" type="sibTrans" cxnId="{142FFFE1-A4AF-4F38-BD49-4A766EF3B375}">
      <dgm:prSet/>
      <dgm:spPr/>
      <dgm:t>
        <a:bodyPr/>
        <a:lstStyle/>
        <a:p>
          <a:endParaRPr lang="en-US"/>
        </a:p>
      </dgm:t>
    </dgm:pt>
    <dgm:pt modelId="{727820F3-5524-4A76-91A2-1F56FF2E2379}" type="pres">
      <dgm:prSet presAssocID="{A2DA0F79-66D1-4413-B9A7-35BE3564B439}" presName="linear" presStyleCnt="0">
        <dgm:presLayoutVars>
          <dgm:animLvl val="lvl"/>
          <dgm:resizeHandles val="exact"/>
        </dgm:presLayoutVars>
      </dgm:prSet>
      <dgm:spPr/>
    </dgm:pt>
    <dgm:pt modelId="{C14689A9-06E3-4F4C-9439-32A5DD09977A}" type="pres">
      <dgm:prSet presAssocID="{11197212-321A-4D87-A12F-3908A6A43632}" presName="parentText" presStyleLbl="node1" presStyleIdx="0" presStyleCnt="1">
        <dgm:presLayoutVars>
          <dgm:chMax val="0"/>
          <dgm:bulletEnabled val="1"/>
        </dgm:presLayoutVars>
      </dgm:prSet>
      <dgm:spPr/>
    </dgm:pt>
  </dgm:ptLst>
  <dgm:cxnLst>
    <dgm:cxn modelId="{82D80E57-1A4C-404F-B862-546529F42580}" type="presOf" srcId="{A2DA0F79-66D1-4413-B9A7-35BE3564B439}" destId="{727820F3-5524-4A76-91A2-1F56FF2E2379}" srcOrd="0" destOrd="0" presId="urn:microsoft.com/office/officeart/2005/8/layout/vList2"/>
    <dgm:cxn modelId="{E43F6C77-0C5C-42AE-96A6-B48C5F5C0BF9}" type="presOf" srcId="{11197212-321A-4D87-A12F-3908A6A43632}" destId="{C14689A9-06E3-4F4C-9439-32A5DD09977A}" srcOrd="0" destOrd="0" presId="urn:microsoft.com/office/officeart/2005/8/layout/vList2"/>
    <dgm:cxn modelId="{142FFFE1-A4AF-4F38-BD49-4A766EF3B375}" srcId="{A2DA0F79-66D1-4413-B9A7-35BE3564B439}" destId="{11197212-321A-4D87-A12F-3908A6A43632}" srcOrd="0" destOrd="0" parTransId="{2CA451E3-DD52-4028-A7A0-01CC08796298}" sibTransId="{D43BB9CC-8213-49B3-92CA-ED457BD233B4}"/>
    <dgm:cxn modelId="{E84DC80A-6BD6-4AC3-B205-AB1642FA0869}" type="presParOf" srcId="{727820F3-5524-4A76-91A2-1F56FF2E2379}" destId="{C14689A9-06E3-4F4C-9439-32A5DD09977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5ECC729-406C-4A83-832A-07D4E7E437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27978AB-15A4-4A8E-B9AE-0A59A212A26F}">
      <dgm:prSet/>
      <dgm:spPr/>
      <dgm:t>
        <a:bodyPr/>
        <a:lstStyle/>
        <a:p>
          <a:r>
            <a:rPr lang="en-US" b="1"/>
            <a:t>Blame</a:t>
          </a:r>
          <a:r>
            <a:rPr lang="en-US"/>
            <a:t> – are they responsible for causing their problem/disorder? </a:t>
          </a:r>
        </a:p>
      </dgm:t>
    </dgm:pt>
    <dgm:pt modelId="{2799C32C-DB8E-47D5-8701-32FAA1B4023A}" type="parTrans" cxnId="{2AC8C960-67DA-4E23-BD1B-2C0F0B2E7017}">
      <dgm:prSet/>
      <dgm:spPr/>
      <dgm:t>
        <a:bodyPr/>
        <a:lstStyle/>
        <a:p>
          <a:endParaRPr lang="en-US"/>
        </a:p>
      </dgm:t>
    </dgm:pt>
    <dgm:pt modelId="{7AB6A960-F993-48D2-9925-159D67281451}" type="sibTrans" cxnId="{2AC8C960-67DA-4E23-BD1B-2C0F0B2E7017}">
      <dgm:prSet/>
      <dgm:spPr/>
      <dgm:t>
        <a:bodyPr/>
        <a:lstStyle/>
        <a:p>
          <a:endParaRPr lang="en-US"/>
        </a:p>
      </dgm:t>
    </dgm:pt>
    <dgm:pt modelId="{C21B7154-D6A3-4B0A-B807-D612BCEBC0CE}">
      <dgm:prSet/>
      <dgm:spPr/>
      <dgm:t>
        <a:bodyPr/>
        <a:lstStyle/>
        <a:p>
          <a:r>
            <a:rPr lang="en-US" b="1"/>
            <a:t>Prognostic pessimism/optimism </a:t>
          </a:r>
          <a:r>
            <a:rPr lang="en-US"/>
            <a:t>– will they ever recover “be normal”? </a:t>
          </a:r>
        </a:p>
      </dgm:t>
    </dgm:pt>
    <dgm:pt modelId="{674A68D9-91C8-444B-BD98-81982950FBB0}" type="parTrans" cxnId="{ED762B8D-B519-4579-A15D-99F592330E64}">
      <dgm:prSet/>
      <dgm:spPr/>
      <dgm:t>
        <a:bodyPr/>
        <a:lstStyle/>
        <a:p>
          <a:endParaRPr lang="en-US"/>
        </a:p>
      </dgm:t>
    </dgm:pt>
    <dgm:pt modelId="{1312A0FD-C98B-43BD-B1B2-80953A82933C}" type="sibTrans" cxnId="{ED762B8D-B519-4579-A15D-99F592330E64}">
      <dgm:prSet/>
      <dgm:spPr/>
      <dgm:t>
        <a:bodyPr/>
        <a:lstStyle/>
        <a:p>
          <a:endParaRPr lang="en-US"/>
        </a:p>
      </dgm:t>
    </dgm:pt>
    <dgm:pt modelId="{44898A3B-3C06-4466-B913-60D303803EF3}">
      <dgm:prSet/>
      <dgm:spPr/>
      <dgm:t>
        <a:bodyPr/>
        <a:lstStyle/>
        <a:p>
          <a:r>
            <a:rPr lang="en-US" b="1"/>
            <a:t>Social distance </a:t>
          </a:r>
          <a:r>
            <a:rPr lang="en-US"/>
            <a:t>– would I have them marry into my family, share an apartment with them, have them as a babysitter?</a:t>
          </a:r>
        </a:p>
      </dgm:t>
    </dgm:pt>
    <dgm:pt modelId="{286C3596-28E1-45FB-806D-206E147FB120}" type="parTrans" cxnId="{B216A180-6BAC-4A58-BE5B-67D55B0154EA}">
      <dgm:prSet/>
      <dgm:spPr/>
      <dgm:t>
        <a:bodyPr/>
        <a:lstStyle/>
        <a:p>
          <a:endParaRPr lang="en-US"/>
        </a:p>
      </dgm:t>
    </dgm:pt>
    <dgm:pt modelId="{E7F93145-9B22-433F-A9C0-2109F1760B5B}" type="sibTrans" cxnId="{B216A180-6BAC-4A58-BE5B-67D55B0154EA}">
      <dgm:prSet/>
      <dgm:spPr/>
      <dgm:t>
        <a:bodyPr/>
        <a:lstStyle/>
        <a:p>
          <a:endParaRPr lang="en-US"/>
        </a:p>
      </dgm:t>
    </dgm:pt>
    <dgm:pt modelId="{B4E0A308-C680-4B20-8630-309EFAD025A4}">
      <dgm:prSet/>
      <dgm:spPr/>
      <dgm:t>
        <a:bodyPr/>
        <a:lstStyle/>
        <a:p>
          <a:r>
            <a:rPr lang="en-US" b="1" dirty="0"/>
            <a:t>Dangerousness</a:t>
          </a:r>
          <a:r>
            <a:rPr lang="en-US" dirty="0"/>
            <a:t> – are they unpredictably volatile, a threat to my/others’ safety? </a:t>
          </a:r>
        </a:p>
      </dgm:t>
    </dgm:pt>
    <dgm:pt modelId="{38954815-95AB-433C-8DCB-3F9A97A3EDE5}" type="parTrans" cxnId="{F430E605-C324-457D-8E88-5C33F9D4DF99}">
      <dgm:prSet/>
      <dgm:spPr/>
      <dgm:t>
        <a:bodyPr/>
        <a:lstStyle/>
        <a:p>
          <a:endParaRPr lang="en-US"/>
        </a:p>
      </dgm:t>
    </dgm:pt>
    <dgm:pt modelId="{DD4B0192-C75C-4D16-BD89-3D6C1815F899}" type="sibTrans" cxnId="{F430E605-C324-457D-8E88-5C33F9D4DF99}">
      <dgm:prSet/>
      <dgm:spPr/>
      <dgm:t>
        <a:bodyPr/>
        <a:lstStyle/>
        <a:p>
          <a:endParaRPr lang="en-US"/>
        </a:p>
      </dgm:t>
    </dgm:pt>
    <dgm:pt modelId="{7FFB7444-6F02-4AF9-B8B6-59AC949A8F6E}" type="pres">
      <dgm:prSet presAssocID="{15ECC729-406C-4A83-832A-07D4E7E4375F}" presName="root" presStyleCnt="0">
        <dgm:presLayoutVars>
          <dgm:dir/>
          <dgm:resizeHandles val="exact"/>
        </dgm:presLayoutVars>
      </dgm:prSet>
      <dgm:spPr/>
    </dgm:pt>
    <dgm:pt modelId="{C9C02D17-C3C5-4692-AC8B-4911F8390837}" type="pres">
      <dgm:prSet presAssocID="{D27978AB-15A4-4A8E-B9AE-0A59A212A26F}" presName="compNode" presStyleCnt="0"/>
      <dgm:spPr/>
    </dgm:pt>
    <dgm:pt modelId="{E1554378-6CA7-404F-989E-7050FF7DC9E7}" type="pres">
      <dgm:prSet presAssocID="{D27978AB-15A4-4A8E-B9AE-0A59A212A26F}" presName="bgRect" presStyleLbl="bgShp" presStyleIdx="0" presStyleCnt="4"/>
      <dgm:spPr/>
    </dgm:pt>
    <dgm:pt modelId="{77FEF3CD-7F1E-4E80-AB46-D5593F315A97}" type="pres">
      <dgm:prSet presAssocID="{D27978AB-15A4-4A8E-B9AE-0A59A212A26F}"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rror"/>
        </a:ext>
      </dgm:extLst>
    </dgm:pt>
    <dgm:pt modelId="{182434FF-C398-4CC3-B2DC-906218533195}" type="pres">
      <dgm:prSet presAssocID="{D27978AB-15A4-4A8E-B9AE-0A59A212A26F}" presName="spaceRect" presStyleCnt="0"/>
      <dgm:spPr/>
    </dgm:pt>
    <dgm:pt modelId="{D60A8108-F94E-46EF-9381-0DEB5BBE4E34}" type="pres">
      <dgm:prSet presAssocID="{D27978AB-15A4-4A8E-B9AE-0A59A212A26F}" presName="parTx" presStyleLbl="revTx" presStyleIdx="0" presStyleCnt="4">
        <dgm:presLayoutVars>
          <dgm:chMax val="0"/>
          <dgm:chPref val="0"/>
        </dgm:presLayoutVars>
      </dgm:prSet>
      <dgm:spPr/>
    </dgm:pt>
    <dgm:pt modelId="{89F3E5B5-F131-4563-92D1-E0E02F676B46}" type="pres">
      <dgm:prSet presAssocID="{7AB6A960-F993-48D2-9925-159D67281451}" presName="sibTrans" presStyleCnt="0"/>
      <dgm:spPr/>
    </dgm:pt>
    <dgm:pt modelId="{E36C7224-9AF4-400C-BEA8-E53A3267DA94}" type="pres">
      <dgm:prSet presAssocID="{C21B7154-D6A3-4B0A-B807-D612BCEBC0CE}" presName="compNode" presStyleCnt="0"/>
      <dgm:spPr/>
    </dgm:pt>
    <dgm:pt modelId="{62EF757F-F260-4798-8A6A-4EE8643DEAA4}" type="pres">
      <dgm:prSet presAssocID="{C21B7154-D6A3-4B0A-B807-D612BCEBC0CE}" presName="bgRect" presStyleLbl="bgShp" presStyleIdx="1" presStyleCnt="4"/>
      <dgm:spPr/>
    </dgm:pt>
    <dgm:pt modelId="{6042D3BC-657F-4AA2-9441-1924BB9CB33F}" type="pres">
      <dgm:prSet presAssocID="{C21B7154-D6A3-4B0A-B807-D612BCEBC0CE}"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ethoscope"/>
        </a:ext>
      </dgm:extLst>
    </dgm:pt>
    <dgm:pt modelId="{4A6CCE71-BB4D-43A7-A94B-329DF298ACC8}" type="pres">
      <dgm:prSet presAssocID="{C21B7154-D6A3-4B0A-B807-D612BCEBC0CE}" presName="spaceRect" presStyleCnt="0"/>
      <dgm:spPr/>
    </dgm:pt>
    <dgm:pt modelId="{B68A20E6-18F5-47BD-AB4D-4E1192FA271C}" type="pres">
      <dgm:prSet presAssocID="{C21B7154-D6A3-4B0A-B807-D612BCEBC0CE}" presName="parTx" presStyleLbl="revTx" presStyleIdx="1" presStyleCnt="4">
        <dgm:presLayoutVars>
          <dgm:chMax val="0"/>
          <dgm:chPref val="0"/>
        </dgm:presLayoutVars>
      </dgm:prSet>
      <dgm:spPr/>
    </dgm:pt>
    <dgm:pt modelId="{A28BFB8B-46C9-4F81-98B7-A61030957505}" type="pres">
      <dgm:prSet presAssocID="{1312A0FD-C98B-43BD-B1B2-80953A82933C}" presName="sibTrans" presStyleCnt="0"/>
      <dgm:spPr/>
    </dgm:pt>
    <dgm:pt modelId="{FA8E66AE-3EC0-4153-8CFB-5B7FC0191A65}" type="pres">
      <dgm:prSet presAssocID="{44898A3B-3C06-4466-B913-60D303803EF3}" presName="compNode" presStyleCnt="0"/>
      <dgm:spPr/>
    </dgm:pt>
    <dgm:pt modelId="{D3C6D843-1C1F-407E-9325-6D5C63C475CD}" type="pres">
      <dgm:prSet presAssocID="{44898A3B-3C06-4466-B913-60D303803EF3}" presName="bgRect" presStyleLbl="bgShp" presStyleIdx="2" presStyleCnt="4"/>
      <dgm:spPr/>
    </dgm:pt>
    <dgm:pt modelId="{C8A179C5-8415-4C8F-B7B1-04F6B7AAA84D}" type="pres">
      <dgm:prSet presAssocID="{44898A3B-3C06-4466-B913-60D303803EF3}"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mily"/>
        </a:ext>
      </dgm:extLst>
    </dgm:pt>
    <dgm:pt modelId="{02D5855C-9E62-4C98-B381-92A497B58F53}" type="pres">
      <dgm:prSet presAssocID="{44898A3B-3C06-4466-B913-60D303803EF3}" presName="spaceRect" presStyleCnt="0"/>
      <dgm:spPr/>
    </dgm:pt>
    <dgm:pt modelId="{61E88C88-5C90-4A6E-99F2-193E92551FD0}" type="pres">
      <dgm:prSet presAssocID="{44898A3B-3C06-4466-B913-60D303803EF3}" presName="parTx" presStyleLbl="revTx" presStyleIdx="2" presStyleCnt="4">
        <dgm:presLayoutVars>
          <dgm:chMax val="0"/>
          <dgm:chPref val="0"/>
        </dgm:presLayoutVars>
      </dgm:prSet>
      <dgm:spPr/>
    </dgm:pt>
    <dgm:pt modelId="{721B33D3-7A90-4180-AFCB-282599512AD6}" type="pres">
      <dgm:prSet presAssocID="{E7F93145-9B22-433F-A9C0-2109F1760B5B}" presName="sibTrans" presStyleCnt="0"/>
      <dgm:spPr/>
    </dgm:pt>
    <dgm:pt modelId="{153D8DE5-DEDF-41B8-8EBC-530822448F2F}" type="pres">
      <dgm:prSet presAssocID="{B4E0A308-C680-4B20-8630-309EFAD025A4}" presName="compNode" presStyleCnt="0"/>
      <dgm:spPr/>
    </dgm:pt>
    <dgm:pt modelId="{78EDB41C-F4BA-4F5B-828E-E5CD140135BE}" type="pres">
      <dgm:prSet presAssocID="{B4E0A308-C680-4B20-8630-309EFAD025A4}" presName="bgRect" presStyleLbl="bgShp" presStyleIdx="3" presStyleCnt="4"/>
      <dgm:spPr/>
    </dgm:pt>
    <dgm:pt modelId="{54EC6C42-3196-4099-8D74-C6A4D16328C0}" type="pres">
      <dgm:prSet presAssocID="{B4E0A308-C680-4B20-8630-309EFAD025A4}"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ndcuffs"/>
        </a:ext>
      </dgm:extLst>
    </dgm:pt>
    <dgm:pt modelId="{A1BAF57F-E0B8-44DE-AD36-C13BAC512E98}" type="pres">
      <dgm:prSet presAssocID="{B4E0A308-C680-4B20-8630-309EFAD025A4}" presName="spaceRect" presStyleCnt="0"/>
      <dgm:spPr/>
    </dgm:pt>
    <dgm:pt modelId="{BFB051D9-6D6E-464B-BD55-A4DBE34DD30D}" type="pres">
      <dgm:prSet presAssocID="{B4E0A308-C680-4B20-8630-309EFAD025A4}" presName="parTx" presStyleLbl="revTx" presStyleIdx="3" presStyleCnt="4">
        <dgm:presLayoutVars>
          <dgm:chMax val="0"/>
          <dgm:chPref val="0"/>
        </dgm:presLayoutVars>
      </dgm:prSet>
      <dgm:spPr/>
    </dgm:pt>
  </dgm:ptLst>
  <dgm:cxnLst>
    <dgm:cxn modelId="{F430E605-C324-457D-8E88-5C33F9D4DF99}" srcId="{15ECC729-406C-4A83-832A-07D4E7E4375F}" destId="{B4E0A308-C680-4B20-8630-309EFAD025A4}" srcOrd="3" destOrd="0" parTransId="{38954815-95AB-433C-8DCB-3F9A97A3EDE5}" sibTransId="{DD4B0192-C75C-4D16-BD89-3D6C1815F899}"/>
    <dgm:cxn modelId="{A05A8718-E184-4710-A2E5-130881F6CBE2}" type="presOf" srcId="{44898A3B-3C06-4466-B913-60D303803EF3}" destId="{61E88C88-5C90-4A6E-99F2-193E92551FD0}" srcOrd="0" destOrd="0" presId="urn:microsoft.com/office/officeart/2018/2/layout/IconVerticalSolidList"/>
    <dgm:cxn modelId="{2AC8C960-67DA-4E23-BD1B-2C0F0B2E7017}" srcId="{15ECC729-406C-4A83-832A-07D4E7E4375F}" destId="{D27978AB-15A4-4A8E-B9AE-0A59A212A26F}" srcOrd="0" destOrd="0" parTransId="{2799C32C-DB8E-47D5-8701-32FAA1B4023A}" sibTransId="{7AB6A960-F993-48D2-9925-159D67281451}"/>
    <dgm:cxn modelId="{E8143763-C759-45FC-8812-3F89BFD81E27}" type="presOf" srcId="{15ECC729-406C-4A83-832A-07D4E7E4375F}" destId="{7FFB7444-6F02-4AF9-B8B6-59AC949A8F6E}" srcOrd="0" destOrd="0" presId="urn:microsoft.com/office/officeart/2018/2/layout/IconVerticalSolidList"/>
    <dgm:cxn modelId="{B216A180-6BAC-4A58-BE5B-67D55B0154EA}" srcId="{15ECC729-406C-4A83-832A-07D4E7E4375F}" destId="{44898A3B-3C06-4466-B913-60D303803EF3}" srcOrd="2" destOrd="0" parTransId="{286C3596-28E1-45FB-806D-206E147FB120}" sibTransId="{E7F93145-9B22-433F-A9C0-2109F1760B5B}"/>
    <dgm:cxn modelId="{ED762B8D-B519-4579-A15D-99F592330E64}" srcId="{15ECC729-406C-4A83-832A-07D4E7E4375F}" destId="{C21B7154-D6A3-4B0A-B807-D612BCEBC0CE}" srcOrd="1" destOrd="0" parTransId="{674A68D9-91C8-444B-BD98-81982950FBB0}" sibTransId="{1312A0FD-C98B-43BD-B1B2-80953A82933C}"/>
    <dgm:cxn modelId="{373A5AB7-93A5-468D-9625-7F49A84F0590}" type="presOf" srcId="{B4E0A308-C680-4B20-8630-309EFAD025A4}" destId="{BFB051D9-6D6E-464B-BD55-A4DBE34DD30D}" srcOrd="0" destOrd="0" presId="urn:microsoft.com/office/officeart/2018/2/layout/IconVerticalSolidList"/>
    <dgm:cxn modelId="{E6CC48D0-2D03-4FC5-B221-A34E44B594BC}" type="presOf" srcId="{D27978AB-15A4-4A8E-B9AE-0A59A212A26F}" destId="{D60A8108-F94E-46EF-9381-0DEB5BBE4E34}" srcOrd="0" destOrd="0" presId="urn:microsoft.com/office/officeart/2018/2/layout/IconVerticalSolidList"/>
    <dgm:cxn modelId="{32E1E9DC-93B8-4485-91EE-255348AF049E}" type="presOf" srcId="{C21B7154-D6A3-4B0A-B807-D612BCEBC0CE}" destId="{B68A20E6-18F5-47BD-AB4D-4E1192FA271C}" srcOrd="0" destOrd="0" presId="urn:microsoft.com/office/officeart/2018/2/layout/IconVerticalSolidList"/>
    <dgm:cxn modelId="{83E9F188-0B67-4910-A8AC-F3B53209CAAD}" type="presParOf" srcId="{7FFB7444-6F02-4AF9-B8B6-59AC949A8F6E}" destId="{C9C02D17-C3C5-4692-AC8B-4911F8390837}" srcOrd="0" destOrd="0" presId="urn:microsoft.com/office/officeart/2018/2/layout/IconVerticalSolidList"/>
    <dgm:cxn modelId="{5D1131A3-8EAF-48A0-AD74-E1A48E3513E1}" type="presParOf" srcId="{C9C02D17-C3C5-4692-AC8B-4911F8390837}" destId="{E1554378-6CA7-404F-989E-7050FF7DC9E7}" srcOrd="0" destOrd="0" presId="urn:microsoft.com/office/officeart/2018/2/layout/IconVerticalSolidList"/>
    <dgm:cxn modelId="{A1D518EF-A67D-4CA7-9BFF-3CB2AC416AA6}" type="presParOf" srcId="{C9C02D17-C3C5-4692-AC8B-4911F8390837}" destId="{77FEF3CD-7F1E-4E80-AB46-D5593F315A97}" srcOrd="1" destOrd="0" presId="urn:microsoft.com/office/officeart/2018/2/layout/IconVerticalSolidList"/>
    <dgm:cxn modelId="{3BA3F048-2561-4F2D-A83B-043E7E1950FF}" type="presParOf" srcId="{C9C02D17-C3C5-4692-AC8B-4911F8390837}" destId="{182434FF-C398-4CC3-B2DC-906218533195}" srcOrd="2" destOrd="0" presId="urn:microsoft.com/office/officeart/2018/2/layout/IconVerticalSolidList"/>
    <dgm:cxn modelId="{A85C5DC1-9CF1-4BC9-A69C-55452A24F4D2}" type="presParOf" srcId="{C9C02D17-C3C5-4692-AC8B-4911F8390837}" destId="{D60A8108-F94E-46EF-9381-0DEB5BBE4E34}" srcOrd="3" destOrd="0" presId="urn:microsoft.com/office/officeart/2018/2/layout/IconVerticalSolidList"/>
    <dgm:cxn modelId="{2239AD74-851D-487F-B743-66AA41F106BE}" type="presParOf" srcId="{7FFB7444-6F02-4AF9-B8B6-59AC949A8F6E}" destId="{89F3E5B5-F131-4563-92D1-E0E02F676B46}" srcOrd="1" destOrd="0" presId="urn:microsoft.com/office/officeart/2018/2/layout/IconVerticalSolidList"/>
    <dgm:cxn modelId="{ABB307E2-D411-496E-944F-DBBF6CA808BA}" type="presParOf" srcId="{7FFB7444-6F02-4AF9-B8B6-59AC949A8F6E}" destId="{E36C7224-9AF4-400C-BEA8-E53A3267DA94}" srcOrd="2" destOrd="0" presId="urn:microsoft.com/office/officeart/2018/2/layout/IconVerticalSolidList"/>
    <dgm:cxn modelId="{E4819D1D-F7FF-4DA9-B79C-A3A9CCF2FBEF}" type="presParOf" srcId="{E36C7224-9AF4-400C-BEA8-E53A3267DA94}" destId="{62EF757F-F260-4798-8A6A-4EE8643DEAA4}" srcOrd="0" destOrd="0" presId="urn:microsoft.com/office/officeart/2018/2/layout/IconVerticalSolidList"/>
    <dgm:cxn modelId="{FB03FF14-E2BE-477D-987A-9E040F82727A}" type="presParOf" srcId="{E36C7224-9AF4-400C-BEA8-E53A3267DA94}" destId="{6042D3BC-657F-4AA2-9441-1924BB9CB33F}" srcOrd="1" destOrd="0" presId="urn:microsoft.com/office/officeart/2018/2/layout/IconVerticalSolidList"/>
    <dgm:cxn modelId="{03314CA2-5B4A-417C-9AAF-FAA7FB4809C3}" type="presParOf" srcId="{E36C7224-9AF4-400C-BEA8-E53A3267DA94}" destId="{4A6CCE71-BB4D-43A7-A94B-329DF298ACC8}" srcOrd="2" destOrd="0" presId="urn:microsoft.com/office/officeart/2018/2/layout/IconVerticalSolidList"/>
    <dgm:cxn modelId="{DE1BBF24-A09F-414A-AA8E-80F8B42233B8}" type="presParOf" srcId="{E36C7224-9AF4-400C-BEA8-E53A3267DA94}" destId="{B68A20E6-18F5-47BD-AB4D-4E1192FA271C}" srcOrd="3" destOrd="0" presId="urn:microsoft.com/office/officeart/2018/2/layout/IconVerticalSolidList"/>
    <dgm:cxn modelId="{B77F1D7C-5A2D-4DC4-A25B-B9C03FCB0CC4}" type="presParOf" srcId="{7FFB7444-6F02-4AF9-B8B6-59AC949A8F6E}" destId="{A28BFB8B-46C9-4F81-98B7-A61030957505}" srcOrd="3" destOrd="0" presId="urn:microsoft.com/office/officeart/2018/2/layout/IconVerticalSolidList"/>
    <dgm:cxn modelId="{30B350D9-3DCB-449F-AE02-12C090C01CBB}" type="presParOf" srcId="{7FFB7444-6F02-4AF9-B8B6-59AC949A8F6E}" destId="{FA8E66AE-3EC0-4153-8CFB-5B7FC0191A65}" srcOrd="4" destOrd="0" presId="urn:microsoft.com/office/officeart/2018/2/layout/IconVerticalSolidList"/>
    <dgm:cxn modelId="{3AEE8E7C-F1B1-47E1-AC87-2239A99FDFAF}" type="presParOf" srcId="{FA8E66AE-3EC0-4153-8CFB-5B7FC0191A65}" destId="{D3C6D843-1C1F-407E-9325-6D5C63C475CD}" srcOrd="0" destOrd="0" presId="urn:microsoft.com/office/officeart/2018/2/layout/IconVerticalSolidList"/>
    <dgm:cxn modelId="{35230CFF-6205-4B53-8948-0A35D1CFCCFE}" type="presParOf" srcId="{FA8E66AE-3EC0-4153-8CFB-5B7FC0191A65}" destId="{C8A179C5-8415-4C8F-B7B1-04F6B7AAA84D}" srcOrd="1" destOrd="0" presId="urn:microsoft.com/office/officeart/2018/2/layout/IconVerticalSolidList"/>
    <dgm:cxn modelId="{AB164C30-B0F1-4114-A5A2-7007AA5449B9}" type="presParOf" srcId="{FA8E66AE-3EC0-4153-8CFB-5B7FC0191A65}" destId="{02D5855C-9E62-4C98-B381-92A497B58F53}" srcOrd="2" destOrd="0" presId="urn:microsoft.com/office/officeart/2018/2/layout/IconVerticalSolidList"/>
    <dgm:cxn modelId="{6D6370BF-138C-4E63-8C05-554C66B8F01C}" type="presParOf" srcId="{FA8E66AE-3EC0-4153-8CFB-5B7FC0191A65}" destId="{61E88C88-5C90-4A6E-99F2-193E92551FD0}" srcOrd="3" destOrd="0" presId="urn:microsoft.com/office/officeart/2018/2/layout/IconVerticalSolidList"/>
    <dgm:cxn modelId="{2BC630D8-BAD4-4E40-BB06-819C9C0FB238}" type="presParOf" srcId="{7FFB7444-6F02-4AF9-B8B6-59AC949A8F6E}" destId="{721B33D3-7A90-4180-AFCB-282599512AD6}" srcOrd="5" destOrd="0" presId="urn:microsoft.com/office/officeart/2018/2/layout/IconVerticalSolidList"/>
    <dgm:cxn modelId="{17A6CFE2-419F-469A-A7EE-70194CACE207}" type="presParOf" srcId="{7FFB7444-6F02-4AF9-B8B6-59AC949A8F6E}" destId="{153D8DE5-DEDF-41B8-8EBC-530822448F2F}" srcOrd="6" destOrd="0" presId="urn:microsoft.com/office/officeart/2018/2/layout/IconVerticalSolidList"/>
    <dgm:cxn modelId="{7CC8FE45-F925-4A40-8C9D-5DDCBFE9A6F2}" type="presParOf" srcId="{153D8DE5-DEDF-41B8-8EBC-530822448F2F}" destId="{78EDB41C-F4BA-4F5B-828E-E5CD140135BE}" srcOrd="0" destOrd="0" presId="urn:microsoft.com/office/officeart/2018/2/layout/IconVerticalSolidList"/>
    <dgm:cxn modelId="{B43A78AF-58DA-425D-9C10-D8296B25B447}" type="presParOf" srcId="{153D8DE5-DEDF-41B8-8EBC-530822448F2F}" destId="{54EC6C42-3196-4099-8D74-C6A4D16328C0}" srcOrd="1" destOrd="0" presId="urn:microsoft.com/office/officeart/2018/2/layout/IconVerticalSolidList"/>
    <dgm:cxn modelId="{65DC68B0-7CB9-4870-BC2B-BA3CAEC63C56}" type="presParOf" srcId="{153D8DE5-DEDF-41B8-8EBC-530822448F2F}" destId="{A1BAF57F-E0B8-44DE-AD36-C13BAC512E98}" srcOrd="2" destOrd="0" presId="urn:microsoft.com/office/officeart/2018/2/layout/IconVerticalSolidList"/>
    <dgm:cxn modelId="{ED4DB85D-6A0F-4A2C-BED0-417ADD511B84}" type="presParOf" srcId="{153D8DE5-DEDF-41B8-8EBC-530822448F2F}" destId="{BFB051D9-6D6E-464B-BD55-A4DBE34DD30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007C2B3-E9D2-48E6-AC83-3F24D701E183}"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US"/>
        </a:p>
      </dgm:t>
    </dgm:pt>
    <dgm:pt modelId="{F079A40A-FD0C-4127-9D77-0609E743BF25}">
      <dgm:prSet/>
      <dgm:spPr/>
      <dgm:t>
        <a:bodyPr/>
        <a:lstStyle/>
        <a:p>
          <a:pPr rtl="0"/>
          <a:r>
            <a:rPr lang="en-US"/>
            <a:t>A genetically influenced disease of the brain characterized by impairments in the neurocircuitary of reward, motivation, memory, impulse control, and judgment</a:t>
          </a:r>
        </a:p>
      </dgm:t>
    </dgm:pt>
    <dgm:pt modelId="{76751EBA-DCB7-41AA-8031-3AA6582F9786}" type="parTrans" cxnId="{13C85BE9-5DE3-4AC7-9622-4FAC8D290AD5}">
      <dgm:prSet/>
      <dgm:spPr/>
      <dgm:t>
        <a:bodyPr/>
        <a:lstStyle/>
        <a:p>
          <a:endParaRPr lang="en-US"/>
        </a:p>
      </dgm:t>
    </dgm:pt>
    <dgm:pt modelId="{13D9B181-1324-4661-AE03-98DDB7AF8FF1}" type="sibTrans" cxnId="{13C85BE9-5DE3-4AC7-9622-4FAC8D290AD5}">
      <dgm:prSet/>
      <dgm:spPr/>
      <dgm:t>
        <a:bodyPr/>
        <a:lstStyle/>
        <a:p>
          <a:endParaRPr lang="en-US"/>
        </a:p>
      </dgm:t>
    </dgm:pt>
    <dgm:pt modelId="{7437CE1A-7919-462C-B42E-A27CF0551F52}">
      <dgm:prSet/>
      <dgm:spPr/>
      <dgm:t>
        <a:bodyPr/>
        <a:lstStyle/>
        <a:p>
          <a:pPr rtl="0"/>
          <a:r>
            <a:rPr lang="en-US" dirty="0"/>
            <a:t>Impaired control over a reward-seeking behavior from which harm ensues</a:t>
          </a:r>
        </a:p>
      </dgm:t>
    </dgm:pt>
    <dgm:pt modelId="{E0833DAA-9E24-4393-8C7D-0829A069E83A}" type="parTrans" cxnId="{D4AA3FCF-3CB2-4259-B962-B2C904AC441B}">
      <dgm:prSet/>
      <dgm:spPr/>
      <dgm:t>
        <a:bodyPr/>
        <a:lstStyle/>
        <a:p>
          <a:endParaRPr lang="en-US"/>
        </a:p>
      </dgm:t>
    </dgm:pt>
    <dgm:pt modelId="{E37750DE-E424-427D-8657-C7E58EC5EC4A}" type="sibTrans" cxnId="{D4AA3FCF-3CB2-4259-B962-B2C904AC441B}">
      <dgm:prSet/>
      <dgm:spPr/>
      <dgm:t>
        <a:bodyPr/>
        <a:lstStyle/>
        <a:p>
          <a:endParaRPr lang="en-US"/>
        </a:p>
      </dgm:t>
    </dgm:pt>
    <dgm:pt modelId="{E5B2EF3F-53B4-4A65-B155-A02282A2701F}">
      <dgm:prSet/>
      <dgm:spPr/>
      <dgm:t>
        <a:bodyPr/>
        <a:lstStyle/>
        <a:p>
          <a:pPr rtl="0"/>
          <a:r>
            <a:rPr lang="en-US"/>
            <a:t>A disease of the brain</a:t>
          </a:r>
        </a:p>
      </dgm:t>
    </dgm:pt>
    <dgm:pt modelId="{4ECF8000-1632-409C-B68F-824111FE4AA6}" type="parTrans" cxnId="{E146630B-948E-4BD2-9A35-4178F94DC3B2}">
      <dgm:prSet/>
      <dgm:spPr/>
      <dgm:t>
        <a:bodyPr/>
        <a:lstStyle/>
        <a:p>
          <a:endParaRPr lang="en-US"/>
        </a:p>
      </dgm:t>
    </dgm:pt>
    <dgm:pt modelId="{0CABAE04-AAA9-4241-AE7E-2E43854EA16E}" type="sibTrans" cxnId="{E146630B-948E-4BD2-9A35-4178F94DC3B2}">
      <dgm:prSet/>
      <dgm:spPr/>
      <dgm:t>
        <a:bodyPr/>
        <a:lstStyle/>
        <a:p>
          <a:endParaRPr lang="en-US"/>
        </a:p>
      </dgm:t>
    </dgm:pt>
    <dgm:pt modelId="{9494619D-A435-499E-B8FA-347E8FA5563E}">
      <dgm:prSet/>
      <dgm:spPr/>
      <dgm:t>
        <a:bodyPr/>
        <a:lstStyle/>
        <a:p>
          <a:pPr rtl="0"/>
          <a:r>
            <a:rPr lang="en-US"/>
            <a:t>….Why important to describe as a disease of the brain? In part, to help destigmatize addiction, take it out of the realm of moralization, and place it in the medical/treatment realm…</a:t>
          </a:r>
        </a:p>
      </dgm:t>
    </dgm:pt>
    <dgm:pt modelId="{9506ADD2-E2DE-4A65-9B90-74E2CD6F90E8}" type="parTrans" cxnId="{5AA25DD7-1B78-4DAF-8E80-942FEB73E5F4}">
      <dgm:prSet/>
      <dgm:spPr/>
      <dgm:t>
        <a:bodyPr/>
        <a:lstStyle/>
        <a:p>
          <a:endParaRPr lang="en-US"/>
        </a:p>
      </dgm:t>
    </dgm:pt>
    <dgm:pt modelId="{744C6FBE-96A5-4858-80C8-6636376E42BA}" type="sibTrans" cxnId="{5AA25DD7-1B78-4DAF-8E80-942FEB73E5F4}">
      <dgm:prSet/>
      <dgm:spPr/>
      <dgm:t>
        <a:bodyPr/>
        <a:lstStyle/>
        <a:p>
          <a:endParaRPr lang="en-US"/>
        </a:p>
      </dgm:t>
    </dgm:pt>
    <dgm:pt modelId="{52863B7C-6FBB-4ECF-A896-8C3C607EB0DD}" type="pres">
      <dgm:prSet presAssocID="{2007C2B3-E9D2-48E6-AC83-3F24D701E183}" presName="linear" presStyleCnt="0">
        <dgm:presLayoutVars>
          <dgm:animLvl val="lvl"/>
          <dgm:resizeHandles val="exact"/>
        </dgm:presLayoutVars>
      </dgm:prSet>
      <dgm:spPr/>
    </dgm:pt>
    <dgm:pt modelId="{F0AF2FE5-DCC4-4CD2-B744-7C78F9FB1CCB}" type="pres">
      <dgm:prSet presAssocID="{F079A40A-FD0C-4127-9D77-0609E743BF25}" presName="parentText" presStyleLbl="node1" presStyleIdx="0" presStyleCnt="4">
        <dgm:presLayoutVars>
          <dgm:chMax val="0"/>
          <dgm:bulletEnabled val="1"/>
        </dgm:presLayoutVars>
      </dgm:prSet>
      <dgm:spPr/>
    </dgm:pt>
    <dgm:pt modelId="{49228A37-8F33-4788-AB33-BC33E94A6AA8}" type="pres">
      <dgm:prSet presAssocID="{13D9B181-1324-4661-AE03-98DDB7AF8FF1}" presName="spacer" presStyleCnt="0"/>
      <dgm:spPr/>
    </dgm:pt>
    <dgm:pt modelId="{2D1D1BAF-BB33-4251-BAD6-1AA7C58A09B1}" type="pres">
      <dgm:prSet presAssocID="{7437CE1A-7919-462C-B42E-A27CF0551F52}" presName="parentText" presStyleLbl="node1" presStyleIdx="1" presStyleCnt="4">
        <dgm:presLayoutVars>
          <dgm:chMax val="0"/>
          <dgm:bulletEnabled val="1"/>
        </dgm:presLayoutVars>
      </dgm:prSet>
      <dgm:spPr/>
    </dgm:pt>
    <dgm:pt modelId="{FD44AEAC-5B78-4BEE-B59F-D1FFBD502349}" type="pres">
      <dgm:prSet presAssocID="{E37750DE-E424-427D-8657-C7E58EC5EC4A}" presName="spacer" presStyleCnt="0"/>
      <dgm:spPr/>
    </dgm:pt>
    <dgm:pt modelId="{F71E220D-FC6E-4B9C-809E-C41AA94FE4FA}" type="pres">
      <dgm:prSet presAssocID="{E5B2EF3F-53B4-4A65-B155-A02282A2701F}" presName="parentText" presStyleLbl="node1" presStyleIdx="2" presStyleCnt="4">
        <dgm:presLayoutVars>
          <dgm:chMax val="0"/>
          <dgm:bulletEnabled val="1"/>
        </dgm:presLayoutVars>
      </dgm:prSet>
      <dgm:spPr/>
    </dgm:pt>
    <dgm:pt modelId="{150847C6-8159-4562-B467-248F5506F093}" type="pres">
      <dgm:prSet presAssocID="{0CABAE04-AAA9-4241-AE7E-2E43854EA16E}" presName="spacer" presStyleCnt="0"/>
      <dgm:spPr/>
    </dgm:pt>
    <dgm:pt modelId="{2B261941-EF64-4ED5-B46E-2E95E977FB00}" type="pres">
      <dgm:prSet presAssocID="{9494619D-A435-499E-B8FA-347E8FA5563E}" presName="parentText" presStyleLbl="node1" presStyleIdx="3" presStyleCnt="4">
        <dgm:presLayoutVars>
          <dgm:chMax val="0"/>
          <dgm:bulletEnabled val="1"/>
        </dgm:presLayoutVars>
      </dgm:prSet>
      <dgm:spPr/>
    </dgm:pt>
  </dgm:ptLst>
  <dgm:cxnLst>
    <dgm:cxn modelId="{E146630B-948E-4BD2-9A35-4178F94DC3B2}" srcId="{2007C2B3-E9D2-48E6-AC83-3F24D701E183}" destId="{E5B2EF3F-53B4-4A65-B155-A02282A2701F}" srcOrd="2" destOrd="0" parTransId="{4ECF8000-1632-409C-B68F-824111FE4AA6}" sibTransId="{0CABAE04-AAA9-4241-AE7E-2E43854EA16E}"/>
    <dgm:cxn modelId="{6983F472-DA4B-4BA8-9BC1-951CFEF943A6}" type="presOf" srcId="{9494619D-A435-499E-B8FA-347E8FA5563E}" destId="{2B261941-EF64-4ED5-B46E-2E95E977FB00}" srcOrd="0" destOrd="0" presId="urn:microsoft.com/office/officeart/2005/8/layout/vList2"/>
    <dgm:cxn modelId="{0D408FA8-2AEE-4D99-ADB6-427548A4B818}" type="presOf" srcId="{7437CE1A-7919-462C-B42E-A27CF0551F52}" destId="{2D1D1BAF-BB33-4251-BAD6-1AA7C58A09B1}" srcOrd="0" destOrd="0" presId="urn:microsoft.com/office/officeart/2005/8/layout/vList2"/>
    <dgm:cxn modelId="{5D5196AB-0707-47B4-A9EC-92660D4541F9}" type="presOf" srcId="{E5B2EF3F-53B4-4A65-B155-A02282A2701F}" destId="{F71E220D-FC6E-4B9C-809E-C41AA94FE4FA}" srcOrd="0" destOrd="0" presId="urn:microsoft.com/office/officeart/2005/8/layout/vList2"/>
    <dgm:cxn modelId="{15457EAF-AF4A-4367-A972-737053F6B907}" type="presOf" srcId="{F079A40A-FD0C-4127-9D77-0609E743BF25}" destId="{F0AF2FE5-DCC4-4CD2-B744-7C78F9FB1CCB}" srcOrd="0" destOrd="0" presId="urn:microsoft.com/office/officeart/2005/8/layout/vList2"/>
    <dgm:cxn modelId="{D4AA3FCF-3CB2-4259-B962-B2C904AC441B}" srcId="{2007C2B3-E9D2-48E6-AC83-3F24D701E183}" destId="{7437CE1A-7919-462C-B42E-A27CF0551F52}" srcOrd="1" destOrd="0" parTransId="{E0833DAA-9E24-4393-8C7D-0829A069E83A}" sibTransId="{E37750DE-E424-427D-8657-C7E58EC5EC4A}"/>
    <dgm:cxn modelId="{5AA25DD7-1B78-4DAF-8E80-942FEB73E5F4}" srcId="{2007C2B3-E9D2-48E6-AC83-3F24D701E183}" destId="{9494619D-A435-499E-B8FA-347E8FA5563E}" srcOrd="3" destOrd="0" parTransId="{9506ADD2-E2DE-4A65-9B90-74E2CD6F90E8}" sibTransId="{744C6FBE-96A5-4858-80C8-6636376E42BA}"/>
    <dgm:cxn modelId="{4CCF9DE8-9464-4E78-AA31-2D832E7E5D05}" type="presOf" srcId="{2007C2B3-E9D2-48E6-AC83-3F24D701E183}" destId="{52863B7C-6FBB-4ECF-A896-8C3C607EB0DD}" srcOrd="0" destOrd="0" presId="urn:microsoft.com/office/officeart/2005/8/layout/vList2"/>
    <dgm:cxn modelId="{13C85BE9-5DE3-4AC7-9622-4FAC8D290AD5}" srcId="{2007C2B3-E9D2-48E6-AC83-3F24D701E183}" destId="{F079A40A-FD0C-4127-9D77-0609E743BF25}" srcOrd="0" destOrd="0" parTransId="{76751EBA-DCB7-41AA-8031-3AA6582F9786}" sibTransId="{13D9B181-1324-4661-AE03-98DDB7AF8FF1}"/>
    <dgm:cxn modelId="{D59BB5A6-C595-4DA1-B5BD-1B015812BE4C}" type="presParOf" srcId="{52863B7C-6FBB-4ECF-A896-8C3C607EB0DD}" destId="{F0AF2FE5-DCC4-4CD2-B744-7C78F9FB1CCB}" srcOrd="0" destOrd="0" presId="urn:microsoft.com/office/officeart/2005/8/layout/vList2"/>
    <dgm:cxn modelId="{62A843C6-14F3-4847-AA0B-42DCF8AE7054}" type="presParOf" srcId="{52863B7C-6FBB-4ECF-A896-8C3C607EB0DD}" destId="{49228A37-8F33-4788-AB33-BC33E94A6AA8}" srcOrd="1" destOrd="0" presId="urn:microsoft.com/office/officeart/2005/8/layout/vList2"/>
    <dgm:cxn modelId="{A8876657-2960-4D50-9E9C-0CF0D3BE8C04}" type="presParOf" srcId="{52863B7C-6FBB-4ECF-A896-8C3C607EB0DD}" destId="{2D1D1BAF-BB33-4251-BAD6-1AA7C58A09B1}" srcOrd="2" destOrd="0" presId="urn:microsoft.com/office/officeart/2005/8/layout/vList2"/>
    <dgm:cxn modelId="{1BDDB759-BC3E-4F9A-9491-AC03DA292277}" type="presParOf" srcId="{52863B7C-6FBB-4ECF-A896-8C3C607EB0DD}" destId="{FD44AEAC-5B78-4BEE-B59F-D1FFBD502349}" srcOrd="3" destOrd="0" presId="urn:microsoft.com/office/officeart/2005/8/layout/vList2"/>
    <dgm:cxn modelId="{6ABA82FF-C143-4D19-89E4-5BE7E9A646AD}" type="presParOf" srcId="{52863B7C-6FBB-4ECF-A896-8C3C607EB0DD}" destId="{F71E220D-FC6E-4B9C-809E-C41AA94FE4FA}" srcOrd="4" destOrd="0" presId="urn:microsoft.com/office/officeart/2005/8/layout/vList2"/>
    <dgm:cxn modelId="{2FDF4827-FDB9-4FCB-8FF6-B8FFF5219778}" type="presParOf" srcId="{52863B7C-6FBB-4ECF-A896-8C3C607EB0DD}" destId="{150847C6-8159-4562-B467-248F5506F093}" srcOrd="5" destOrd="0" presId="urn:microsoft.com/office/officeart/2005/8/layout/vList2"/>
    <dgm:cxn modelId="{00B7C3A5-A41B-4D06-B279-08BB230246DA}" type="presParOf" srcId="{52863B7C-6FBB-4ECF-A896-8C3C607EB0DD}" destId="{2B261941-EF64-4ED5-B46E-2E95E977FB0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BBC62-C482-4E9A-85A0-85AF9ACFBB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974784-76A5-4DF5-B0AF-E43AB4B0B13F}">
      <dgm:prSet/>
      <dgm:spPr/>
      <dgm:t>
        <a:bodyPr/>
        <a:lstStyle/>
        <a:p>
          <a:pPr>
            <a:lnSpc>
              <a:spcPct val="100000"/>
            </a:lnSpc>
          </a:pPr>
          <a:r>
            <a:rPr lang="en-US"/>
            <a:t>Alcohol/drugs – top public health problem</a:t>
          </a:r>
        </a:p>
      </dgm:t>
    </dgm:pt>
    <dgm:pt modelId="{C120334A-F71E-4056-A093-AD3B92EC4D41}" type="parTrans" cxnId="{13D534A9-F093-4E7E-B61F-74A46422BBA5}">
      <dgm:prSet/>
      <dgm:spPr/>
      <dgm:t>
        <a:bodyPr/>
        <a:lstStyle/>
        <a:p>
          <a:endParaRPr lang="en-US"/>
        </a:p>
      </dgm:t>
    </dgm:pt>
    <dgm:pt modelId="{11905670-EF6D-48E2-AE20-23D87EEF8805}" type="sibTrans" cxnId="{13D534A9-F093-4E7E-B61F-74A46422BBA5}">
      <dgm:prSet/>
      <dgm:spPr/>
      <dgm:t>
        <a:bodyPr/>
        <a:lstStyle/>
        <a:p>
          <a:endParaRPr lang="en-US"/>
        </a:p>
      </dgm:t>
    </dgm:pt>
    <dgm:pt modelId="{A82761FD-7D9C-46DC-9B3C-C9E2E093571D}">
      <dgm:prSet/>
      <dgm:spPr/>
      <dgm:t>
        <a:bodyPr/>
        <a:lstStyle/>
        <a:p>
          <a:pPr>
            <a:lnSpc>
              <a:spcPct val="100000"/>
            </a:lnSpc>
          </a:pPr>
          <a:endParaRPr lang="en-US" dirty="0"/>
        </a:p>
      </dgm:t>
    </dgm:pt>
    <dgm:pt modelId="{2A2CF1EE-0CCA-49FF-B00F-FB5D1605FF25}" type="parTrans" cxnId="{865BF986-F199-45F5-8C85-E0FC32069652}">
      <dgm:prSet/>
      <dgm:spPr/>
      <dgm:t>
        <a:bodyPr/>
        <a:lstStyle/>
        <a:p>
          <a:endParaRPr lang="en-US"/>
        </a:p>
      </dgm:t>
    </dgm:pt>
    <dgm:pt modelId="{973125A7-9F66-4342-9E6F-E6156F0F2A00}" type="sibTrans" cxnId="{865BF986-F199-45F5-8C85-E0FC32069652}">
      <dgm:prSet/>
      <dgm:spPr/>
      <dgm:t>
        <a:bodyPr/>
        <a:lstStyle/>
        <a:p>
          <a:endParaRPr lang="en-US"/>
        </a:p>
      </dgm:t>
    </dgm:pt>
    <dgm:pt modelId="{2073F50E-F223-4375-9714-9CB71245AFB7}">
      <dgm:prSet/>
      <dgm:spPr/>
      <dgm:t>
        <a:bodyPr/>
        <a:lstStyle/>
        <a:p>
          <a:pPr>
            <a:lnSpc>
              <a:spcPct val="100000"/>
            </a:lnSpc>
          </a:pPr>
          <a:r>
            <a:rPr lang="en-US" dirty="0">
              <a:solidFill>
                <a:schemeClr val="bg2">
                  <a:lumMod val="75000"/>
                </a:schemeClr>
              </a:solidFill>
            </a:rPr>
            <a:t>Policy Approaches and conceptualizations </a:t>
          </a:r>
        </a:p>
      </dgm:t>
    </dgm:pt>
    <dgm:pt modelId="{4815DCBC-123B-47AE-988E-3FC457B0D29A}" type="parTrans" cxnId="{095C356A-CA7C-4148-8F4C-543A4C3B98EF}">
      <dgm:prSet/>
      <dgm:spPr/>
      <dgm:t>
        <a:bodyPr/>
        <a:lstStyle/>
        <a:p>
          <a:endParaRPr lang="en-US"/>
        </a:p>
      </dgm:t>
    </dgm:pt>
    <dgm:pt modelId="{4EB6B72E-E54B-40CA-ADB2-A7DA5DA59F1C}" type="sibTrans" cxnId="{095C356A-CA7C-4148-8F4C-543A4C3B98EF}">
      <dgm:prSet/>
      <dgm:spPr/>
      <dgm:t>
        <a:bodyPr/>
        <a:lstStyle/>
        <a:p>
          <a:endParaRPr lang="en-US"/>
        </a:p>
      </dgm:t>
    </dgm:pt>
    <dgm:pt modelId="{21194B2E-9785-430A-9B54-D3D0B664AAB9}">
      <dgm:prSet/>
      <dgm:spPr/>
      <dgm:t>
        <a:bodyPr/>
        <a:lstStyle/>
        <a:p>
          <a:pPr>
            <a:lnSpc>
              <a:spcPct val="100000"/>
            </a:lnSpc>
          </a:pPr>
          <a:endParaRPr lang="en-US" dirty="0">
            <a:solidFill>
              <a:schemeClr val="bg2">
                <a:lumMod val="75000"/>
              </a:schemeClr>
            </a:solidFill>
          </a:endParaRPr>
        </a:p>
      </dgm:t>
    </dgm:pt>
    <dgm:pt modelId="{2E5D23A1-C223-419A-80E4-C379709118F4}" type="parTrans" cxnId="{BD6110A9-121E-4017-8D20-39454BFE1BE0}">
      <dgm:prSet/>
      <dgm:spPr/>
      <dgm:t>
        <a:bodyPr/>
        <a:lstStyle/>
        <a:p>
          <a:endParaRPr lang="en-US"/>
        </a:p>
      </dgm:t>
    </dgm:pt>
    <dgm:pt modelId="{CE48A98C-1577-465B-8DB2-848FE5B2E07D}" type="sibTrans" cxnId="{BD6110A9-121E-4017-8D20-39454BFE1BE0}">
      <dgm:prSet/>
      <dgm:spPr/>
      <dgm:t>
        <a:bodyPr/>
        <a:lstStyle/>
        <a:p>
          <a:endParaRPr lang="en-US"/>
        </a:p>
      </dgm:t>
    </dgm:pt>
    <dgm:pt modelId="{1FAAB553-ED18-4D30-BF59-8E434A7B1318}">
      <dgm:prSet/>
      <dgm:spPr/>
      <dgm:t>
        <a:bodyPr/>
        <a:lstStyle/>
        <a:p>
          <a:pPr>
            <a:lnSpc>
              <a:spcPct val="100000"/>
            </a:lnSpc>
          </a:pPr>
          <a:r>
            <a:rPr lang="en-US" dirty="0">
              <a:solidFill>
                <a:schemeClr val="bg2">
                  <a:lumMod val="75000"/>
                </a:schemeClr>
              </a:solidFill>
            </a:rPr>
            <a:t>The role of stigma/discrimination</a:t>
          </a:r>
        </a:p>
      </dgm:t>
    </dgm:pt>
    <dgm:pt modelId="{B83F148F-3DC2-4A71-98D9-765B2725B1D0}" type="parTrans" cxnId="{8A13CE27-472A-4470-BB45-54393D91FB7F}">
      <dgm:prSet/>
      <dgm:spPr/>
      <dgm:t>
        <a:bodyPr/>
        <a:lstStyle/>
        <a:p>
          <a:endParaRPr lang="en-US"/>
        </a:p>
      </dgm:t>
    </dgm:pt>
    <dgm:pt modelId="{39FA915B-EA19-434F-B6E5-D5FD297D2E48}" type="sibTrans" cxnId="{8A13CE27-472A-4470-BB45-54393D91FB7F}">
      <dgm:prSet/>
      <dgm:spPr/>
      <dgm:t>
        <a:bodyPr/>
        <a:lstStyle/>
        <a:p>
          <a:endParaRPr lang="en-US"/>
        </a:p>
      </dgm:t>
    </dgm:pt>
    <dgm:pt modelId="{8335FB69-34AB-4DA8-AD0F-5F53E605E8A2}">
      <dgm:prSet/>
      <dgm:spPr/>
      <dgm:t>
        <a:bodyPr/>
        <a:lstStyle/>
        <a:p>
          <a:pPr>
            <a:lnSpc>
              <a:spcPct val="100000"/>
            </a:lnSpc>
          </a:pPr>
          <a:endParaRPr lang="en-US" dirty="0">
            <a:solidFill>
              <a:schemeClr val="bg2">
                <a:lumMod val="75000"/>
              </a:schemeClr>
            </a:solidFill>
          </a:endParaRPr>
        </a:p>
      </dgm:t>
    </dgm:pt>
    <dgm:pt modelId="{139B7C32-A7EF-437D-A584-7AA794A9C516}" type="parTrans" cxnId="{B6EDEAD2-DC6F-4560-B11B-14B70095650C}">
      <dgm:prSet/>
      <dgm:spPr/>
      <dgm:t>
        <a:bodyPr/>
        <a:lstStyle/>
        <a:p>
          <a:endParaRPr lang="en-US"/>
        </a:p>
      </dgm:t>
    </dgm:pt>
    <dgm:pt modelId="{F385EC00-DBE0-417C-AB11-BCBF800DBF86}" type="sibTrans" cxnId="{B6EDEAD2-DC6F-4560-B11B-14B70095650C}">
      <dgm:prSet/>
      <dgm:spPr/>
      <dgm:t>
        <a:bodyPr/>
        <a:lstStyle/>
        <a:p>
          <a:endParaRPr lang="en-US"/>
        </a:p>
      </dgm:t>
    </dgm:pt>
    <dgm:pt modelId="{211557E2-EEA1-4D8C-B70A-B70A374A14A9}">
      <dgm:prSet/>
      <dgm:spPr/>
      <dgm:t>
        <a:bodyPr/>
        <a:lstStyle/>
        <a:p>
          <a:pPr>
            <a:lnSpc>
              <a:spcPct val="100000"/>
            </a:lnSpc>
          </a:pPr>
          <a:r>
            <a:rPr lang="en-US" dirty="0">
              <a:solidFill>
                <a:schemeClr val="bg2">
                  <a:lumMod val="75000"/>
                </a:schemeClr>
              </a:solidFill>
            </a:rPr>
            <a:t>Ways to address stigma/discrimination </a:t>
          </a:r>
        </a:p>
      </dgm:t>
    </dgm:pt>
    <dgm:pt modelId="{1BEC279C-8725-43C9-A2F8-9B2CB6AF0D55}" type="parTrans" cxnId="{10B3CFC4-139F-4CD5-9FAF-30CBBA407228}">
      <dgm:prSet/>
      <dgm:spPr/>
      <dgm:t>
        <a:bodyPr/>
        <a:lstStyle/>
        <a:p>
          <a:endParaRPr lang="en-US"/>
        </a:p>
      </dgm:t>
    </dgm:pt>
    <dgm:pt modelId="{44D07455-9BD3-4E82-AC12-9BE37BA045CA}" type="sibTrans" cxnId="{10B3CFC4-139F-4CD5-9FAF-30CBBA407228}">
      <dgm:prSet/>
      <dgm:spPr/>
      <dgm:t>
        <a:bodyPr/>
        <a:lstStyle/>
        <a:p>
          <a:endParaRPr lang="en-US"/>
        </a:p>
      </dgm:t>
    </dgm:pt>
    <dgm:pt modelId="{5773A063-78F5-4BB3-9C33-72F41671E6F1}" type="pres">
      <dgm:prSet presAssocID="{CC9BBC62-C482-4E9A-85A0-85AF9ACFBB5F}" presName="root" presStyleCnt="0">
        <dgm:presLayoutVars>
          <dgm:dir/>
          <dgm:resizeHandles val="exact"/>
        </dgm:presLayoutVars>
      </dgm:prSet>
      <dgm:spPr/>
    </dgm:pt>
    <dgm:pt modelId="{E729876D-1C6D-465E-84A1-E5EBAC06437C}" type="pres">
      <dgm:prSet presAssocID="{CD974784-76A5-4DF5-B0AF-E43AB4B0B13F}" presName="compNode" presStyleCnt="0"/>
      <dgm:spPr/>
    </dgm:pt>
    <dgm:pt modelId="{321F5F4D-C4CD-4E76-9585-1D0B465DE32D}" type="pres">
      <dgm:prSet presAssocID="{CD974784-76A5-4DF5-B0AF-E43AB4B0B13F}" presName="bgRect" presStyleLbl="bgShp" presStyleIdx="0" presStyleCnt="4"/>
      <dgm:spPr/>
    </dgm:pt>
    <dgm:pt modelId="{35EB3DF4-CA5E-4B7B-9F03-C2B3DCB5090E}" type="pres">
      <dgm:prSet presAssocID="{CD974784-76A5-4DF5-B0AF-E43AB4B0B1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ttle"/>
        </a:ext>
      </dgm:extLst>
    </dgm:pt>
    <dgm:pt modelId="{EC10B531-D03C-451C-909F-E60DB4022D40}" type="pres">
      <dgm:prSet presAssocID="{CD974784-76A5-4DF5-B0AF-E43AB4B0B13F}" presName="spaceRect" presStyleCnt="0"/>
      <dgm:spPr/>
    </dgm:pt>
    <dgm:pt modelId="{3506982D-AE9A-4BDC-86C0-FF0833BA3088}" type="pres">
      <dgm:prSet presAssocID="{CD974784-76A5-4DF5-B0AF-E43AB4B0B13F}" presName="parTx" presStyleLbl="revTx" presStyleIdx="0" presStyleCnt="7">
        <dgm:presLayoutVars>
          <dgm:chMax val="0"/>
          <dgm:chPref val="0"/>
        </dgm:presLayoutVars>
      </dgm:prSet>
      <dgm:spPr/>
    </dgm:pt>
    <dgm:pt modelId="{BEAA5869-CD8D-4C9D-8EA0-D16F479BCDFF}" type="pres">
      <dgm:prSet presAssocID="{CD974784-76A5-4DF5-B0AF-E43AB4B0B13F}" presName="desTx" presStyleLbl="revTx" presStyleIdx="1" presStyleCnt="7">
        <dgm:presLayoutVars/>
      </dgm:prSet>
      <dgm:spPr/>
    </dgm:pt>
    <dgm:pt modelId="{45DFD9E8-271B-4DB9-AE1C-BA6D5DD8BD00}" type="pres">
      <dgm:prSet presAssocID="{11905670-EF6D-48E2-AE20-23D87EEF8805}" presName="sibTrans" presStyleCnt="0"/>
      <dgm:spPr/>
    </dgm:pt>
    <dgm:pt modelId="{569A4A83-26EF-4F24-BB30-0742691F7CCD}" type="pres">
      <dgm:prSet presAssocID="{2073F50E-F223-4375-9714-9CB71245AFB7}" presName="compNode" presStyleCnt="0"/>
      <dgm:spPr/>
    </dgm:pt>
    <dgm:pt modelId="{28358690-D524-4C59-9639-5B496F3D132D}" type="pres">
      <dgm:prSet presAssocID="{2073F50E-F223-4375-9714-9CB71245AFB7}" presName="bgRect" presStyleLbl="bgShp" presStyleIdx="1" presStyleCnt="4"/>
      <dgm:spPr/>
    </dgm:pt>
    <dgm:pt modelId="{72F8D116-4044-40E2-AA06-D8516F2AF428}" type="pres">
      <dgm:prSet presAssocID="{2073F50E-F223-4375-9714-9CB71245AF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F5EE4C42-2127-4605-A39A-569723D37740}" type="pres">
      <dgm:prSet presAssocID="{2073F50E-F223-4375-9714-9CB71245AFB7}" presName="spaceRect" presStyleCnt="0"/>
      <dgm:spPr/>
    </dgm:pt>
    <dgm:pt modelId="{57CC2B3C-1427-443A-BD64-B78591FF1B35}" type="pres">
      <dgm:prSet presAssocID="{2073F50E-F223-4375-9714-9CB71245AFB7}" presName="parTx" presStyleLbl="revTx" presStyleIdx="2" presStyleCnt="7">
        <dgm:presLayoutVars>
          <dgm:chMax val="0"/>
          <dgm:chPref val="0"/>
        </dgm:presLayoutVars>
      </dgm:prSet>
      <dgm:spPr/>
    </dgm:pt>
    <dgm:pt modelId="{AA3C69D4-BDB0-4B46-B4DF-775096B8455D}" type="pres">
      <dgm:prSet presAssocID="{2073F50E-F223-4375-9714-9CB71245AFB7}" presName="desTx" presStyleLbl="revTx" presStyleIdx="3" presStyleCnt="7">
        <dgm:presLayoutVars/>
      </dgm:prSet>
      <dgm:spPr/>
    </dgm:pt>
    <dgm:pt modelId="{BEF0CF51-468B-446B-BCFF-59DF69EAE121}" type="pres">
      <dgm:prSet presAssocID="{4EB6B72E-E54B-40CA-ADB2-A7DA5DA59F1C}" presName="sibTrans" presStyleCnt="0"/>
      <dgm:spPr/>
    </dgm:pt>
    <dgm:pt modelId="{F7695DF1-D881-433F-B286-7CBAFE4D494F}" type="pres">
      <dgm:prSet presAssocID="{1FAAB553-ED18-4D30-BF59-8E434A7B1318}" presName="compNode" presStyleCnt="0"/>
      <dgm:spPr/>
    </dgm:pt>
    <dgm:pt modelId="{4ECD7905-17CB-4354-A20F-8552728E2082}" type="pres">
      <dgm:prSet presAssocID="{1FAAB553-ED18-4D30-BF59-8E434A7B1318}" presName="bgRect" presStyleLbl="bgShp" presStyleIdx="2" presStyleCnt="4"/>
      <dgm:spPr/>
    </dgm:pt>
    <dgm:pt modelId="{4870D26C-EF3E-4C43-BE92-833F945F43D7}" type="pres">
      <dgm:prSet presAssocID="{1FAAB553-ED18-4D30-BF59-8E434A7B131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niversal Access"/>
        </a:ext>
      </dgm:extLst>
    </dgm:pt>
    <dgm:pt modelId="{99EEC2C6-266E-426C-BF11-93941E9CB9D6}" type="pres">
      <dgm:prSet presAssocID="{1FAAB553-ED18-4D30-BF59-8E434A7B1318}" presName="spaceRect" presStyleCnt="0"/>
      <dgm:spPr/>
    </dgm:pt>
    <dgm:pt modelId="{3015815C-22B3-4B22-86C8-569907BB6FBE}" type="pres">
      <dgm:prSet presAssocID="{1FAAB553-ED18-4D30-BF59-8E434A7B1318}" presName="parTx" presStyleLbl="revTx" presStyleIdx="4" presStyleCnt="7">
        <dgm:presLayoutVars>
          <dgm:chMax val="0"/>
          <dgm:chPref val="0"/>
        </dgm:presLayoutVars>
      </dgm:prSet>
      <dgm:spPr/>
    </dgm:pt>
    <dgm:pt modelId="{DA5A9D32-163A-456C-8CBA-70285E516A2D}" type="pres">
      <dgm:prSet presAssocID="{1FAAB553-ED18-4D30-BF59-8E434A7B1318}" presName="desTx" presStyleLbl="revTx" presStyleIdx="5" presStyleCnt="7">
        <dgm:presLayoutVars/>
      </dgm:prSet>
      <dgm:spPr/>
    </dgm:pt>
    <dgm:pt modelId="{47E3B611-DBE4-465B-BDD5-DA4246E53DE5}" type="pres">
      <dgm:prSet presAssocID="{39FA915B-EA19-434F-B6E5-D5FD297D2E48}" presName="sibTrans" presStyleCnt="0"/>
      <dgm:spPr/>
    </dgm:pt>
    <dgm:pt modelId="{E28F2518-8566-4793-8BC1-DE38F3B3DBC4}" type="pres">
      <dgm:prSet presAssocID="{211557E2-EEA1-4D8C-B70A-B70A374A14A9}" presName="compNode" presStyleCnt="0"/>
      <dgm:spPr/>
    </dgm:pt>
    <dgm:pt modelId="{95A2DDF7-272A-4C3B-9D61-EEF15B0A5B16}" type="pres">
      <dgm:prSet presAssocID="{211557E2-EEA1-4D8C-B70A-B70A374A14A9}" presName="bgRect" presStyleLbl="bgShp" presStyleIdx="3" presStyleCnt="4"/>
      <dgm:spPr/>
    </dgm:pt>
    <dgm:pt modelId="{B069E656-820E-463C-A314-93ED3ED4937E}" type="pres">
      <dgm:prSet presAssocID="{211557E2-EEA1-4D8C-B70A-B70A374A14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lle"/>
        </a:ext>
      </dgm:extLst>
    </dgm:pt>
    <dgm:pt modelId="{2E886BDA-7375-4642-937C-C1EEC5B28979}" type="pres">
      <dgm:prSet presAssocID="{211557E2-EEA1-4D8C-B70A-B70A374A14A9}" presName="spaceRect" presStyleCnt="0"/>
      <dgm:spPr/>
    </dgm:pt>
    <dgm:pt modelId="{2CFDCC64-6E22-4BDF-B91B-CB05D3D263B4}" type="pres">
      <dgm:prSet presAssocID="{211557E2-EEA1-4D8C-B70A-B70A374A14A9}" presName="parTx" presStyleLbl="revTx" presStyleIdx="6" presStyleCnt="7">
        <dgm:presLayoutVars>
          <dgm:chMax val="0"/>
          <dgm:chPref val="0"/>
        </dgm:presLayoutVars>
      </dgm:prSet>
      <dgm:spPr/>
    </dgm:pt>
  </dgm:ptLst>
  <dgm:cxnLst>
    <dgm:cxn modelId="{F59AB513-7F31-4EE7-80B6-E7B7EAE9096B}" type="presOf" srcId="{2073F50E-F223-4375-9714-9CB71245AFB7}" destId="{57CC2B3C-1427-443A-BD64-B78591FF1B35}" srcOrd="0" destOrd="0" presId="urn:microsoft.com/office/officeart/2018/2/layout/IconVerticalSolidList"/>
    <dgm:cxn modelId="{8A13CE27-472A-4470-BB45-54393D91FB7F}" srcId="{CC9BBC62-C482-4E9A-85A0-85AF9ACFBB5F}" destId="{1FAAB553-ED18-4D30-BF59-8E434A7B1318}" srcOrd="2" destOrd="0" parTransId="{B83F148F-3DC2-4A71-98D9-765B2725B1D0}" sibTransId="{39FA915B-EA19-434F-B6E5-D5FD297D2E48}"/>
    <dgm:cxn modelId="{095C356A-CA7C-4148-8F4C-543A4C3B98EF}" srcId="{CC9BBC62-C482-4E9A-85A0-85AF9ACFBB5F}" destId="{2073F50E-F223-4375-9714-9CB71245AFB7}" srcOrd="1" destOrd="0" parTransId="{4815DCBC-123B-47AE-988E-3FC457B0D29A}" sibTransId="{4EB6B72E-E54B-40CA-ADB2-A7DA5DA59F1C}"/>
    <dgm:cxn modelId="{97432D76-BEEF-4471-B513-642FE1D752F4}" type="presOf" srcId="{211557E2-EEA1-4D8C-B70A-B70A374A14A9}" destId="{2CFDCC64-6E22-4BDF-B91B-CB05D3D263B4}" srcOrd="0" destOrd="0" presId="urn:microsoft.com/office/officeart/2018/2/layout/IconVerticalSolidList"/>
    <dgm:cxn modelId="{B8FCE276-F125-4D7E-AB27-2873E5739C9D}" type="presOf" srcId="{21194B2E-9785-430A-9B54-D3D0B664AAB9}" destId="{AA3C69D4-BDB0-4B46-B4DF-775096B8455D}" srcOrd="0" destOrd="0" presId="urn:microsoft.com/office/officeart/2018/2/layout/IconVerticalSolidList"/>
    <dgm:cxn modelId="{98E5A158-9D74-4F3F-87C3-18E34A04CE82}" type="presOf" srcId="{1FAAB553-ED18-4D30-BF59-8E434A7B1318}" destId="{3015815C-22B3-4B22-86C8-569907BB6FBE}" srcOrd="0" destOrd="0" presId="urn:microsoft.com/office/officeart/2018/2/layout/IconVerticalSolidList"/>
    <dgm:cxn modelId="{62D0FF7D-1573-4678-9424-39415F07A013}" type="presOf" srcId="{CC9BBC62-C482-4E9A-85A0-85AF9ACFBB5F}" destId="{5773A063-78F5-4BB3-9C33-72F41671E6F1}" srcOrd="0" destOrd="0" presId="urn:microsoft.com/office/officeart/2018/2/layout/IconVerticalSolidList"/>
    <dgm:cxn modelId="{A238F882-EEC6-4AD7-ABB4-DA4729FF5443}" type="presOf" srcId="{8335FB69-34AB-4DA8-AD0F-5F53E605E8A2}" destId="{DA5A9D32-163A-456C-8CBA-70285E516A2D}" srcOrd="0" destOrd="0" presId="urn:microsoft.com/office/officeart/2018/2/layout/IconVerticalSolidList"/>
    <dgm:cxn modelId="{865BF986-F199-45F5-8C85-E0FC32069652}" srcId="{CD974784-76A5-4DF5-B0AF-E43AB4B0B13F}" destId="{A82761FD-7D9C-46DC-9B3C-C9E2E093571D}" srcOrd="0" destOrd="0" parTransId="{2A2CF1EE-0CCA-49FF-B00F-FB5D1605FF25}" sibTransId="{973125A7-9F66-4342-9E6F-E6156F0F2A00}"/>
    <dgm:cxn modelId="{B4E5789E-77BE-453A-B439-E6D1CC11B4ED}" type="presOf" srcId="{A82761FD-7D9C-46DC-9B3C-C9E2E093571D}" destId="{BEAA5869-CD8D-4C9D-8EA0-D16F479BCDFF}" srcOrd="0" destOrd="0" presId="urn:microsoft.com/office/officeart/2018/2/layout/IconVerticalSolidList"/>
    <dgm:cxn modelId="{BD6110A9-121E-4017-8D20-39454BFE1BE0}" srcId="{2073F50E-F223-4375-9714-9CB71245AFB7}" destId="{21194B2E-9785-430A-9B54-D3D0B664AAB9}" srcOrd="0" destOrd="0" parTransId="{2E5D23A1-C223-419A-80E4-C379709118F4}" sibTransId="{CE48A98C-1577-465B-8DB2-848FE5B2E07D}"/>
    <dgm:cxn modelId="{13D534A9-F093-4E7E-B61F-74A46422BBA5}" srcId="{CC9BBC62-C482-4E9A-85A0-85AF9ACFBB5F}" destId="{CD974784-76A5-4DF5-B0AF-E43AB4B0B13F}" srcOrd="0" destOrd="0" parTransId="{C120334A-F71E-4056-A093-AD3B92EC4D41}" sibTransId="{11905670-EF6D-48E2-AE20-23D87EEF8805}"/>
    <dgm:cxn modelId="{10B3CFC4-139F-4CD5-9FAF-30CBBA407228}" srcId="{CC9BBC62-C482-4E9A-85A0-85AF9ACFBB5F}" destId="{211557E2-EEA1-4D8C-B70A-B70A374A14A9}" srcOrd="3" destOrd="0" parTransId="{1BEC279C-8725-43C9-A2F8-9B2CB6AF0D55}" sibTransId="{44D07455-9BD3-4E82-AC12-9BE37BA045CA}"/>
    <dgm:cxn modelId="{B6EDEAD2-DC6F-4560-B11B-14B70095650C}" srcId="{1FAAB553-ED18-4D30-BF59-8E434A7B1318}" destId="{8335FB69-34AB-4DA8-AD0F-5F53E605E8A2}" srcOrd="0" destOrd="0" parTransId="{139B7C32-A7EF-437D-A584-7AA794A9C516}" sibTransId="{F385EC00-DBE0-417C-AB11-BCBF800DBF86}"/>
    <dgm:cxn modelId="{58EA65FA-A2F8-49C8-A59B-39C672434ED5}" type="presOf" srcId="{CD974784-76A5-4DF5-B0AF-E43AB4B0B13F}" destId="{3506982D-AE9A-4BDC-86C0-FF0833BA3088}" srcOrd="0" destOrd="0" presId="urn:microsoft.com/office/officeart/2018/2/layout/IconVerticalSolidList"/>
    <dgm:cxn modelId="{339B8EAF-ECC9-46E3-9255-9A1A8660229C}" type="presParOf" srcId="{5773A063-78F5-4BB3-9C33-72F41671E6F1}" destId="{E729876D-1C6D-465E-84A1-E5EBAC06437C}" srcOrd="0" destOrd="0" presId="urn:microsoft.com/office/officeart/2018/2/layout/IconVerticalSolidList"/>
    <dgm:cxn modelId="{60CC02DD-98D9-4207-99BD-C073A49096BE}" type="presParOf" srcId="{E729876D-1C6D-465E-84A1-E5EBAC06437C}" destId="{321F5F4D-C4CD-4E76-9585-1D0B465DE32D}" srcOrd="0" destOrd="0" presId="urn:microsoft.com/office/officeart/2018/2/layout/IconVerticalSolidList"/>
    <dgm:cxn modelId="{9773F26A-9B87-4622-B0D7-79F1C2349E72}" type="presParOf" srcId="{E729876D-1C6D-465E-84A1-E5EBAC06437C}" destId="{35EB3DF4-CA5E-4B7B-9F03-C2B3DCB5090E}" srcOrd="1" destOrd="0" presId="urn:microsoft.com/office/officeart/2018/2/layout/IconVerticalSolidList"/>
    <dgm:cxn modelId="{0D58C5F9-6C54-42A4-9901-4886C4788120}" type="presParOf" srcId="{E729876D-1C6D-465E-84A1-E5EBAC06437C}" destId="{EC10B531-D03C-451C-909F-E60DB4022D40}" srcOrd="2" destOrd="0" presId="urn:microsoft.com/office/officeart/2018/2/layout/IconVerticalSolidList"/>
    <dgm:cxn modelId="{916EB7F3-1B89-4BA7-8DFC-6D23AD67A8F9}" type="presParOf" srcId="{E729876D-1C6D-465E-84A1-E5EBAC06437C}" destId="{3506982D-AE9A-4BDC-86C0-FF0833BA3088}" srcOrd="3" destOrd="0" presId="urn:microsoft.com/office/officeart/2018/2/layout/IconVerticalSolidList"/>
    <dgm:cxn modelId="{F5CEAA01-89E7-441C-944D-D7CCA78635B3}" type="presParOf" srcId="{E729876D-1C6D-465E-84A1-E5EBAC06437C}" destId="{BEAA5869-CD8D-4C9D-8EA0-D16F479BCDFF}" srcOrd="4" destOrd="0" presId="urn:microsoft.com/office/officeart/2018/2/layout/IconVerticalSolidList"/>
    <dgm:cxn modelId="{1551626C-4427-4936-82A1-1F219A28610C}" type="presParOf" srcId="{5773A063-78F5-4BB3-9C33-72F41671E6F1}" destId="{45DFD9E8-271B-4DB9-AE1C-BA6D5DD8BD00}" srcOrd="1" destOrd="0" presId="urn:microsoft.com/office/officeart/2018/2/layout/IconVerticalSolidList"/>
    <dgm:cxn modelId="{C0BB7AC3-2CC6-47F4-9784-03EA8B70D607}" type="presParOf" srcId="{5773A063-78F5-4BB3-9C33-72F41671E6F1}" destId="{569A4A83-26EF-4F24-BB30-0742691F7CCD}" srcOrd="2" destOrd="0" presId="urn:microsoft.com/office/officeart/2018/2/layout/IconVerticalSolidList"/>
    <dgm:cxn modelId="{D56AF253-51E3-470E-8063-383E2A035446}" type="presParOf" srcId="{569A4A83-26EF-4F24-BB30-0742691F7CCD}" destId="{28358690-D524-4C59-9639-5B496F3D132D}" srcOrd="0" destOrd="0" presId="urn:microsoft.com/office/officeart/2018/2/layout/IconVerticalSolidList"/>
    <dgm:cxn modelId="{606B3EFE-917C-4156-81EB-C323B592449C}" type="presParOf" srcId="{569A4A83-26EF-4F24-BB30-0742691F7CCD}" destId="{72F8D116-4044-40E2-AA06-D8516F2AF428}" srcOrd="1" destOrd="0" presId="urn:microsoft.com/office/officeart/2018/2/layout/IconVerticalSolidList"/>
    <dgm:cxn modelId="{C5B91F00-31DC-4C9F-A76D-81D0B32D1331}" type="presParOf" srcId="{569A4A83-26EF-4F24-BB30-0742691F7CCD}" destId="{F5EE4C42-2127-4605-A39A-569723D37740}" srcOrd="2" destOrd="0" presId="urn:microsoft.com/office/officeart/2018/2/layout/IconVerticalSolidList"/>
    <dgm:cxn modelId="{283DE130-5AB4-40AA-B7CE-9489C5B240B7}" type="presParOf" srcId="{569A4A83-26EF-4F24-BB30-0742691F7CCD}" destId="{57CC2B3C-1427-443A-BD64-B78591FF1B35}" srcOrd="3" destOrd="0" presId="urn:microsoft.com/office/officeart/2018/2/layout/IconVerticalSolidList"/>
    <dgm:cxn modelId="{07029FEB-9692-4598-BF8D-9F70E522985B}" type="presParOf" srcId="{569A4A83-26EF-4F24-BB30-0742691F7CCD}" destId="{AA3C69D4-BDB0-4B46-B4DF-775096B8455D}" srcOrd="4" destOrd="0" presId="urn:microsoft.com/office/officeart/2018/2/layout/IconVerticalSolidList"/>
    <dgm:cxn modelId="{CB35792B-FFEA-4544-AC6D-9FB7238945D9}" type="presParOf" srcId="{5773A063-78F5-4BB3-9C33-72F41671E6F1}" destId="{BEF0CF51-468B-446B-BCFF-59DF69EAE121}" srcOrd="3" destOrd="0" presId="urn:microsoft.com/office/officeart/2018/2/layout/IconVerticalSolidList"/>
    <dgm:cxn modelId="{B00E43A8-BC16-4ED5-8B1D-E9502128AD9F}" type="presParOf" srcId="{5773A063-78F5-4BB3-9C33-72F41671E6F1}" destId="{F7695DF1-D881-433F-B286-7CBAFE4D494F}" srcOrd="4" destOrd="0" presId="urn:microsoft.com/office/officeart/2018/2/layout/IconVerticalSolidList"/>
    <dgm:cxn modelId="{8381029C-7749-4010-901C-233CC07EC16E}" type="presParOf" srcId="{F7695DF1-D881-433F-B286-7CBAFE4D494F}" destId="{4ECD7905-17CB-4354-A20F-8552728E2082}" srcOrd="0" destOrd="0" presId="urn:microsoft.com/office/officeart/2018/2/layout/IconVerticalSolidList"/>
    <dgm:cxn modelId="{AF125477-BF3F-429A-9E6D-51A21DFCB4F7}" type="presParOf" srcId="{F7695DF1-D881-433F-B286-7CBAFE4D494F}" destId="{4870D26C-EF3E-4C43-BE92-833F945F43D7}" srcOrd="1" destOrd="0" presId="urn:microsoft.com/office/officeart/2018/2/layout/IconVerticalSolidList"/>
    <dgm:cxn modelId="{0B092912-7A6C-4D70-98BF-300191A08849}" type="presParOf" srcId="{F7695DF1-D881-433F-B286-7CBAFE4D494F}" destId="{99EEC2C6-266E-426C-BF11-93941E9CB9D6}" srcOrd="2" destOrd="0" presId="urn:microsoft.com/office/officeart/2018/2/layout/IconVerticalSolidList"/>
    <dgm:cxn modelId="{896F2EB0-29C3-440D-B3D2-11DC03BED487}" type="presParOf" srcId="{F7695DF1-D881-433F-B286-7CBAFE4D494F}" destId="{3015815C-22B3-4B22-86C8-569907BB6FBE}" srcOrd="3" destOrd="0" presId="urn:microsoft.com/office/officeart/2018/2/layout/IconVerticalSolidList"/>
    <dgm:cxn modelId="{78CCE4A4-26D5-418C-A6EE-278282C6077B}" type="presParOf" srcId="{F7695DF1-D881-433F-B286-7CBAFE4D494F}" destId="{DA5A9D32-163A-456C-8CBA-70285E516A2D}" srcOrd="4" destOrd="0" presId="urn:microsoft.com/office/officeart/2018/2/layout/IconVerticalSolidList"/>
    <dgm:cxn modelId="{4ADD62DD-75FF-4D67-892D-90B74C3B9CE9}" type="presParOf" srcId="{5773A063-78F5-4BB3-9C33-72F41671E6F1}" destId="{47E3B611-DBE4-465B-BDD5-DA4246E53DE5}" srcOrd="5" destOrd="0" presId="urn:microsoft.com/office/officeart/2018/2/layout/IconVerticalSolidList"/>
    <dgm:cxn modelId="{1C322731-A264-4D0C-B366-29248894BC29}" type="presParOf" srcId="{5773A063-78F5-4BB3-9C33-72F41671E6F1}" destId="{E28F2518-8566-4793-8BC1-DE38F3B3DBC4}" srcOrd="6" destOrd="0" presId="urn:microsoft.com/office/officeart/2018/2/layout/IconVerticalSolidList"/>
    <dgm:cxn modelId="{579909F3-E252-488C-8873-968D45409EC2}" type="presParOf" srcId="{E28F2518-8566-4793-8BC1-DE38F3B3DBC4}" destId="{95A2DDF7-272A-4C3B-9D61-EEF15B0A5B16}" srcOrd="0" destOrd="0" presId="urn:microsoft.com/office/officeart/2018/2/layout/IconVerticalSolidList"/>
    <dgm:cxn modelId="{2EBAF895-CA16-440B-9B9B-914C5B3008B3}" type="presParOf" srcId="{E28F2518-8566-4793-8BC1-DE38F3B3DBC4}" destId="{B069E656-820E-463C-A314-93ED3ED4937E}" srcOrd="1" destOrd="0" presId="urn:microsoft.com/office/officeart/2018/2/layout/IconVerticalSolidList"/>
    <dgm:cxn modelId="{D15F66BE-89EE-42C6-B308-BACC1D441EE6}" type="presParOf" srcId="{E28F2518-8566-4793-8BC1-DE38F3B3DBC4}" destId="{2E886BDA-7375-4642-937C-C1EEC5B28979}" srcOrd="2" destOrd="0" presId="urn:microsoft.com/office/officeart/2018/2/layout/IconVerticalSolidList"/>
    <dgm:cxn modelId="{2200BA7F-0261-4A39-9C53-D4EE746B43C5}" type="presParOf" srcId="{E28F2518-8566-4793-8BC1-DE38F3B3DBC4}" destId="{2CFDCC64-6E22-4BDF-B91B-CB05D3D263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F21F7E1-378B-4A11-8C3A-205D92734A4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4755343-C02D-499A-AF70-3DFBB2632421}">
      <dgm:prSet/>
      <dgm:spPr/>
      <dgm:t>
        <a:bodyPr/>
        <a:lstStyle/>
        <a:p>
          <a:pPr rtl="0"/>
          <a:r>
            <a:rPr lang="en-US"/>
            <a:t>Despite increases in public understanding as addiction as a biomedical/genetic phenomenon from 1996 to 2006, attitudes that it is a character weakness has similarly increased and stigmatizing attitudes have not changed</a:t>
          </a:r>
        </a:p>
      </dgm:t>
    </dgm:pt>
    <dgm:pt modelId="{562BE3F9-F6C0-4D6C-86F0-FBAB6D2FD381}" type="parTrans" cxnId="{35227940-9FF0-4226-B1E0-A72CACC47437}">
      <dgm:prSet/>
      <dgm:spPr/>
      <dgm:t>
        <a:bodyPr/>
        <a:lstStyle/>
        <a:p>
          <a:endParaRPr lang="en-US"/>
        </a:p>
      </dgm:t>
    </dgm:pt>
    <dgm:pt modelId="{8A338231-1D7D-4E62-8DEE-2D70804A44BC}" type="sibTrans" cxnId="{35227940-9FF0-4226-B1E0-A72CACC47437}">
      <dgm:prSet/>
      <dgm:spPr/>
      <dgm:t>
        <a:bodyPr/>
        <a:lstStyle/>
        <a:p>
          <a:endParaRPr lang="en-US"/>
        </a:p>
      </dgm:t>
    </dgm:pt>
    <dgm:pt modelId="{15CBCA02-6D5D-4BEF-A49B-301BC9715419}">
      <dgm:prSet/>
      <dgm:spPr/>
      <dgm:t>
        <a:bodyPr/>
        <a:lstStyle/>
        <a:p>
          <a:pPr rtl="0"/>
          <a:r>
            <a:rPr lang="en-US"/>
            <a:t>One potential contributing factor is that our language is at odds with our new understanding of addiction as a disease that affects the structure and function of the brain</a:t>
          </a:r>
        </a:p>
      </dgm:t>
    </dgm:pt>
    <dgm:pt modelId="{F88E7902-0D4E-4007-885E-A8D92EE93772}" type="parTrans" cxnId="{273ADF71-388C-447F-8583-0BBA9D640B92}">
      <dgm:prSet/>
      <dgm:spPr/>
      <dgm:t>
        <a:bodyPr/>
        <a:lstStyle/>
        <a:p>
          <a:endParaRPr lang="en-US"/>
        </a:p>
      </dgm:t>
    </dgm:pt>
    <dgm:pt modelId="{CF6EF20B-D4F0-4544-B9A0-09100803A537}" type="sibTrans" cxnId="{273ADF71-388C-447F-8583-0BBA9D640B92}">
      <dgm:prSet/>
      <dgm:spPr/>
      <dgm:t>
        <a:bodyPr/>
        <a:lstStyle/>
        <a:p>
          <a:endParaRPr lang="en-US"/>
        </a:p>
      </dgm:t>
    </dgm:pt>
    <dgm:pt modelId="{1FE79C40-F34D-43B8-B4A6-4FD631021B65}">
      <dgm:prSet/>
      <dgm:spPr/>
      <dgm:t>
        <a:bodyPr/>
        <a:lstStyle/>
        <a:p>
          <a:pPr rtl="0"/>
          <a:r>
            <a:rPr lang="en-US"/>
            <a:t>Removing from our lexicon terms like “abuse” and “abuser” could potentially reduce the likelihood of inducing implicit cognitive biases; also, given the lack of precision of the term “abuse” its non-use is unlikely to result in any loss of scientific precision in communication</a:t>
          </a:r>
        </a:p>
      </dgm:t>
    </dgm:pt>
    <dgm:pt modelId="{6B348A4A-92EF-44BD-9C86-216234029008}" type="parTrans" cxnId="{238AFC6D-8076-438B-B57E-49C7E5ECBE25}">
      <dgm:prSet/>
      <dgm:spPr/>
      <dgm:t>
        <a:bodyPr/>
        <a:lstStyle/>
        <a:p>
          <a:endParaRPr lang="en-US"/>
        </a:p>
      </dgm:t>
    </dgm:pt>
    <dgm:pt modelId="{4620FD9B-229A-4665-863F-9F7FF6DAFC1C}" type="sibTrans" cxnId="{238AFC6D-8076-438B-B57E-49C7E5ECBE25}">
      <dgm:prSet/>
      <dgm:spPr/>
      <dgm:t>
        <a:bodyPr/>
        <a:lstStyle/>
        <a:p>
          <a:endParaRPr lang="en-US"/>
        </a:p>
      </dgm:t>
    </dgm:pt>
    <dgm:pt modelId="{AA9A6A9E-B3DA-4740-B501-56121F6A5F43}">
      <dgm:prSet/>
      <dgm:spPr/>
      <dgm:t>
        <a:bodyPr/>
        <a:lstStyle/>
        <a:p>
          <a:pPr rtl="0"/>
          <a:r>
            <a:rPr lang="en-US" dirty="0"/>
            <a:t>Updating and changing our lexicon at the federal level NIH (National Institute of Drug </a:t>
          </a:r>
          <a:r>
            <a:rPr lang="en-US" i="1" u="sng" dirty="0"/>
            <a:t>Abuse</a:t>
          </a:r>
          <a:r>
            <a:rPr lang="en-US" dirty="0"/>
            <a:t> and National Institute of Alcohol </a:t>
          </a:r>
          <a:r>
            <a:rPr lang="en-US" i="1" u="sng" dirty="0"/>
            <a:t>Abuse</a:t>
          </a:r>
          <a:r>
            <a:rPr lang="en-US" i="1" dirty="0"/>
            <a:t> </a:t>
          </a:r>
          <a:r>
            <a:rPr lang="en-US" dirty="0"/>
            <a:t>and </a:t>
          </a:r>
          <a:r>
            <a:rPr lang="en-US" i="1" u="sng" dirty="0"/>
            <a:t>Alcoholism</a:t>
          </a:r>
          <a:r>
            <a:rPr lang="en-US" dirty="0"/>
            <a:t>) as well as SAMHSA, could go a long way to setting an example that would shift our national dialogue and related approaches to addressing endemic alcohol/drug problems</a:t>
          </a:r>
        </a:p>
      </dgm:t>
    </dgm:pt>
    <dgm:pt modelId="{A97EB9E1-1FA8-4356-9AA1-F39AF96E0B84}" type="parTrans" cxnId="{AD9E3090-8ECB-4A29-9893-F6E696B4FA16}">
      <dgm:prSet/>
      <dgm:spPr/>
      <dgm:t>
        <a:bodyPr/>
        <a:lstStyle/>
        <a:p>
          <a:endParaRPr lang="en-US"/>
        </a:p>
      </dgm:t>
    </dgm:pt>
    <dgm:pt modelId="{78DC26B8-E851-4EF3-9A46-61826B6B7EDC}" type="sibTrans" cxnId="{AD9E3090-8ECB-4A29-9893-F6E696B4FA16}">
      <dgm:prSet/>
      <dgm:spPr/>
      <dgm:t>
        <a:bodyPr/>
        <a:lstStyle/>
        <a:p>
          <a:endParaRPr lang="en-US"/>
        </a:p>
      </dgm:t>
    </dgm:pt>
    <dgm:pt modelId="{AAA70FAA-0C54-4B7D-916A-E331D95E7E2A}" type="pres">
      <dgm:prSet presAssocID="{BF21F7E1-378B-4A11-8C3A-205D92734A46}" presName="linear" presStyleCnt="0">
        <dgm:presLayoutVars>
          <dgm:animLvl val="lvl"/>
          <dgm:resizeHandles val="exact"/>
        </dgm:presLayoutVars>
      </dgm:prSet>
      <dgm:spPr/>
    </dgm:pt>
    <dgm:pt modelId="{FA15DF18-70A3-4E13-B915-8F5530E5F81C}" type="pres">
      <dgm:prSet presAssocID="{94755343-C02D-499A-AF70-3DFBB2632421}" presName="parentText" presStyleLbl="node1" presStyleIdx="0" presStyleCnt="4">
        <dgm:presLayoutVars>
          <dgm:chMax val="0"/>
          <dgm:bulletEnabled val="1"/>
        </dgm:presLayoutVars>
      </dgm:prSet>
      <dgm:spPr/>
    </dgm:pt>
    <dgm:pt modelId="{CB36440B-96FC-4CD3-BB6C-29B0A912831A}" type="pres">
      <dgm:prSet presAssocID="{8A338231-1D7D-4E62-8DEE-2D70804A44BC}" presName="spacer" presStyleCnt="0"/>
      <dgm:spPr/>
    </dgm:pt>
    <dgm:pt modelId="{1000965B-4AE2-4EEE-9E0E-E3ED2FC367FF}" type="pres">
      <dgm:prSet presAssocID="{15CBCA02-6D5D-4BEF-A49B-301BC9715419}" presName="parentText" presStyleLbl="node1" presStyleIdx="1" presStyleCnt="4">
        <dgm:presLayoutVars>
          <dgm:chMax val="0"/>
          <dgm:bulletEnabled val="1"/>
        </dgm:presLayoutVars>
      </dgm:prSet>
      <dgm:spPr/>
    </dgm:pt>
    <dgm:pt modelId="{FF12DD71-71F4-4514-8BE0-D512CE1952C6}" type="pres">
      <dgm:prSet presAssocID="{CF6EF20B-D4F0-4544-B9A0-09100803A537}" presName="spacer" presStyleCnt="0"/>
      <dgm:spPr/>
    </dgm:pt>
    <dgm:pt modelId="{6A736A2B-9E2E-4BAA-9892-3CB448E696C3}" type="pres">
      <dgm:prSet presAssocID="{1FE79C40-F34D-43B8-B4A6-4FD631021B65}" presName="parentText" presStyleLbl="node1" presStyleIdx="2" presStyleCnt="4">
        <dgm:presLayoutVars>
          <dgm:chMax val="0"/>
          <dgm:bulletEnabled val="1"/>
        </dgm:presLayoutVars>
      </dgm:prSet>
      <dgm:spPr/>
    </dgm:pt>
    <dgm:pt modelId="{9306074F-047C-4D45-BE30-FA2CFC0338BE}" type="pres">
      <dgm:prSet presAssocID="{4620FD9B-229A-4665-863F-9F7FF6DAFC1C}" presName="spacer" presStyleCnt="0"/>
      <dgm:spPr/>
    </dgm:pt>
    <dgm:pt modelId="{0F0A1063-63FB-420C-AE7F-9897411B30AF}" type="pres">
      <dgm:prSet presAssocID="{AA9A6A9E-B3DA-4740-B501-56121F6A5F43}" presName="parentText" presStyleLbl="node1" presStyleIdx="3" presStyleCnt="4">
        <dgm:presLayoutVars>
          <dgm:chMax val="0"/>
          <dgm:bulletEnabled val="1"/>
        </dgm:presLayoutVars>
      </dgm:prSet>
      <dgm:spPr/>
    </dgm:pt>
  </dgm:ptLst>
  <dgm:cxnLst>
    <dgm:cxn modelId="{D409952F-5549-426C-8D77-AA6EE89EF8C8}" type="presOf" srcId="{1FE79C40-F34D-43B8-B4A6-4FD631021B65}" destId="{6A736A2B-9E2E-4BAA-9892-3CB448E696C3}" srcOrd="0" destOrd="0" presId="urn:microsoft.com/office/officeart/2005/8/layout/vList2"/>
    <dgm:cxn modelId="{35227940-9FF0-4226-B1E0-A72CACC47437}" srcId="{BF21F7E1-378B-4A11-8C3A-205D92734A46}" destId="{94755343-C02D-499A-AF70-3DFBB2632421}" srcOrd="0" destOrd="0" parTransId="{562BE3F9-F6C0-4D6C-86F0-FBAB6D2FD381}" sibTransId="{8A338231-1D7D-4E62-8DEE-2D70804A44BC}"/>
    <dgm:cxn modelId="{238AFC6D-8076-438B-B57E-49C7E5ECBE25}" srcId="{BF21F7E1-378B-4A11-8C3A-205D92734A46}" destId="{1FE79C40-F34D-43B8-B4A6-4FD631021B65}" srcOrd="2" destOrd="0" parTransId="{6B348A4A-92EF-44BD-9C86-216234029008}" sibTransId="{4620FD9B-229A-4665-863F-9F7FF6DAFC1C}"/>
    <dgm:cxn modelId="{273ADF71-388C-447F-8583-0BBA9D640B92}" srcId="{BF21F7E1-378B-4A11-8C3A-205D92734A46}" destId="{15CBCA02-6D5D-4BEF-A49B-301BC9715419}" srcOrd="1" destOrd="0" parTransId="{F88E7902-0D4E-4007-885E-A8D92EE93772}" sibTransId="{CF6EF20B-D4F0-4544-B9A0-09100803A537}"/>
    <dgm:cxn modelId="{58CA898A-5FDD-488A-9DC2-ABF4E2BBB7A5}" type="presOf" srcId="{AA9A6A9E-B3DA-4740-B501-56121F6A5F43}" destId="{0F0A1063-63FB-420C-AE7F-9897411B30AF}" srcOrd="0" destOrd="0" presId="urn:microsoft.com/office/officeart/2005/8/layout/vList2"/>
    <dgm:cxn modelId="{AD9E3090-8ECB-4A29-9893-F6E696B4FA16}" srcId="{BF21F7E1-378B-4A11-8C3A-205D92734A46}" destId="{AA9A6A9E-B3DA-4740-B501-56121F6A5F43}" srcOrd="3" destOrd="0" parTransId="{A97EB9E1-1FA8-4356-9AA1-F39AF96E0B84}" sibTransId="{78DC26B8-E851-4EF3-9A46-61826B6B7EDC}"/>
    <dgm:cxn modelId="{AF0F559E-FEF5-4353-8C0C-F576B61AB75D}" type="presOf" srcId="{BF21F7E1-378B-4A11-8C3A-205D92734A46}" destId="{AAA70FAA-0C54-4B7D-916A-E331D95E7E2A}" srcOrd="0" destOrd="0" presId="urn:microsoft.com/office/officeart/2005/8/layout/vList2"/>
    <dgm:cxn modelId="{B1A6A1BC-4B99-4BF1-9660-70664B0A9F6A}" type="presOf" srcId="{94755343-C02D-499A-AF70-3DFBB2632421}" destId="{FA15DF18-70A3-4E13-B915-8F5530E5F81C}" srcOrd="0" destOrd="0" presId="urn:microsoft.com/office/officeart/2005/8/layout/vList2"/>
    <dgm:cxn modelId="{49F40EDE-ADC7-40F8-9149-E67E3FD4CBFC}" type="presOf" srcId="{15CBCA02-6D5D-4BEF-A49B-301BC9715419}" destId="{1000965B-4AE2-4EEE-9E0E-E3ED2FC367FF}" srcOrd="0" destOrd="0" presId="urn:microsoft.com/office/officeart/2005/8/layout/vList2"/>
    <dgm:cxn modelId="{A595B2BA-4D3D-44F6-887C-A49DC41A6476}" type="presParOf" srcId="{AAA70FAA-0C54-4B7D-916A-E331D95E7E2A}" destId="{FA15DF18-70A3-4E13-B915-8F5530E5F81C}" srcOrd="0" destOrd="0" presId="urn:microsoft.com/office/officeart/2005/8/layout/vList2"/>
    <dgm:cxn modelId="{7955F80C-5FAB-473C-AD7E-BB617B69C5D1}" type="presParOf" srcId="{AAA70FAA-0C54-4B7D-916A-E331D95E7E2A}" destId="{CB36440B-96FC-4CD3-BB6C-29B0A912831A}" srcOrd="1" destOrd="0" presId="urn:microsoft.com/office/officeart/2005/8/layout/vList2"/>
    <dgm:cxn modelId="{87121619-E56A-49BE-B6AB-26ABC2CC44DA}" type="presParOf" srcId="{AAA70FAA-0C54-4B7D-916A-E331D95E7E2A}" destId="{1000965B-4AE2-4EEE-9E0E-E3ED2FC367FF}" srcOrd="2" destOrd="0" presId="urn:microsoft.com/office/officeart/2005/8/layout/vList2"/>
    <dgm:cxn modelId="{4D24C49D-6F06-44D6-B381-5468AF51B8F1}" type="presParOf" srcId="{AAA70FAA-0C54-4B7D-916A-E331D95E7E2A}" destId="{FF12DD71-71F4-4514-8BE0-D512CE1952C6}" srcOrd="3" destOrd="0" presId="urn:microsoft.com/office/officeart/2005/8/layout/vList2"/>
    <dgm:cxn modelId="{914CCDD5-A685-42FE-B1FA-410B9BBF9D86}" type="presParOf" srcId="{AAA70FAA-0C54-4B7D-916A-E331D95E7E2A}" destId="{6A736A2B-9E2E-4BAA-9892-3CB448E696C3}" srcOrd="4" destOrd="0" presId="urn:microsoft.com/office/officeart/2005/8/layout/vList2"/>
    <dgm:cxn modelId="{0889BFF5-0B76-4027-9AA2-AC4DB0070D45}" type="presParOf" srcId="{AAA70FAA-0C54-4B7D-916A-E331D95E7E2A}" destId="{9306074F-047C-4D45-BE30-FA2CFC0338BE}" srcOrd="5" destOrd="0" presId="urn:microsoft.com/office/officeart/2005/8/layout/vList2"/>
    <dgm:cxn modelId="{CE25C728-F8C9-4565-8618-C645FB60A93B}" type="presParOf" srcId="{AAA70FAA-0C54-4B7D-916A-E331D95E7E2A}" destId="{0F0A1063-63FB-420C-AE7F-9897411B30A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65C0175-E4B7-4A2C-86ED-16C9CF3443F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3CFDC3D-F566-42D3-BCBC-733E7976B29B}">
      <dgm:prSet/>
      <dgm:spPr/>
      <dgm:t>
        <a:bodyPr/>
        <a:lstStyle/>
        <a:p>
          <a:r>
            <a:rPr lang="en-US" b="0" i="0" baseline="0"/>
            <a:t>Burden of disease related to substance-related conditions large and growing</a:t>
          </a:r>
          <a:endParaRPr lang="en-US"/>
        </a:p>
      </dgm:t>
    </dgm:pt>
    <dgm:pt modelId="{B24BD468-F007-420C-8F00-D38F155887F1}" type="parTrans" cxnId="{41D8EE57-74BF-4A78-8A1E-2BA1091841E9}">
      <dgm:prSet/>
      <dgm:spPr/>
      <dgm:t>
        <a:bodyPr/>
        <a:lstStyle/>
        <a:p>
          <a:endParaRPr lang="en-US"/>
        </a:p>
      </dgm:t>
    </dgm:pt>
    <dgm:pt modelId="{D5BB67C4-2E8F-4A23-871E-16E1A97A64A0}" type="sibTrans" cxnId="{41D8EE57-74BF-4A78-8A1E-2BA1091841E9}">
      <dgm:prSet/>
      <dgm:spPr/>
      <dgm:t>
        <a:bodyPr/>
        <a:lstStyle/>
        <a:p>
          <a:endParaRPr lang="en-US"/>
        </a:p>
      </dgm:t>
    </dgm:pt>
    <dgm:pt modelId="{DF2BA41D-5C55-4568-A06F-3CF6721BCCB8}">
      <dgm:prSet/>
      <dgm:spPr/>
      <dgm:t>
        <a:bodyPr/>
        <a:lstStyle/>
        <a:p>
          <a:r>
            <a:rPr lang="en-US" b="0" i="0" baseline="0"/>
            <a:t>Research reveals addiction highly stigmatized; understanding of biomedical aspects increasing but addiction stigma not decreasing</a:t>
          </a:r>
          <a:endParaRPr lang="en-US"/>
        </a:p>
      </dgm:t>
    </dgm:pt>
    <dgm:pt modelId="{60A61BA5-AFE2-4443-A8C0-09BF200A998B}" type="parTrans" cxnId="{4D6AFB40-C624-48F8-B109-E0819DC0C56E}">
      <dgm:prSet/>
      <dgm:spPr/>
      <dgm:t>
        <a:bodyPr/>
        <a:lstStyle/>
        <a:p>
          <a:endParaRPr lang="en-US"/>
        </a:p>
      </dgm:t>
    </dgm:pt>
    <dgm:pt modelId="{B8C8FF64-1BFE-44DC-BE4F-B73CF7FD0A87}" type="sibTrans" cxnId="{4D6AFB40-C624-48F8-B109-E0819DC0C56E}">
      <dgm:prSet/>
      <dgm:spPr/>
      <dgm:t>
        <a:bodyPr/>
        <a:lstStyle/>
        <a:p>
          <a:endParaRPr lang="en-US"/>
        </a:p>
      </dgm:t>
    </dgm:pt>
    <dgm:pt modelId="{625EB5E7-AA86-40AC-9757-F448525840BD}">
      <dgm:prSet/>
      <dgm:spPr/>
      <dgm:t>
        <a:bodyPr/>
        <a:lstStyle/>
        <a:p>
          <a:r>
            <a:rPr lang="en-US" b="0" i="0" baseline="0"/>
            <a:t>Stigma major barrier to acknowledging problem, accessing help, and staying in recovery</a:t>
          </a:r>
          <a:endParaRPr lang="en-US"/>
        </a:p>
      </dgm:t>
    </dgm:pt>
    <dgm:pt modelId="{45875926-EBAD-4CE6-ADE5-A1919085CAF6}" type="parTrans" cxnId="{2823C338-06AE-4662-B776-FFBBA0F00733}">
      <dgm:prSet/>
      <dgm:spPr/>
      <dgm:t>
        <a:bodyPr/>
        <a:lstStyle/>
        <a:p>
          <a:endParaRPr lang="en-US"/>
        </a:p>
      </dgm:t>
    </dgm:pt>
    <dgm:pt modelId="{7C5AF646-B28D-43A7-B48C-5B3289820639}" type="sibTrans" cxnId="{2823C338-06AE-4662-B776-FFBBA0F00733}">
      <dgm:prSet/>
      <dgm:spPr/>
      <dgm:t>
        <a:bodyPr/>
        <a:lstStyle/>
        <a:p>
          <a:endParaRPr lang="en-US"/>
        </a:p>
      </dgm:t>
    </dgm:pt>
    <dgm:pt modelId="{EADB59C5-A248-4553-B613-1F64EC47AF87}">
      <dgm:prSet/>
      <dgm:spPr/>
      <dgm:t>
        <a:bodyPr/>
        <a:lstStyle/>
        <a:p>
          <a:r>
            <a:rPr lang="en-US" b="0" i="0" baseline="0"/>
            <a:t>Conceptualizations of addiction matter- influenced by cause and controllability</a:t>
          </a:r>
          <a:endParaRPr lang="en-US"/>
        </a:p>
      </dgm:t>
    </dgm:pt>
    <dgm:pt modelId="{6BFE73FD-5301-4E8F-AD41-A2D723D1A344}" type="parTrans" cxnId="{7B435E80-9F3A-4779-BD79-4FFE27350B88}">
      <dgm:prSet/>
      <dgm:spPr/>
      <dgm:t>
        <a:bodyPr/>
        <a:lstStyle/>
        <a:p>
          <a:endParaRPr lang="en-US"/>
        </a:p>
      </dgm:t>
    </dgm:pt>
    <dgm:pt modelId="{973A76FD-199D-439A-A643-40EF5E2471BF}" type="sibTrans" cxnId="{7B435E80-9F3A-4779-BD79-4FFE27350B88}">
      <dgm:prSet/>
      <dgm:spPr/>
      <dgm:t>
        <a:bodyPr/>
        <a:lstStyle/>
        <a:p>
          <a:endParaRPr lang="en-US"/>
        </a:p>
      </dgm:t>
    </dgm:pt>
    <dgm:pt modelId="{07E18803-045F-43C3-9188-FEA86F6F3345}">
      <dgm:prSet/>
      <dgm:spPr/>
      <dgm:t>
        <a:bodyPr/>
        <a:lstStyle/>
        <a:p>
          <a:r>
            <a:rPr lang="en-US" b="0" i="0" baseline="0"/>
            <a:t>What to do about stigma: education, personal witness, shift language/terminology</a:t>
          </a:r>
          <a:endParaRPr lang="en-US"/>
        </a:p>
      </dgm:t>
    </dgm:pt>
    <dgm:pt modelId="{9DE2904F-BCCF-462B-BAB9-A283E63896B5}" type="parTrans" cxnId="{1F49032B-487E-43DD-A5A3-554998AA2EB0}">
      <dgm:prSet/>
      <dgm:spPr/>
      <dgm:t>
        <a:bodyPr/>
        <a:lstStyle/>
        <a:p>
          <a:endParaRPr lang="en-US"/>
        </a:p>
      </dgm:t>
    </dgm:pt>
    <dgm:pt modelId="{2854F7FB-1A6E-4DF1-AB6A-B0037DCD9F3E}" type="sibTrans" cxnId="{1F49032B-487E-43DD-A5A3-554998AA2EB0}">
      <dgm:prSet/>
      <dgm:spPr/>
      <dgm:t>
        <a:bodyPr/>
        <a:lstStyle/>
        <a:p>
          <a:endParaRPr lang="en-US"/>
        </a:p>
      </dgm:t>
    </dgm:pt>
    <dgm:pt modelId="{6A34FF6A-1589-4706-B7F2-9ACE5233A872}" type="pres">
      <dgm:prSet presAssocID="{865C0175-E4B7-4A2C-86ED-16C9CF3443F4}" presName="root" presStyleCnt="0">
        <dgm:presLayoutVars>
          <dgm:dir/>
          <dgm:resizeHandles val="exact"/>
        </dgm:presLayoutVars>
      </dgm:prSet>
      <dgm:spPr/>
    </dgm:pt>
    <dgm:pt modelId="{CDDFDDBC-22A8-4F5B-8B95-98B1C4CE1872}" type="pres">
      <dgm:prSet presAssocID="{03CFDC3D-F566-42D3-BCBC-733E7976B29B}" presName="compNode" presStyleCnt="0"/>
      <dgm:spPr/>
    </dgm:pt>
    <dgm:pt modelId="{124A7A08-C95A-4BA5-A9BC-895BEE50EF06}" type="pres">
      <dgm:prSet presAssocID="{03CFDC3D-F566-42D3-BCBC-733E7976B29B}" presName="bgRect" presStyleLbl="bgShp" presStyleIdx="0" presStyleCnt="5"/>
      <dgm:spPr/>
    </dgm:pt>
    <dgm:pt modelId="{5E2C3C2A-9CE0-442C-9937-18CB080DAD8D}" type="pres">
      <dgm:prSet presAssocID="{03CFDC3D-F566-42D3-BCBC-733E7976B29B}"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DB66B9A9-5C2A-4B2C-8850-5A0AD5DC29A1}" type="pres">
      <dgm:prSet presAssocID="{03CFDC3D-F566-42D3-BCBC-733E7976B29B}" presName="spaceRect" presStyleCnt="0"/>
      <dgm:spPr/>
    </dgm:pt>
    <dgm:pt modelId="{661C4C76-997B-47AA-BA23-58745AF71CCD}" type="pres">
      <dgm:prSet presAssocID="{03CFDC3D-F566-42D3-BCBC-733E7976B29B}" presName="parTx" presStyleLbl="revTx" presStyleIdx="0" presStyleCnt="5">
        <dgm:presLayoutVars>
          <dgm:chMax val="0"/>
          <dgm:chPref val="0"/>
        </dgm:presLayoutVars>
      </dgm:prSet>
      <dgm:spPr/>
    </dgm:pt>
    <dgm:pt modelId="{6115DEED-547D-489A-9A4D-CF8550D4D504}" type="pres">
      <dgm:prSet presAssocID="{D5BB67C4-2E8F-4A23-871E-16E1A97A64A0}" presName="sibTrans" presStyleCnt="0"/>
      <dgm:spPr/>
    </dgm:pt>
    <dgm:pt modelId="{F9AD7297-18B9-466B-BACE-1591D4263812}" type="pres">
      <dgm:prSet presAssocID="{DF2BA41D-5C55-4568-A06F-3CF6721BCCB8}" presName="compNode" presStyleCnt="0"/>
      <dgm:spPr/>
    </dgm:pt>
    <dgm:pt modelId="{871464AE-D732-4A06-B7CB-F4EC8333AABB}" type="pres">
      <dgm:prSet presAssocID="{DF2BA41D-5C55-4568-A06F-3CF6721BCCB8}" presName="bgRect" presStyleLbl="bgShp" presStyleIdx="1" presStyleCnt="5"/>
      <dgm:spPr/>
    </dgm:pt>
    <dgm:pt modelId="{410FEDA7-189F-485B-A923-2DD8C37B3928}" type="pres">
      <dgm:prSet presAssocID="{DF2BA41D-5C55-4568-A06F-3CF6721BCCB8}"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C9A1DF5A-E672-4691-975E-973E29D40618}" type="pres">
      <dgm:prSet presAssocID="{DF2BA41D-5C55-4568-A06F-3CF6721BCCB8}" presName="spaceRect" presStyleCnt="0"/>
      <dgm:spPr/>
    </dgm:pt>
    <dgm:pt modelId="{073B0732-D730-4785-84B7-DCD63C2DF2A5}" type="pres">
      <dgm:prSet presAssocID="{DF2BA41D-5C55-4568-A06F-3CF6721BCCB8}" presName="parTx" presStyleLbl="revTx" presStyleIdx="1" presStyleCnt="5">
        <dgm:presLayoutVars>
          <dgm:chMax val="0"/>
          <dgm:chPref val="0"/>
        </dgm:presLayoutVars>
      </dgm:prSet>
      <dgm:spPr/>
    </dgm:pt>
    <dgm:pt modelId="{BFB1CA4D-E35E-49D9-91E4-0EA341E0B92C}" type="pres">
      <dgm:prSet presAssocID="{B8C8FF64-1BFE-44DC-BE4F-B73CF7FD0A87}" presName="sibTrans" presStyleCnt="0"/>
      <dgm:spPr/>
    </dgm:pt>
    <dgm:pt modelId="{06DC97CB-89EF-4D96-A1CD-A95D96ABC851}" type="pres">
      <dgm:prSet presAssocID="{625EB5E7-AA86-40AC-9757-F448525840BD}" presName="compNode" presStyleCnt="0"/>
      <dgm:spPr/>
    </dgm:pt>
    <dgm:pt modelId="{BD2C7B14-7C4F-4E5B-B2ED-37CFED043066}" type="pres">
      <dgm:prSet presAssocID="{625EB5E7-AA86-40AC-9757-F448525840BD}" presName="bgRect" presStyleLbl="bgShp" presStyleIdx="2" presStyleCnt="5"/>
      <dgm:spPr/>
    </dgm:pt>
    <dgm:pt modelId="{E127ECA4-0D29-4EB7-A3C0-A5DD00CC4F8E}" type="pres">
      <dgm:prSet presAssocID="{625EB5E7-AA86-40AC-9757-F448525840BD}"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5A8E5800-827C-4FB4-B419-59711F37CBD8}" type="pres">
      <dgm:prSet presAssocID="{625EB5E7-AA86-40AC-9757-F448525840BD}" presName="spaceRect" presStyleCnt="0"/>
      <dgm:spPr/>
    </dgm:pt>
    <dgm:pt modelId="{F640BA8B-2D95-4632-A127-7F71A54195CD}" type="pres">
      <dgm:prSet presAssocID="{625EB5E7-AA86-40AC-9757-F448525840BD}" presName="parTx" presStyleLbl="revTx" presStyleIdx="2" presStyleCnt="5">
        <dgm:presLayoutVars>
          <dgm:chMax val="0"/>
          <dgm:chPref val="0"/>
        </dgm:presLayoutVars>
      </dgm:prSet>
      <dgm:spPr/>
    </dgm:pt>
    <dgm:pt modelId="{D4D04986-9D15-45EC-BABA-8E55723C5E92}" type="pres">
      <dgm:prSet presAssocID="{7C5AF646-B28D-43A7-B48C-5B3289820639}" presName="sibTrans" presStyleCnt="0"/>
      <dgm:spPr/>
    </dgm:pt>
    <dgm:pt modelId="{38585CEE-0963-4009-863F-8C9EB01FB871}" type="pres">
      <dgm:prSet presAssocID="{EADB59C5-A248-4553-B613-1F64EC47AF87}" presName="compNode" presStyleCnt="0"/>
      <dgm:spPr/>
    </dgm:pt>
    <dgm:pt modelId="{83098C9D-BECF-4A45-8010-B21DF68F3D24}" type="pres">
      <dgm:prSet presAssocID="{EADB59C5-A248-4553-B613-1F64EC47AF87}" presName="bgRect" presStyleLbl="bgShp" presStyleIdx="3" presStyleCnt="5"/>
      <dgm:spPr/>
    </dgm:pt>
    <dgm:pt modelId="{02247A93-A65E-42D0-BD6A-EF276342EDC8}" type="pres">
      <dgm:prSet presAssocID="{EADB59C5-A248-4553-B613-1F64EC47AF87}"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rritant"/>
        </a:ext>
      </dgm:extLst>
    </dgm:pt>
    <dgm:pt modelId="{588EF0F6-4026-4F1A-80E9-2F1ADC42F70C}" type="pres">
      <dgm:prSet presAssocID="{EADB59C5-A248-4553-B613-1F64EC47AF87}" presName="spaceRect" presStyleCnt="0"/>
      <dgm:spPr/>
    </dgm:pt>
    <dgm:pt modelId="{E5E7D8F9-E030-441A-B316-CE1504D36F91}" type="pres">
      <dgm:prSet presAssocID="{EADB59C5-A248-4553-B613-1F64EC47AF87}" presName="parTx" presStyleLbl="revTx" presStyleIdx="3" presStyleCnt="5">
        <dgm:presLayoutVars>
          <dgm:chMax val="0"/>
          <dgm:chPref val="0"/>
        </dgm:presLayoutVars>
      </dgm:prSet>
      <dgm:spPr/>
    </dgm:pt>
    <dgm:pt modelId="{E4C0DBAB-DC03-4EAF-87E9-A3F165AD8A6C}" type="pres">
      <dgm:prSet presAssocID="{973A76FD-199D-439A-A643-40EF5E2471BF}" presName="sibTrans" presStyleCnt="0"/>
      <dgm:spPr/>
    </dgm:pt>
    <dgm:pt modelId="{DB668120-1289-4302-9F80-1AAFF01DD474}" type="pres">
      <dgm:prSet presAssocID="{07E18803-045F-43C3-9188-FEA86F6F3345}" presName="compNode" presStyleCnt="0"/>
      <dgm:spPr/>
    </dgm:pt>
    <dgm:pt modelId="{6913D504-9193-46C7-B515-7DAD2C391AA1}" type="pres">
      <dgm:prSet presAssocID="{07E18803-045F-43C3-9188-FEA86F6F3345}" presName="bgRect" presStyleLbl="bgShp" presStyleIdx="4" presStyleCnt="5"/>
      <dgm:spPr/>
    </dgm:pt>
    <dgm:pt modelId="{F375639D-57C9-40AA-AE1D-E9F7D7977D3A}" type="pres">
      <dgm:prSet presAssocID="{07E18803-045F-43C3-9188-FEA86F6F3345}"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ngue"/>
        </a:ext>
      </dgm:extLst>
    </dgm:pt>
    <dgm:pt modelId="{DDC8C9BA-C4BA-46E4-9DDD-49BD83A5FDEB}" type="pres">
      <dgm:prSet presAssocID="{07E18803-045F-43C3-9188-FEA86F6F3345}" presName="spaceRect" presStyleCnt="0"/>
      <dgm:spPr/>
    </dgm:pt>
    <dgm:pt modelId="{DA38EFA3-FE7F-4D8D-BA16-78ABE17B85FE}" type="pres">
      <dgm:prSet presAssocID="{07E18803-045F-43C3-9188-FEA86F6F3345}" presName="parTx" presStyleLbl="revTx" presStyleIdx="4" presStyleCnt="5">
        <dgm:presLayoutVars>
          <dgm:chMax val="0"/>
          <dgm:chPref val="0"/>
        </dgm:presLayoutVars>
      </dgm:prSet>
      <dgm:spPr/>
    </dgm:pt>
  </dgm:ptLst>
  <dgm:cxnLst>
    <dgm:cxn modelId="{08396703-C8CA-46A2-9673-9BA5CABD60C5}" type="presOf" srcId="{07E18803-045F-43C3-9188-FEA86F6F3345}" destId="{DA38EFA3-FE7F-4D8D-BA16-78ABE17B85FE}" srcOrd="0" destOrd="0" presId="urn:microsoft.com/office/officeart/2018/2/layout/IconVerticalSolidList"/>
    <dgm:cxn modelId="{D91E5429-629B-4136-84A4-63F2D3D5DCCD}" type="presOf" srcId="{865C0175-E4B7-4A2C-86ED-16C9CF3443F4}" destId="{6A34FF6A-1589-4706-B7F2-9ACE5233A872}" srcOrd="0" destOrd="0" presId="urn:microsoft.com/office/officeart/2018/2/layout/IconVerticalSolidList"/>
    <dgm:cxn modelId="{1F49032B-487E-43DD-A5A3-554998AA2EB0}" srcId="{865C0175-E4B7-4A2C-86ED-16C9CF3443F4}" destId="{07E18803-045F-43C3-9188-FEA86F6F3345}" srcOrd="4" destOrd="0" parTransId="{9DE2904F-BCCF-462B-BAB9-A283E63896B5}" sibTransId="{2854F7FB-1A6E-4DF1-AB6A-B0037DCD9F3E}"/>
    <dgm:cxn modelId="{2823C338-06AE-4662-B776-FFBBA0F00733}" srcId="{865C0175-E4B7-4A2C-86ED-16C9CF3443F4}" destId="{625EB5E7-AA86-40AC-9757-F448525840BD}" srcOrd="2" destOrd="0" parTransId="{45875926-EBAD-4CE6-ADE5-A1919085CAF6}" sibTransId="{7C5AF646-B28D-43A7-B48C-5B3289820639}"/>
    <dgm:cxn modelId="{D9EE723A-F165-4651-8925-9A77DF9C29D7}" type="presOf" srcId="{DF2BA41D-5C55-4568-A06F-3CF6721BCCB8}" destId="{073B0732-D730-4785-84B7-DCD63C2DF2A5}" srcOrd="0" destOrd="0" presId="urn:microsoft.com/office/officeart/2018/2/layout/IconVerticalSolidList"/>
    <dgm:cxn modelId="{4D6AFB40-C624-48F8-B109-E0819DC0C56E}" srcId="{865C0175-E4B7-4A2C-86ED-16C9CF3443F4}" destId="{DF2BA41D-5C55-4568-A06F-3CF6721BCCB8}" srcOrd="1" destOrd="0" parTransId="{60A61BA5-AFE2-4443-A8C0-09BF200A998B}" sibTransId="{B8C8FF64-1BFE-44DC-BE4F-B73CF7FD0A87}"/>
    <dgm:cxn modelId="{41D8EE57-74BF-4A78-8A1E-2BA1091841E9}" srcId="{865C0175-E4B7-4A2C-86ED-16C9CF3443F4}" destId="{03CFDC3D-F566-42D3-BCBC-733E7976B29B}" srcOrd="0" destOrd="0" parTransId="{B24BD468-F007-420C-8F00-D38F155887F1}" sibTransId="{D5BB67C4-2E8F-4A23-871E-16E1A97A64A0}"/>
    <dgm:cxn modelId="{AB3C3880-54D0-4440-8682-33E4EBCB595E}" type="presOf" srcId="{EADB59C5-A248-4553-B613-1F64EC47AF87}" destId="{E5E7D8F9-E030-441A-B316-CE1504D36F91}" srcOrd="0" destOrd="0" presId="urn:microsoft.com/office/officeart/2018/2/layout/IconVerticalSolidList"/>
    <dgm:cxn modelId="{7B435E80-9F3A-4779-BD79-4FFE27350B88}" srcId="{865C0175-E4B7-4A2C-86ED-16C9CF3443F4}" destId="{EADB59C5-A248-4553-B613-1F64EC47AF87}" srcOrd="3" destOrd="0" parTransId="{6BFE73FD-5301-4E8F-AD41-A2D723D1A344}" sibTransId="{973A76FD-199D-439A-A643-40EF5E2471BF}"/>
    <dgm:cxn modelId="{62A4B695-A985-45C0-8F86-F404C60D7DE2}" type="presOf" srcId="{625EB5E7-AA86-40AC-9757-F448525840BD}" destId="{F640BA8B-2D95-4632-A127-7F71A54195CD}" srcOrd="0" destOrd="0" presId="urn:microsoft.com/office/officeart/2018/2/layout/IconVerticalSolidList"/>
    <dgm:cxn modelId="{8D4EA4C0-9F78-4C70-88D6-3B099E40B232}" type="presOf" srcId="{03CFDC3D-F566-42D3-BCBC-733E7976B29B}" destId="{661C4C76-997B-47AA-BA23-58745AF71CCD}" srcOrd="0" destOrd="0" presId="urn:microsoft.com/office/officeart/2018/2/layout/IconVerticalSolidList"/>
    <dgm:cxn modelId="{B77A31C5-EF0D-4FC2-B14F-33DCBB50E347}" type="presParOf" srcId="{6A34FF6A-1589-4706-B7F2-9ACE5233A872}" destId="{CDDFDDBC-22A8-4F5B-8B95-98B1C4CE1872}" srcOrd="0" destOrd="0" presId="urn:microsoft.com/office/officeart/2018/2/layout/IconVerticalSolidList"/>
    <dgm:cxn modelId="{83BE1AE8-E61E-4527-B390-00436A33DA2C}" type="presParOf" srcId="{CDDFDDBC-22A8-4F5B-8B95-98B1C4CE1872}" destId="{124A7A08-C95A-4BA5-A9BC-895BEE50EF06}" srcOrd="0" destOrd="0" presId="urn:microsoft.com/office/officeart/2018/2/layout/IconVerticalSolidList"/>
    <dgm:cxn modelId="{CE590DF0-4AA9-4A58-96BC-BBFF21FA0D88}" type="presParOf" srcId="{CDDFDDBC-22A8-4F5B-8B95-98B1C4CE1872}" destId="{5E2C3C2A-9CE0-442C-9937-18CB080DAD8D}" srcOrd="1" destOrd="0" presId="urn:microsoft.com/office/officeart/2018/2/layout/IconVerticalSolidList"/>
    <dgm:cxn modelId="{7BB97C2A-75E6-4D53-8153-AA3ECD615382}" type="presParOf" srcId="{CDDFDDBC-22A8-4F5B-8B95-98B1C4CE1872}" destId="{DB66B9A9-5C2A-4B2C-8850-5A0AD5DC29A1}" srcOrd="2" destOrd="0" presId="urn:microsoft.com/office/officeart/2018/2/layout/IconVerticalSolidList"/>
    <dgm:cxn modelId="{04B76CB8-F38E-4240-A946-54AAE815D152}" type="presParOf" srcId="{CDDFDDBC-22A8-4F5B-8B95-98B1C4CE1872}" destId="{661C4C76-997B-47AA-BA23-58745AF71CCD}" srcOrd="3" destOrd="0" presId="urn:microsoft.com/office/officeart/2018/2/layout/IconVerticalSolidList"/>
    <dgm:cxn modelId="{484CE179-DB10-426A-AE61-C0089B59B690}" type="presParOf" srcId="{6A34FF6A-1589-4706-B7F2-9ACE5233A872}" destId="{6115DEED-547D-489A-9A4D-CF8550D4D504}" srcOrd="1" destOrd="0" presId="urn:microsoft.com/office/officeart/2018/2/layout/IconVerticalSolidList"/>
    <dgm:cxn modelId="{F9CC48EF-EB34-457B-B8E8-F4F27498B31E}" type="presParOf" srcId="{6A34FF6A-1589-4706-B7F2-9ACE5233A872}" destId="{F9AD7297-18B9-466B-BACE-1591D4263812}" srcOrd="2" destOrd="0" presId="urn:microsoft.com/office/officeart/2018/2/layout/IconVerticalSolidList"/>
    <dgm:cxn modelId="{A90D46BC-4C37-4279-AEF2-EAE87A374A7A}" type="presParOf" srcId="{F9AD7297-18B9-466B-BACE-1591D4263812}" destId="{871464AE-D732-4A06-B7CB-F4EC8333AABB}" srcOrd="0" destOrd="0" presId="urn:microsoft.com/office/officeart/2018/2/layout/IconVerticalSolidList"/>
    <dgm:cxn modelId="{08DBAF9D-FBCC-46CA-AE4B-7A8F112B2F5C}" type="presParOf" srcId="{F9AD7297-18B9-466B-BACE-1591D4263812}" destId="{410FEDA7-189F-485B-A923-2DD8C37B3928}" srcOrd="1" destOrd="0" presId="urn:microsoft.com/office/officeart/2018/2/layout/IconVerticalSolidList"/>
    <dgm:cxn modelId="{AB947D9A-0F00-4303-A450-EAA72323716F}" type="presParOf" srcId="{F9AD7297-18B9-466B-BACE-1591D4263812}" destId="{C9A1DF5A-E672-4691-975E-973E29D40618}" srcOrd="2" destOrd="0" presId="urn:microsoft.com/office/officeart/2018/2/layout/IconVerticalSolidList"/>
    <dgm:cxn modelId="{751C59CD-F1FF-4219-8227-3BEC0FC698EE}" type="presParOf" srcId="{F9AD7297-18B9-466B-BACE-1591D4263812}" destId="{073B0732-D730-4785-84B7-DCD63C2DF2A5}" srcOrd="3" destOrd="0" presId="urn:microsoft.com/office/officeart/2018/2/layout/IconVerticalSolidList"/>
    <dgm:cxn modelId="{0677996B-0194-49FD-A707-DC2272932749}" type="presParOf" srcId="{6A34FF6A-1589-4706-B7F2-9ACE5233A872}" destId="{BFB1CA4D-E35E-49D9-91E4-0EA341E0B92C}" srcOrd="3" destOrd="0" presId="urn:microsoft.com/office/officeart/2018/2/layout/IconVerticalSolidList"/>
    <dgm:cxn modelId="{231BCEAB-880B-4EC3-B668-AFC0F137C33E}" type="presParOf" srcId="{6A34FF6A-1589-4706-B7F2-9ACE5233A872}" destId="{06DC97CB-89EF-4D96-A1CD-A95D96ABC851}" srcOrd="4" destOrd="0" presId="urn:microsoft.com/office/officeart/2018/2/layout/IconVerticalSolidList"/>
    <dgm:cxn modelId="{FDA9AF1E-7401-4EEF-9B3B-FDB6590CDFC6}" type="presParOf" srcId="{06DC97CB-89EF-4D96-A1CD-A95D96ABC851}" destId="{BD2C7B14-7C4F-4E5B-B2ED-37CFED043066}" srcOrd="0" destOrd="0" presId="urn:microsoft.com/office/officeart/2018/2/layout/IconVerticalSolidList"/>
    <dgm:cxn modelId="{C0116F8D-2C1F-43B0-A412-9FEDA731DF27}" type="presParOf" srcId="{06DC97CB-89EF-4D96-A1CD-A95D96ABC851}" destId="{E127ECA4-0D29-4EB7-A3C0-A5DD00CC4F8E}" srcOrd="1" destOrd="0" presId="urn:microsoft.com/office/officeart/2018/2/layout/IconVerticalSolidList"/>
    <dgm:cxn modelId="{87517757-4C92-46D5-ADD9-F4B67CBA2615}" type="presParOf" srcId="{06DC97CB-89EF-4D96-A1CD-A95D96ABC851}" destId="{5A8E5800-827C-4FB4-B419-59711F37CBD8}" srcOrd="2" destOrd="0" presId="urn:microsoft.com/office/officeart/2018/2/layout/IconVerticalSolidList"/>
    <dgm:cxn modelId="{7EA6C8AF-331A-41B1-BC7B-F7C08DC6D0F8}" type="presParOf" srcId="{06DC97CB-89EF-4D96-A1CD-A95D96ABC851}" destId="{F640BA8B-2D95-4632-A127-7F71A54195CD}" srcOrd="3" destOrd="0" presId="urn:microsoft.com/office/officeart/2018/2/layout/IconVerticalSolidList"/>
    <dgm:cxn modelId="{68E8DD88-041D-47E8-80DA-75EF964A79FE}" type="presParOf" srcId="{6A34FF6A-1589-4706-B7F2-9ACE5233A872}" destId="{D4D04986-9D15-45EC-BABA-8E55723C5E92}" srcOrd="5" destOrd="0" presId="urn:microsoft.com/office/officeart/2018/2/layout/IconVerticalSolidList"/>
    <dgm:cxn modelId="{69327ABD-EBE0-4C88-8881-410EF231FCD7}" type="presParOf" srcId="{6A34FF6A-1589-4706-B7F2-9ACE5233A872}" destId="{38585CEE-0963-4009-863F-8C9EB01FB871}" srcOrd="6" destOrd="0" presId="urn:microsoft.com/office/officeart/2018/2/layout/IconVerticalSolidList"/>
    <dgm:cxn modelId="{C6AA7B22-1334-4B44-8B02-B78892401EB7}" type="presParOf" srcId="{38585CEE-0963-4009-863F-8C9EB01FB871}" destId="{83098C9D-BECF-4A45-8010-B21DF68F3D24}" srcOrd="0" destOrd="0" presId="urn:microsoft.com/office/officeart/2018/2/layout/IconVerticalSolidList"/>
    <dgm:cxn modelId="{097A0AA5-6628-4A23-81BA-382478B07EC0}" type="presParOf" srcId="{38585CEE-0963-4009-863F-8C9EB01FB871}" destId="{02247A93-A65E-42D0-BD6A-EF276342EDC8}" srcOrd="1" destOrd="0" presId="urn:microsoft.com/office/officeart/2018/2/layout/IconVerticalSolidList"/>
    <dgm:cxn modelId="{01D2976D-D847-477D-8F5B-DEC8FC874C8E}" type="presParOf" srcId="{38585CEE-0963-4009-863F-8C9EB01FB871}" destId="{588EF0F6-4026-4F1A-80E9-2F1ADC42F70C}" srcOrd="2" destOrd="0" presId="urn:microsoft.com/office/officeart/2018/2/layout/IconVerticalSolidList"/>
    <dgm:cxn modelId="{A2F10EEA-219A-45BB-9A43-CC8A72580DBC}" type="presParOf" srcId="{38585CEE-0963-4009-863F-8C9EB01FB871}" destId="{E5E7D8F9-E030-441A-B316-CE1504D36F91}" srcOrd="3" destOrd="0" presId="urn:microsoft.com/office/officeart/2018/2/layout/IconVerticalSolidList"/>
    <dgm:cxn modelId="{D0F8B5EE-828E-435D-9603-244BC93BFF83}" type="presParOf" srcId="{6A34FF6A-1589-4706-B7F2-9ACE5233A872}" destId="{E4C0DBAB-DC03-4EAF-87E9-A3F165AD8A6C}" srcOrd="7" destOrd="0" presId="urn:microsoft.com/office/officeart/2018/2/layout/IconVerticalSolidList"/>
    <dgm:cxn modelId="{33C73087-3FA5-43FE-9DB1-5818378F3EA2}" type="presParOf" srcId="{6A34FF6A-1589-4706-B7F2-9ACE5233A872}" destId="{DB668120-1289-4302-9F80-1AAFF01DD474}" srcOrd="8" destOrd="0" presId="urn:microsoft.com/office/officeart/2018/2/layout/IconVerticalSolidList"/>
    <dgm:cxn modelId="{90FB254A-A693-48F5-B054-25B589753CB8}" type="presParOf" srcId="{DB668120-1289-4302-9F80-1AAFF01DD474}" destId="{6913D504-9193-46C7-B515-7DAD2C391AA1}" srcOrd="0" destOrd="0" presId="urn:microsoft.com/office/officeart/2018/2/layout/IconVerticalSolidList"/>
    <dgm:cxn modelId="{B5FC6996-1755-4915-AF8C-9098F5BECBEB}" type="presParOf" srcId="{DB668120-1289-4302-9F80-1AAFF01DD474}" destId="{F375639D-57C9-40AA-AE1D-E9F7D7977D3A}" srcOrd="1" destOrd="0" presId="urn:microsoft.com/office/officeart/2018/2/layout/IconVerticalSolidList"/>
    <dgm:cxn modelId="{264DDC53-EEDD-411D-9F0F-D86A37C5EBD2}" type="presParOf" srcId="{DB668120-1289-4302-9F80-1AAFF01DD474}" destId="{DDC8C9BA-C4BA-46E4-9DDD-49BD83A5FDEB}" srcOrd="2" destOrd="0" presId="urn:microsoft.com/office/officeart/2018/2/layout/IconVerticalSolidList"/>
    <dgm:cxn modelId="{8B42C2C2-403E-4D01-B45C-54D58C305A10}" type="presParOf" srcId="{DB668120-1289-4302-9F80-1AAFF01DD474}" destId="{DA38EFA3-FE7F-4D8D-BA16-78ABE17B85F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0232F4A-56D5-437A-AF9B-F15DDF3C7F6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6E32742-15BA-4F8D-87CD-74C5B109D326}">
      <dgm:prSet/>
      <dgm:spPr/>
      <dgm:t>
        <a:bodyPr/>
        <a:lstStyle/>
        <a:p>
          <a:r>
            <a:rPr lang="en-US"/>
            <a:t>Etiology</a:t>
          </a:r>
        </a:p>
      </dgm:t>
    </dgm:pt>
    <dgm:pt modelId="{1844A557-D628-4148-917D-9CFCE9174D08}" type="parTrans" cxnId="{4F7FBB14-D8C6-4BC4-9E85-B47EF4F218EE}">
      <dgm:prSet/>
      <dgm:spPr/>
      <dgm:t>
        <a:bodyPr/>
        <a:lstStyle/>
        <a:p>
          <a:endParaRPr lang="en-US"/>
        </a:p>
      </dgm:t>
    </dgm:pt>
    <dgm:pt modelId="{215035EB-1F28-4DB2-B7CB-5D98268378E3}" type="sibTrans" cxnId="{4F7FBB14-D8C6-4BC4-9E85-B47EF4F218EE}">
      <dgm:prSet/>
      <dgm:spPr/>
      <dgm:t>
        <a:bodyPr/>
        <a:lstStyle/>
        <a:p>
          <a:endParaRPr lang="en-US"/>
        </a:p>
      </dgm:t>
    </dgm:pt>
    <dgm:pt modelId="{95E049E6-2983-4A24-8321-4D750579A010}">
      <dgm:prSet/>
      <dgm:spPr/>
      <dgm:t>
        <a:bodyPr/>
        <a:lstStyle/>
        <a:p>
          <a:r>
            <a:rPr lang="en-US"/>
            <a:t>Clinical course</a:t>
          </a:r>
        </a:p>
      </dgm:t>
    </dgm:pt>
    <dgm:pt modelId="{9588BE9B-2F48-4156-9E4F-788D1BF56175}" type="parTrans" cxnId="{81C5862B-9606-4AF1-ABBE-0692D053C046}">
      <dgm:prSet/>
      <dgm:spPr/>
      <dgm:t>
        <a:bodyPr/>
        <a:lstStyle/>
        <a:p>
          <a:endParaRPr lang="en-US"/>
        </a:p>
      </dgm:t>
    </dgm:pt>
    <dgm:pt modelId="{7C643D18-8619-4D8B-A173-2686AFF90BDD}" type="sibTrans" cxnId="{81C5862B-9606-4AF1-ABBE-0692D053C046}">
      <dgm:prSet/>
      <dgm:spPr/>
      <dgm:t>
        <a:bodyPr/>
        <a:lstStyle/>
        <a:p>
          <a:endParaRPr lang="en-US"/>
        </a:p>
      </dgm:t>
    </dgm:pt>
    <dgm:pt modelId="{1BE9AF0B-B140-4107-AEA1-9E169A0B0C73}">
      <dgm:prSet/>
      <dgm:spPr/>
      <dgm:t>
        <a:bodyPr/>
        <a:lstStyle/>
        <a:p>
          <a:r>
            <a:rPr lang="en-US"/>
            <a:t>Phenomenology</a:t>
          </a:r>
        </a:p>
      </dgm:t>
    </dgm:pt>
    <dgm:pt modelId="{3DF08303-A0B4-4ED0-A7F2-9DA5CA766CA5}" type="parTrans" cxnId="{C2A9FFD1-4A38-4E60-9AF1-28AB24951137}">
      <dgm:prSet/>
      <dgm:spPr/>
      <dgm:t>
        <a:bodyPr/>
        <a:lstStyle/>
        <a:p>
          <a:endParaRPr lang="en-US"/>
        </a:p>
      </dgm:t>
    </dgm:pt>
    <dgm:pt modelId="{4DF0313C-C215-4B93-8A6C-E651026AF6FC}" type="sibTrans" cxnId="{C2A9FFD1-4A38-4E60-9AF1-28AB24951137}">
      <dgm:prSet/>
      <dgm:spPr/>
      <dgm:t>
        <a:bodyPr/>
        <a:lstStyle/>
        <a:p>
          <a:endParaRPr lang="en-US"/>
        </a:p>
      </dgm:t>
    </dgm:pt>
    <dgm:pt modelId="{B4A5A519-6D5B-4802-889E-603721247D96}">
      <dgm:prSet/>
      <dgm:spPr/>
      <dgm:t>
        <a:bodyPr/>
        <a:lstStyle/>
        <a:p>
          <a:r>
            <a:rPr lang="en-US"/>
            <a:t>Influence and impact</a:t>
          </a:r>
        </a:p>
      </dgm:t>
    </dgm:pt>
    <dgm:pt modelId="{81F03DD8-5716-4B90-B0E8-74EC9E62D698}" type="parTrans" cxnId="{A662B608-8B40-45A2-A3B3-2506D65FCC54}">
      <dgm:prSet/>
      <dgm:spPr/>
      <dgm:t>
        <a:bodyPr/>
        <a:lstStyle/>
        <a:p>
          <a:endParaRPr lang="en-US"/>
        </a:p>
      </dgm:t>
    </dgm:pt>
    <dgm:pt modelId="{A61146DF-306A-4F19-8027-3039E527332E}" type="sibTrans" cxnId="{A662B608-8B40-45A2-A3B3-2506D65FCC54}">
      <dgm:prSet/>
      <dgm:spPr/>
      <dgm:t>
        <a:bodyPr/>
        <a:lstStyle/>
        <a:p>
          <a:endParaRPr lang="en-US"/>
        </a:p>
      </dgm:t>
    </dgm:pt>
    <dgm:pt modelId="{9E8BFBE1-EE46-4791-AF65-87E2F177D5BF}">
      <dgm:prSet/>
      <dgm:spPr/>
      <dgm:t>
        <a:bodyPr/>
        <a:lstStyle/>
        <a:p>
          <a:r>
            <a:rPr lang="en-US" dirty="0"/>
            <a:t>Resolution, Remission, and recovery</a:t>
          </a:r>
        </a:p>
      </dgm:t>
    </dgm:pt>
    <dgm:pt modelId="{D0A7D1FD-E6F1-4CD4-B5A3-B2076E4626B5}" type="parTrans" cxnId="{1D87F528-D159-4B79-8820-3D55BF4B4A99}">
      <dgm:prSet/>
      <dgm:spPr/>
      <dgm:t>
        <a:bodyPr/>
        <a:lstStyle/>
        <a:p>
          <a:endParaRPr lang="en-US"/>
        </a:p>
      </dgm:t>
    </dgm:pt>
    <dgm:pt modelId="{21C667A4-06E8-4D28-87BB-FE6C3E742639}" type="sibTrans" cxnId="{1D87F528-D159-4B79-8820-3D55BF4B4A99}">
      <dgm:prSet/>
      <dgm:spPr/>
      <dgm:t>
        <a:bodyPr/>
        <a:lstStyle/>
        <a:p>
          <a:endParaRPr lang="en-US"/>
        </a:p>
      </dgm:t>
    </dgm:pt>
    <dgm:pt modelId="{A1560999-DEAD-4F8E-A779-4A778D8136C0}" type="pres">
      <dgm:prSet presAssocID="{60232F4A-56D5-437A-AF9B-F15DDF3C7F69}" presName="vert0" presStyleCnt="0">
        <dgm:presLayoutVars>
          <dgm:dir/>
          <dgm:animOne val="branch"/>
          <dgm:animLvl val="lvl"/>
        </dgm:presLayoutVars>
      </dgm:prSet>
      <dgm:spPr/>
    </dgm:pt>
    <dgm:pt modelId="{C2B7471B-91E3-49BA-8190-D402792A451F}" type="pres">
      <dgm:prSet presAssocID="{76E32742-15BA-4F8D-87CD-74C5B109D326}" presName="thickLine" presStyleLbl="alignNode1" presStyleIdx="0" presStyleCnt="5"/>
      <dgm:spPr/>
    </dgm:pt>
    <dgm:pt modelId="{AEE29527-E1BB-4C72-A087-F0BA3FC81082}" type="pres">
      <dgm:prSet presAssocID="{76E32742-15BA-4F8D-87CD-74C5B109D326}" presName="horz1" presStyleCnt="0"/>
      <dgm:spPr/>
    </dgm:pt>
    <dgm:pt modelId="{BD43086B-527E-4ADC-BAB9-609C235270A4}" type="pres">
      <dgm:prSet presAssocID="{76E32742-15BA-4F8D-87CD-74C5B109D326}" presName="tx1" presStyleLbl="revTx" presStyleIdx="0" presStyleCnt="5"/>
      <dgm:spPr/>
    </dgm:pt>
    <dgm:pt modelId="{B1F3DB6B-57D6-4037-84FE-5BAED04259FF}" type="pres">
      <dgm:prSet presAssocID="{76E32742-15BA-4F8D-87CD-74C5B109D326}" presName="vert1" presStyleCnt="0"/>
      <dgm:spPr/>
    </dgm:pt>
    <dgm:pt modelId="{ECC0C2D1-D46E-462A-AD2B-F89049D0E6D1}" type="pres">
      <dgm:prSet presAssocID="{95E049E6-2983-4A24-8321-4D750579A010}" presName="thickLine" presStyleLbl="alignNode1" presStyleIdx="1" presStyleCnt="5"/>
      <dgm:spPr/>
    </dgm:pt>
    <dgm:pt modelId="{7F6CDE3C-88F8-4F3A-8780-589D52D423B3}" type="pres">
      <dgm:prSet presAssocID="{95E049E6-2983-4A24-8321-4D750579A010}" presName="horz1" presStyleCnt="0"/>
      <dgm:spPr/>
    </dgm:pt>
    <dgm:pt modelId="{080E8487-B01E-4493-ADD8-898AFC1D283E}" type="pres">
      <dgm:prSet presAssocID="{95E049E6-2983-4A24-8321-4D750579A010}" presName="tx1" presStyleLbl="revTx" presStyleIdx="1" presStyleCnt="5"/>
      <dgm:spPr/>
    </dgm:pt>
    <dgm:pt modelId="{1D584A25-91EA-4024-96E2-79CE2B2761F4}" type="pres">
      <dgm:prSet presAssocID="{95E049E6-2983-4A24-8321-4D750579A010}" presName="vert1" presStyleCnt="0"/>
      <dgm:spPr/>
    </dgm:pt>
    <dgm:pt modelId="{CB04AF5B-5B5F-4ACE-AB60-D95AF1248F91}" type="pres">
      <dgm:prSet presAssocID="{1BE9AF0B-B140-4107-AEA1-9E169A0B0C73}" presName="thickLine" presStyleLbl="alignNode1" presStyleIdx="2" presStyleCnt="5"/>
      <dgm:spPr/>
    </dgm:pt>
    <dgm:pt modelId="{DFE3D26E-FDB9-422A-83E2-8A1F54889393}" type="pres">
      <dgm:prSet presAssocID="{1BE9AF0B-B140-4107-AEA1-9E169A0B0C73}" presName="horz1" presStyleCnt="0"/>
      <dgm:spPr/>
    </dgm:pt>
    <dgm:pt modelId="{653F9C44-0ABB-40A3-9BC0-05A62AD1B725}" type="pres">
      <dgm:prSet presAssocID="{1BE9AF0B-B140-4107-AEA1-9E169A0B0C73}" presName="tx1" presStyleLbl="revTx" presStyleIdx="2" presStyleCnt="5"/>
      <dgm:spPr/>
    </dgm:pt>
    <dgm:pt modelId="{DC4888C7-E4A4-4365-9FA8-44126F2E05F0}" type="pres">
      <dgm:prSet presAssocID="{1BE9AF0B-B140-4107-AEA1-9E169A0B0C73}" presName="vert1" presStyleCnt="0"/>
      <dgm:spPr/>
    </dgm:pt>
    <dgm:pt modelId="{ADF51201-80BE-45EA-ABF4-866D917CC9B8}" type="pres">
      <dgm:prSet presAssocID="{B4A5A519-6D5B-4802-889E-603721247D96}" presName="thickLine" presStyleLbl="alignNode1" presStyleIdx="3" presStyleCnt="5"/>
      <dgm:spPr/>
    </dgm:pt>
    <dgm:pt modelId="{CCA5E83B-AF69-4832-BDBC-D181027B6114}" type="pres">
      <dgm:prSet presAssocID="{B4A5A519-6D5B-4802-889E-603721247D96}" presName="horz1" presStyleCnt="0"/>
      <dgm:spPr/>
    </dgm:pt>
    <dgm:pt modelId="{313FB9F1-0623-4A23-B62C-F885D9B027CD}" type="pres">
      <dgm:prSet presAssocID="{B4A5A519-6D5B-4802-889E-603721247D96}" presName="tx1" presStyleLbl="revTx" presStyleIdx="3" presStyleCnt="5"/>
      <dgm:spPr/>
    </dgm:pt>
    <dgm:pt modelId="{C0D63EA5-B467-438D-86A1-B35B59C8674C}" type="pres">
      <dgm:prSet presAssocID="{B4A5A519-6D5B-4802-889E-603721247D96}" presName="vert1" presStyleCnt="0"/>
      <dgm:spPr/>
    </dgm:pt>
    <dgm:pt modelId="{D8D8E33D-E2E3-4984-9B8A-C8000F73D9EC}" type="pres">
      <dgm:prSet presAssocID="{9E8BFBE1-EE46-4791-AF65-87E2F177D5BF}" presName="thickLine" presStyleLbl="alignNode1" presStyleIdx="4" presStyleCnt="5"/>
      <dgm:spPr/>
    </dgm:pt>
    <dgm:pt modelId="{4B8A0160-2A41-4C5C-8A69-A51C7659A7A5}" type="pres">
      <dgm:prSet presAssocID="{9E8BFBE1-EE46-4791-AF65-87E2F177D5BF}" presName="horz1" presStyleCnt="0"/>
      <dgm:spPr/>
    </dgm:pt>
    <dgm:pt modelId="{B6C62DD9-172A-409C-ADBA-B8F93D222740}" type="pres">
      <dgm:prSet presAssocID="{9E8BFBE1-EE46-4791-AF65-87E2F177D5BF}" presName="tx1" presStyleLbl="revTx" presStyleIdx="4" presStyleCnt="5"/>
      <dgm:spPr/>
    </dgm:pt>
    <dgm:pt modelId="{5A8AF0B5-0FA0-4A6C-ABCA-8954E78984EF}" type="pres">
      <dgm:prSet presAssocID="{9E8BFBE1-EE46-4791-AF65-87E2F177D5BF}" presName="vert1" presStyleCnt="0"/>
      <dgm:spPr/>
    </dgm:pt>
  </dgm:ptLst>
  <dgm:cxnLst>
    <dgm:cxn modelId="{2F7D4E03-4E17-478E-86DF-908D86427EE9}" type="presOf" srcId="{9E8BFBE1-EE46-4791-AF65-87E2F177D5BF}" destId="{B6C62DD9-172A-409C-ADBA-B8F93D222740}" srcOrd="0" destOrd="0" presId="urn:microsoft.com/office/officeart/2008/layout/LinedList"/>
    <dgm:cxn modelId="{A662B608-8B40-45A2-A3B3-2506D65FCC54}" srcId="{60232F4A-56D5-437A-AF9B-F15DDF3C7F69}" destId="{B4A5A519-6D5B-4802-889E-603721247D96}" srcOrd="3" destOrd="0" parTransId="{81F03DD8-5716-4B90-B0E8-74EC9E62D698}" sibTransId="{A61146DF-306A-4F19-8027-3039E527332E}"/>
    <dgm:cxn modelId="{4F7FBB14-D8C6-4BC4-9E85-B47EF4F218EE}" srcId="{60232F4A-56D5-437A-AF9B-F15DDF3C7F69}" destId="{76E32742-15BA-4F8D-87CD-74C5B109D326}" srcOrd="0" destOrd="0" parTransId="{1844A557-D628-4148-917D-9CFCE9174D08}" sibTransId="{215035EB-1F28-4DB2-B7CB-5D98268378E3}"/>
    <dgm:cxn modelId="{1D87F528-D159-4B79-8820-3D55BF4B4A99}" srcId="{60232F4A-56D5-437A-AF9B-F15DDF3C7F69}" destId="{9E8BFBE1-EE46-4791-AF65-87E2F177D5BF}" srcOrd="4" destOrd="0" parTransId="{D0A7D1FD-E6F1-4CD4-B5A3-B2076E4626B5}" sibTransId="{21C667A4-06E8-4D28-87BB-FE6C3E742639}"/>
    <dgm:cxn modelId="{81C5862B-9606-4AF1-ABBE-0692D053C046}" srcId="{60232F4A-56D5-437A-AF9B-F15DDF3C7F69}" destId="{95E049E6-2983-4A24-8321-4D750579A010}" srcOrd="1" destOrd="0" parTransId="{9588BE9B-2F48-4156-9E4F-788D1BF56175}" sibTransId="{7C643D18-8619-4D8B-A173-2686AFF90BDD}"/>
    <dgm:cxn modelId="{5E78902D-4C66-4DF6-8209-5854AA117BB6}" type="presOf" srcId="{60232F4A-56D5-437A-AF9B-F15DDF3C7F69}" destId="{A1560999-DEAD-4F8E-A779-4A778D8136C0}" srcOrd="0" destOrd="0" presId="urn:microsoft.com/office/officeart/2008/layout/LinedList"/>
    <dgm:cxn modelId="{0D1F6932-DE1D-4F26-91EB-1765E95CA043}" type="presOf" srcId="{1BE9AF0B-B140-4107-AEA1-9E169A0B0C73}" destId="{653F9C44-0ABB-40A3-9BC0-05A62AD1B725}" srcOrd="0" destOrd="0" presId="urn:microsoft.com/office/officeart/2008/layout/LinedList"/>
    <dgm:cxn modelId="{D2B09293-8214-4B65-9E82-59117921A284}" type="presOf" srcId="{76E32742-15BA-4F8D-87CD-74C5B109D326}" destId="{BD43086B-527E-4ADC-BAB9-609C235270A4}" srcOrd="0" destOrd="0" presId="urn:microsoft.com/office/officeart/2008/layout/LinedList"/>
    <dgm:cxn modelId="{B2E115AD-B90F-4958-BA47-5EF032E7A638}" type="presOf" srcId="{B4A5A519-6D5B-4802-889E-603721247D96}" destId="{313FB9F1-0623-4A23-B62C-F885D9B027CD}" srcOrd="0" destOrd="0" presId="urn:microsoft.com/office/officeart/2008/layout/LinedList"/>
    <dgm:cxn modelId="{C2A9FFD1-4A38-4E60-9AF1-28AB24951137}" srcId="{60232F4A-56D5-437A-AF9B-F15DDF3C7F69}" destId="{1BE9AF0B-B140-4107-AEA1-9E169A0B0C73}" srcOrd="2" destOrd="0" parTransId="{3DF08303-A0B4-4ED0-A7F2-9DA5CA766CA5}" sibTransId="{4DF0313C-C215-4B93-8A6C-E651026AF6FC}"/>
    <dgm:cxn modelId="{D3BC4BDD-0B14-4648-BDA0-5CDBC2CF9A87}" type="presOf" srcId="{95E049E6-2983-4A24-8321-4D750579A010}" destId="{080E8487-B01E-4493-ADD8-898AFC1D283E}" srcOrd="0" destOrd="0" presId="urn:microsoft.com/office/officeart/2008/layout/LinedList"/>
    <dgm:cxn modelId="{E3E07633-A2F9-4C22-B342-7D40107E2462}" type="presParOf" srcId="{A1560999-DEAD-4F8E-A779-4A778D8136C0}" destId="{C2B7471B-91E3-49BA-8190-D402792A451F}" srcOrd="0" destOrd="0" presId="urn:microsoft.com/office/officeart/2008/layout/LinedList"/>
    <dgm:cxn modelId="{9B77CA4B-0C55-41C0-BF13-C8064E544C59}" type="presParOf" srcId="{A1560999-DEAD-4F8E-A779-4A778D8136C0}" destId="{AEE29527-E1BB-4C72-A087-F0BA3FC81082}" srcOrd="1" destOrd="0" presId="urn:microsoft.com/office/officeart/2008/layout/LinedList"/>
    <dgm:cxn modelId="{18363C15-A6F4-49E5-8EBD-BFF3B8FD8C87}" type="presParOf" srcId="{AEE29527-E1BB-4C72-A087-F0BA3FC81082}" destId="{BD43086B-527E-4ADC-BAB9-609C235270A4}" srcOrd="0" destOrd="0" presId="urn:microsoft.com/office/officeart/2008/layout/LinedList"/>
    <dgm:cxn modelId="{B499477B-5307-4E79-A21F-1AAEAF209E42}" type="presParOf" srcId="{AEE29527-E1BB-4C72-A087-F0BA3FC81082}" destId="{B1F3DB6B-57D6-4037-84FE-5BAED04259FF}" srcOrd="1" destOrd="0" presId="urn:microsoft.com/office/officeart/2008/layout/LinedList"/>
    <dgm:cxn modelId="{B305D717-7B0D-4345-8A02-C89E3D03AA53}" type="presParOf" srcId="{A1560999-DEAD-4F8E-A779-4A778D8136C0}" destId="{ECC0C2D1-D46E-462A-AD2B-F89049D0E6D1}" srcOrd="2" destOrd="0" presId="urn:microsoft.com/office/officeart/2008/layout/LinedList"/>
    <dgm:cxn modelId="{B8C1965A-7B58-4B41-8885-969A4792C9D9}" type="presParOf" srcId="{A1560999-DEAD-4F8E-A779-4A778D8136C0}" destId="{7F6CDE3C-88F8-4F3A-8780-589D52D423B3}" srcOrd="3" destOrd="0" presId="urn:microsoft.com/office/officeart/2008/layout/LinedList"/>
    <dgm:cxn modelId="{3F7EE612-CD11-4861-B2A9-FE2D6C5771E3}" type="presParOf" srcId="{7F6CDE3C-88F8-4F3A-8780-589D52D423B3}" destId="{080E8487-B01E-4493-ADD8-898AFC1D283E}" srcOrd="0" destOrd="0" presId="urn:microsoft.com/office/officeart/2008/layout/LinedList"/>
    <dgm:cxn modelId="{664FE2E1-9D30-4ABE-862B-2F965A7763B5}" type="presParOf" srcId="{7F6CDE3C-88F8-4F3A-8780-589D52D423B3}" destId="{1D584A25-91EA-4024-96E2-79CE2B2761F4}" srcOrd="1" destOrd="0" presId="urn:microsoft.com/office/officeart/2008/layout/LinedList"/>
    <dgm:cxn modelId="{CD15E324-2B2B-4DE8-8B44-58B13813E6C7}" type="presParOf" srcId="{A1560999-DEAD-4F8E-A779-4A778D8136C0}" destId="{CB04AF5B-5B5F-4ACE-AB60-D95AF1248F91}" srcOrd="4" destOrd="0" presId="urn:microsoft.com/office/officeart/2008/layout/LinedList"/>
    <dgm:cxn modelId="{0C48E834-1015-4A69-AE14-E8A88F25C642}" type="presParOf" srcId="{A1560999-DEAD-4F8E-A779-4A778D8136C0}" destId="{DFE3D26E-FDB9-422A-83E2-8A1F54889393}" srcOrd="5" destOrd="0" presId="urn:microsoft.com/office/officeart/2008/layout/LinedList"/>
    <dgm:cxn modelId="{989110DA-09CF-4E7C-B8C4-35CBE5217B47}" type="presParOf" srcId="{DFE3D26E-FDB9-422A-83E2-8A1F54889393}" destId="{653F9C44-0ABB-40A3-9BC0-05A62AD1B725}" srcOrd="0" destOrd="0" presId="urn:microsoft.com/office/officeart/2008/layout/LinedList"/>
    <dgm:cxn modelId="{548A0E13-8459-4657-A754-98CA9AFEFB09}" type="presParOf" srcId="{DFE3D26E-FDB9-422A-83E2-8A1F54889393}" destId="{DC4888C7-E4A4-4365-9FA8-44126F2E05F0}" srcOrd="1" destOrd="0" presId="urn:microsoft.com/office/officeart/2008/layout/LinedList"/>
    <dgm:cxn modelId="{59EBF8C0-2840-43EB-9B93-7C8A6FD71D87}" type="presParOf" srcId="{A1560999-DEAD-4F8E-A779-4A778D8136C0}" destId="{ADF51201-80BE-45EA-ABF4-866D917CC9B8}" srcOrd="6" destOrd="0" presId="urn:microsoft.com/office/officeart/2008/layout/LinedList"/>
    <dgm:cxn modelId="{20439F22-5EB6-4449-A6D0-FFD6ADF52B2B}" type="presParOf" srcId="{A1560999-DEAD-4F8E-A779-4A778D8136C0}" destId="{CCA5E83B-AF69-4832-BDBC-D181027B6114}" srcOrd="7" destOrd="0" presId="urn:microsoft.com/office/officeart/2008/layout/LinedList"/>
    <dgm:cxn modelId="{78615232-A915-4C0A-A140-58B2DF067C78}" type="presParOf" srcId="{CCA5E83B-AF69-4832-BDBC-D181027B6114}" destId="{313FB9F1-0623-4A23-B62C-F885D9B027CD}" srcOrd="0" destOrd="0" presId="urn:microsoft.com/office/officeart/2008/layout/LinedList"/>
    <dgm:cxn modelId="{3DEE9265-2BE5-4E56-9E80-543F727DBB7E}" type="presParOf" srcId="{CCA5E83B-AF69-4832-BDBC-D181027B6114}" destId="{C0D63EA5-B467-438D-86A1-B35B59C8674C}" srcOrd="1" destOrd="0" presId="urn:microsoft.com/office/officeart/2008/layout/LinedList"/>
    <dgm:cxn modelId="{9C5B959D-8946-4243-B38A-03845BAE6B4C}" type="presParOf" srcId="{A1560999-DEAD-4F8E-A779-4A778D8136C0}" destId="{D8D8E33D-E2E3-4984-9B8A-C8000F73D9EC}" srcOrd="8" destOrd="0" presId="urn:microsoft.com/office/officeart/2008/layout/LinedList"/>
    <dgm:cxn modelId="{99D2CA5E-12C9-4BC9-81E0-966D33092AF0}" type="presParOf" srcId="{A1560999-DEAD-4F8E-A779-4A778D8136C0}" destId="{4B8A0160-2A41-4C5C-8A69-A51C7659A7A5}" srcOrd="9" destOrd="0" presId="urn:microsoft.com/office/officeart/2008/layout/LinedList"/>
    <dgm:cxn modelId="{9702DA4E-73A2-443A-B887-41A2DFB55AEB}" type="presParOf" srcId="{4B8A0160-2A41-4C5C-8A69-A51C7659A7A5}" destId="{B6C62DD9-172A-409C-ADBA-B8F93D222740}" srcOrd="0" destOrd="0" presId="urn:microsoft.com/office/officeart/2008/layout/LinedList"/>
    <dgm:cxn modelId="{E68DE5B9-39C0-49D0-BAF3-C4A4092FE814}" type="presParOf" srcId="{4B8A0160-2A41-4C5C-8A69-A51C7659A7A5}" destId="{5A8AF0B5-0FA0-4A6C-ABCA-8954E78984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9BBC62-C482-4E9A-85A0-85AF9ACFBB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974784-76A5-4DF5-B0AF-E43AB4B0B13F}">
      <dgm:prSet/>
      <dgm:spPr/>
      <dgm:t>
        <a:bodyPr/>
        <a:lstStyle/>
        <a:p>
          <a:r>
            <a:rPr lang="en-US" dirty="0">
              <a:solidFill>
                <a:schemeClr val="bg2">
                  <a:lumMod val="75000"/>
                </a:schemeClr>
              </a:solidFill>
            </a:rPr>
            <a:t>Alcohol/drugs – top public health problem</a:t>
          </a:r>
        </a:p>
      </dgm:t>
    </dgm:pt>
    <dgm:pt modelId="{C120334A-F71E-4056-A093-AD3B92EC4D41}" type="parTrans" cxnId="{13D534A9-F093-4E7E-B61F-74A46422BBA5}">
      <dgm:prSet/>
      <dgm:spPr/>
      <dgm:t>
        <a:bodyPr/>
        <a:lstStyle/>
        <a:p>
          <a:endParaRPr lang="en-US"/>
        </a:p>
      </dgm:t>
    </dgm:pt>
    <dgm:pt modelId="{11905670-EF6D-48E2-AE20-23D87EEF8805}" type="sibTrans" cxnId="{13D534A9-F093-4E7E-B61F-74A46422BBA5}">
      <dgm:prSet/>
      <dgm:spPr/>
      <dgm:t>
        <a:bodyPr/>
        <a:lstStyle/>
        <a:p>
          <a:endParaRPr lang="en-US"/>
        </a:p>
      </dgm:t>
    </dgm:pt>
    <dgm:pt modelId="{A82761FD-7D9C-46DC-9B3C-C9E2E093571D}">
      <dgm:prSet/>
      <dgm:spPr/>
      <dgm:t>
        <a:bodyPr/>
        <a:lstStyle/>
        <a:p>
          <a:r>
            <a:rPr lang="en-US" dirty="0">
              <a:solidFill>
                <a:schemeClr val="bg2">
                  <a:lumMod val="75000"/>
                </a:schemeClr>
              </a:solidFill>
            </a:rPr>
            <a:t>Stats on magnitude of alcohol/drug problem emphasizing top problem</a:t>
          </a:r>
        </a:p>
      </dgm:t>
    </dgm:pt>
    <dgm:pt modelId="{2A2CF1EE-0CCA-49FF-B00F-FB5D1605FF25}" type="parTrans" cxnId="{865BF986-F199-45F5-8C85-E0FC32069652}">
      <dgm:prSet/>
      <dgm:spPr/>
      <dgm:t>
        <a:bodyPr/>
        <a:lstStyle/>
        <a:p>
          <a:endParaRPr lang="en-US"/>
        </a:p>
      </dgm:t>
    </dgm:pt>
    <dgm:pt modelId="{973125A7-9F66-4342-9E6F-E6156F0F2A00}" type="sibTrans" cxnId="{865BF986-F199-45F5-8C85-E0FC32069652}">
      <dgm:prSet/>
      <dgm:spPr/>
      <dgm:t>
        <a:bodyPr/>
        <a:lstStyle/>
        <a:p>
          <a:endParaRPr lang="en-US"/>
        </a:p>
      </dgm:t>
    </dgm:pt>
    <dgm:pt modelId="{2073F50E-F223-4375-9714-9CB71245AFB7}">
      <dgm:prSet/>
      <dgm:spPr/>
      <dgm:t>
        <a:bodyPr/>
        <a:lstStyle/>
        <a:p>
          <a:r>
            <a:rPr lang="en-US" dirty="0">
              <a:solidFill>
                <a:schemeClr val="bg2">
                  <a:lumMod val="75000"/>
                </a:schemeClr>
              </a:solidFill>
            </a:rPr>
            <a:t>Policy Approaches and conceptualizations </a:t>
          </a:r>
        </a:p>
      </dgm:t>
    </dgm:pt>
    <dgm:pt modelId="{4815DCBC-123B-47AE-988E-3FC457B0D29A}" type="parTrans" cxnId="{095C356A-CA7C-4148-8F4C-543A4C3B98EF}">
      <dgm:prSet/>
      <dgm:spPr/>
      <dgm:t>
        <a:bodyPr/>
        <a:lstStyle/>
        <a:p>
          <a:endParaRPr lang="en-US"/>
        </a:p>
      </dgm:t>
    </dgm:pt>
    <dgm:pt modelId="{4EB6B72E-E54B-40CA-ADB2-A7DA5DA59F1C}" type="sibTrans" cxnId="{095C356A-CA7C-4148-8F4C-543A4C3B98EF}">
      <dgm:prSet/>
      <dgm:spPr/>
      <dgm:t>
        <a:bodyPr/>
        <a:lstStyle/>
        <a:p>
          <a:endParaRPr lang="en-US"/>
        </a:p>
      </dgm:t>
    </dgm:pt>
    <dgm:pt modelId="{21194B2E-9785-430A-9B54-D3D0B664AAB9}">
      <dgm:prSet/>
      <dgm:spPr/>
      <dgm:t>
        <a:bodyPr/>
        <a:lstStyle/>
        <a:p>
          <a:r>
            <a:rPr lang="en-US" dirty="0">
              <a:solidFill>
                <a:schemeClr val="bg2">
                  <a:lumMod val="75000"/>
                </a:schemeClr>
              </a:solidFill>
            </a:rPr>
            <a:t>How do we best approach? </a:t>
          </a:r>
        </a:p>
      </dgm:t>
    </dgm:pt>
    <dgm:pt modelId="{2E5D23A1-C223-419A-80E4-C379709118F4}" type="parTrans" cxnId="{BD6110A9-121E-4017-8D20-39454BFE1BE0}">
      <dgm:prSet/>
      <dgm:spPr/>
      <dgm:t>
        <a:bodyPr/>
        <a:lstStyle/>
        <a:p>
          <a:endParaRPr lang="en-US"/>
        </a:p>
      </dgm:t>
    </dgm:pt>
    <dgm:pt modelId="{CE48A98C-1577-465B-8DB2-848FE5B2E07D}" type="sibTrans" cxnId="{BD6110A9-121E-4017-8D20-39454BFE1BE0}">
      <dgm:prSet/>
      <dgm:spPr/>
      <dgm:t>
        <a:bodyPr/>
        <a:lstStyle/>
        <a:p>
          <a:endParaRPr lang="en-US"/>
        </a:p>
      </dgm:t>
    </dgm:pt>
    <dgm:pt modelId="{E7709E81-E8E4-4FDC-92F4-48DC4F7C71A1}">
      <dgm:prSet/>
      <dgm:spPr/>
      <dgm:t>
        <a:bodyPr/>
        <a:lstStyle/>
        <a:p>
          <a:r>
            <a:rPr lang="en-US" dirty="0">
              <a:solidFill>
                <a:schemeClr val="bg2">
                  <a:lumMod val="75000"/>
                </a:schemeClr>
              </a:solidFill>
            </a:rPr>
            <a:t>Rhetoric of different approaches</a:t>
          </a:r>
        </a:p>
      </dgm:t>
    </dgm:pt>
    <dgm:pt modelId="{D8D3F081-2610-4D92-A3BB-BB3CAD87A29F}" type="parTrans" cxnId="{B86CF53B-1108-4E86-A88F-C52C04C4839A}">
      <dgm:prSet/>
      <dgm:spPr/>
      <dgm:t>
        <a:bodyPr/>
        <a:lstStyle/>
        <a:p>
          <a:endParaRPr lang="en-US"/>
        </a:p>
      </dgm:t>
    </dgm:pt>
    <dgm:pt modelId="{2B98FAA6-CD2B-433A-872E-5C5B1B052040}" type="sibTrans" cxnId="{B86CF53B-1108-4E86-A88F-C52C04C4839A}">
      <dgm:prSet/>
      <dgm:spPr/>
      <dgm:t>
        <a:bodyPr/>
        <a:lstStyle/>
        <a:p>
          <a:endParaRPr lang="en-US"/>
        </a:p>
      </dgm:t>
    </dgm:pt>
    <dgm:pt modelId="{1FAAB553-ED18-4D30-BF59-8E434A7B1318}">
      <dgm:prSet/>
      <dgm:spPr/>
      <dgm:t>
        <a:bodyPr/>
        <a:lstStyle/>
        <a:p>
          <a:r>
            <a:rPr lang="en-US" dirty="0">
              <a:solidFill>
                <a:schemeClr val="bg1"/>
              </a:solidFill>
            </a:rPr>
            <a:t>The role of stigma/discrimination</a:t>
          </a:r>
        </a:p>
      </dgm:t>
    </dgm:pt>
    <dgm:pt modelId="{B83F148F-3DC2-4A71-98D9-765B2725B1D0}" type="parTrans" cxnId="{8A13CE27-472A-4470-BB45-54393D91FB7F}">
      <dgm:prSet/>
      <dgm:spPr/>
      <dgm:t>
        <a:bodyPr/>
        <a:lstStyle/>
        <a:p>
          <a:endParaRPr lang="en-US"/>
        </a:p>
      </dgm:t>
    </dgm:pt>
    <dgm:pt modelId="{39FA915B-EA19-434F-B6E5-D5FD297D2E48}" type="sibTrans" cxnId="{8A13CE27-472A-4470-BB45-54393D91FB7F}">
      <dgm:prSet/>
      <dgm:spPr/>
      <dgm:t>
        <a:bodyPr/>
        <a:lstStyle/>
        <a:p>
          <a:endParaRPr lang="en-US"/>
        </a:p>
      </dgm:t>
    </dgm:pt>
    <dgm:pt modelId="{8335FB69-34AB-4DA8-AD0F-5F53E605E8A2}">
      <dgm:prSet/>
      <dgm:spPr/>
      <dgm:t>
        <a:bodyPr/>
        <a:lstStyle/>
        <a:p>
          <a:r>
            <a:rPr lang="en-US" dirty="0">
              <a:solidFill>
                <a:schemeClr val="bg1"/>
              </a:solidFill>
            </a:rPr>
            <a:t>SUD most stigmatized among all social conditions</a:t>
          </a:r>
        </a:p>
      </dgm:t>
    </dgm:pt>
    <dgm:pt modelId="{139B7C32-A7EF-437D-A584-7AA794A9C516}" type="parTrans" cxnId="{B6EDEAD2-DC6F-4560-B11B-14B70095650C}">
      <dgm:prSet/>
      <dgm:spPr/>
      <dgm:t>
        <a:bodyPr/>
        <a:lstStyle/>
        <a:p>
          <a:endParaRPr lang="en-US"/>
        </a:p>
      </dgm:t>
    </dgm:pt>
    <dgm:pt modelId="{F385EC00-DBE0-417C-AB11-BCBF800DBF86}" type="sibTrans" cxnId="{B6EDEAD2-DC6F-4560-B11B-14B70095650C}">
      <dgm:prSet/>
      <dgm:spPr/>
      <dgm:t>
        <a:bodyPr/>
        <a:lstStyle/>
        <a:p>
          <a:endParaRPr lang="en-US"/>
        </a:p>
      </dgm:t>
    </dgm:pt>
    <dgm:pt modelId="{211557E2-EEA1-4D8C-B70A-B70A374A14A9}">
      <dgm:prSet/>
      <dgm:spPr/>
      <dgm:t>
        <a:bodyPr/>
        <a:lstStyle/>
        <a:p>
          <a:r>
            <a:rPr lang="en-US" dirty="0">
              <a:solidFill>
                <a:schemeClr val="bg2">
                  <a:lumMod val="75000"/>
                </a:schemeClr>
              </a:solidFill>
            </a:rPr>
            <a:t>Ways to address stigma/discrimination </a:t>
          </a:r>
        </a:p>
      </dgm:t>
    </dgm:pt>
    <dgm:pt modelId="{1BEC279C-8725-43C9-A2F8-9B2CB6AF0D55}" type="parTrans" cxnId="{10B3CFC4-139F-4CD5-9FAF-30CBBA407228}">
      <dgm:prSet/>
      <dgm:spPr/>
      <dgm:t>
        <a:bodyPr/>
        <a:lstStyle/>
        <a:p>
          <a:endParaRPr lang="en-US"/>
        </a:p>
      </dgm:t>
    </dgm:pt>
    <dgm:pt modelId="{44D07455-9BD3-4E82-AC12-9BE37BA045CA}" type="sibTrans" cxnId="{10B3CFC4-139F-4CD5-9FAF-30CBBA407228}">
      <dgm:prSet/>
      <dgm:spPr/>
      <dgm:t>
        <a:bodyPr/>
        <a:lstStyle/>
        <a:p>
          <a:endParaRPr lang="en-US"/>
        </a:p>
      </dgm:t>
    </dgm:pt>
    <dgm:pt modelId="{5773A063-78F5-4BB3-9C33-72F41671E6F1}" type="pres">
      <dgm:prSet presAssocID="{CC9BBC62-C482-4E9A-85A0-85AF9ACFBB5F}" presName="root" presStyleCnt="0">
        <dgm:presLayoutVars>
          <dgm:dir/>
          <dgm:resizeHandles val="exact"/>
        </dgm:presLayoutVars>
      </dgm:prSet>
      <dgm:spPr/>
    </dgm:pt>
    <dgm:pt modelId="{E729876D-1C6D-465E-84A1-E5EBAC06437C}" type="pres">
      <dgm:prSet presAssocID="{CD974784-76A5-4DF5-B0AF-E43AB4B0B13F}" presName="compNode" presStyleCnt="0"/>
      <dgm:spPr/>
    </dgm:pt>
    <dgm:pt modelId="{321F5F4D-C4CD-4E76-9585-1D0B465DE32D}" type="pres">
      <dgm:prSet presAssocID="{CD974784-76A5-4DF5-B0AF-E43AB4B0B13F}" presName="bgRect" presStyleLbl="bgShp" presStyleIdx="0" presStyleCnt="4"/>
      <dgm:spPr/>
    </dgm:pt>
    <dgm:pt modelId="{35EB3DF4-CA5E-4B7B-9F03-C2B3DCB5090E}" type="pres">
      <dgm:prSet presAssocID="{CD974784-76A5-4DF5-B0AF-E43AB4B0B1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ttle"/>
        </a:ext>
      </dgm:extLst>
    </dgm:pt>
    <dgm:pt modelId="{EC10B531-D03C-451C-909F-E60DB4022D40}" type="pres">
      <dgm:prSet presAssocID="{CD974784-76A5-4DF5-B0AF-E43AB4B0B13F}" presName="spaceRect" presStyleCnt="0"/>
      <dgm:spPr/>
    </dgm:pt>
    <dgm:pt modelId="{3506982D-AE9A-4BDC-86C0-FF0833BA3088}" type="pres">
      <dgm:prSet presAssocID="{CD974784-76A5-4DF5-B0AF-E43AB4B0B13F}" presName="parTx" presStyleLbl="revTx" presStyleIdx="0" presStyleCnt="7">
        <dgm:presLayoutVars>
          <dgm:chMax val="0"/>
          <dgm:chPref val="0"/>
        </dgm:presLayoutVars>
      </dgm:prSet>
      <dgm:spPr/>
    </dgm:pt>
    <dgm:pt modelId="{BEAA5869-CD8D-4C9D-8EA0-D16F479BCDFF}" type="pres">
      <dgm:prSet presAssocID="{CD974784-76A5-4DF5-B0AF-E43AB4B0B13F}" presName="desTx" presStyleLbl="revTx" presStyleIdx="1" presStyleCnt="7">
        <dgm:presLayoutVars/>
      </dgm:prSet>
      <dgm:spPr/>
    </dgm:pt>
    <dgm:pt modelId="{45DFD9E8-271B-4DB9-AE1C-BA6D5DD8BD00}" type="pres">
      <dgm:prSet presAssocID="{11905670-EF6D-48E2-AE20-23D87EEF8805}" presName="sibTrans" presStyleCnt="0"/>
      <dgm:spPr/>
    </dgm:pt>
    <dgm:pt modelId="{569A4A83-26EF-4F24-BB30-0742691F7CCD}" type="pres">
      <dgm:prSet presAssocID="{2073F50E-F223-4375-9714-9CB71245AFB7}" presName="compNode" presStyleCnt="0"/>
      <dgm:spPr/>
    </dgm:pt>
    <dgm:pt modelId="{28358690-D524-4C59-9639-5B496F3D132D}" type="pres">
      <dgm:prSet presAssocID="{2073F50E-F223-4375-9714-9CB71245AFB7}" presName="bgRect" presStyleLbl="bgShp" presStyleIdx="1" presStyleCnt="4"/>
      <dgm:spPr/>
    </dgm:pt>
    <dgm:pt modelId="{72F8D116-4044-40E2-AA06-D8516F2AF428}" type="pres">
      <dgm:prSet presAssocID="{2073F50E-F223-4375-9714-9CB71245AF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F5EE4C42-2127-4605-A39A-569723D37740}" type="pres">
      <dgm:prSet presAssocID="{2073F50E-F223-4375-9714-9CB71245AFB7}" presName="spaceRect" presStyleCnt="0"/>
      <dgm:spPr/>
    </dgm:pt>
    <dgm:pt modelId="{57CC2B3C-1427-443A-BD64-B78591FF1B35}" type="pres">
      <dgm:prSet presAssocID="{2073F50E-F223-4375-9714-9CB71245AFB7}" presName="parTx" presStyleLbl="revTx" presStyleIdx="2" presStyleCnt="7">
        <dgm:presLayoutVars>
          <dgm:chMax val="0"/>
          <dgm:chPref val="0"/>
        </dgm:presLayoutVars>
      </dgm:prSet>
      <dgm:spPr/>
    </dgm:pt>
    <dgm:pt modelId="{AA3C69D4-BDB0-4B46-B4DF-775096B8455D}" type="pres">
      <dgm:prSet presAssocID="{2073F50E-F223-4375-9714-9CB71245AFB7}" presName="desTx" presStyleLbl="revTx" presStyleIdx="3" presStyleCnt="7">
        <dgm:presLayoutVars/>
      </dgm:prSet>
      <dgm:spPr/>
    </dgm:pt>
    <dgm:pt modelId="{BEF0CF51-468B-446B-BCFF-59DF69EAE121}" type="pres">
      <dgm:prSet presAssocID="{4EB6B72E-E54B-40CA-ADB2-A7DA5DA59F1C}" presName="sibTrans" presStyleCnt="0"/>
      <dgm:spPr/>
    </dgm:pt>
    <dgm:pt modelId="{F7695DF1-D881-433F-B286-7CBAFE4D494F}" type="pres">
      <dgm:prSet presAssocID="{1FAAB553-ED18-4D30-BF59-8E434A7B1318}" presName="compNode" presStyleCnt="0"/>
      <dgm:spPr/>
    </dgm:pt>
    <dgm:pt modelId="{4ECD7905-17CB-4354-A20F-8552728E2082}" type="pres">
      <dgm:prSet presAssocID="{1FAAB553-ED18-4D30-BF59-8E434A7B1318}" presName="bgRect" presStyleLbl="bgShp" presStyleIdx="2" presStyleCnt="4"/>
      <dgm:spPr/>
    </dgm:pt>
    <dgm:pt modelId="{4870D26C-EF3E-4C43-BE92-833F945F43D7}" type="pres">
      <dgm:prSet presAssocID="{1FAAB553-ED18-4D30-BF59-8E434A7B131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niversal Access"/>
        </a:ext>
      </dgm:extLst>
    </dgm:pt>
    <dgm:pt modelId="{99EEC2C6-266E-426C-BF11-93941E9CB9D6}" type="pres">
      <dgm:prSet presAssocID="{1FAAB553-ED18-4D30-BF59-8E434A7B1318}" presName="spaceRect" presStyleCnt="0"/>
      <dgm:spPr/>
    </dgm:pt>
    <dgm:pt modelId="{3015815C-22B3-4B22-86C8-569907BB6FBE}" type="pres">
      <dgm:prSet presAssocID="{1FAAB553-ED18-4D30-BF59-8E434A7B1318}" presName="parTx" presStyleLbl="revTx" presStyleIdx="4" presStyleCnt="7">
        <dgm:presLayoutVars>
          <dgm:chMax val="0"/>
          <dgm:chPref val="0"/>
        </dgm:presLayoutVars>
      </dgm:prSet>
      <dgm:spPr/>
    </dgm:pt>
    <dgm:pt modelId="{DA5A9D32-163A-456C-8CBA-70285E516A2D}" type="pres">
      <dgm:prSet presAssocID="{1FAAB553-ED18-4D30-BF59-8E434A7B1318}" presName="desTx" presStyleLbl="revTx" presStyleIdx="5" presStyleCnt="7">
        <dgm:presLayoutVars/>
      </dgm:prSet>
      <dgm:spPr/>
    </dgm:pt>
    <dgm:pt modelId="{47E3B611-DBE4-465B-BDD5-DA4246E53DE5}" type="pres">
      <dgm:prSet presAssocID="{39FA915B-EA19-434F-B6E5-D5FD297D2E48}" presName="sibTrans" presStyleCnt="0"/>
      <dgm:spPr/>
    </dgm:pt>
    <dgm:pt modelId="{E28F2518-8566-4793-8BC1-DE38F3B3DBC4}" type="pres">
      <dgm:prSet presAssocID="{211557E2-EEA1-4D8C-B70A-B70A374A14A9}" presName="compNode" presStyleCnt="0"/>
      <dgm:spPr/>
    </dgm:pt>
    <dgm:pt modelId="{95A2DDF7-272A-4C3B-9D61-EEF15B0A5B16}" type="pres">
      <dgm:prSet presAssocID="{211557E2-EEA1-4D8C-B70A-B70A374A14A9}" presName="bgRect" presStyleLbl="bgShp" presStyleIdx="3" presStyleCnt="4"/>
      <dgm:spPr/>
    </dgm:pt>
    <dgm:pt modelId="{B069E656-820E-463C-A314-93ED3ED4937E}" type="pres">
      <dgm:prSet presAssocID="{211557E2-EEA1-4D8C-B70A-B70A374A14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lle"/>
        </a:ext>
      </dgm:extLst>
    </dgm:pt>
    <dgm:pt modelId="{2E886BDA-7375-4642-937C-C1EEC5B28979}" type="pres">
      <dgm:prSet presAssocID="{211557E2-EEA1-4D8C-B70A-B70A374A14A9}" presName="spaceRect" presStyleCnt="0"/>
      <dgm:spPr/>
    </dgm:pt>
    <dgm:pt modelId="{2CFDCC64-6E22-4BDF-B91B-CB05D3D263B4}" type="pres">
      <dgm:prSet presAssocID="{211557E2-EEA1-4D8C-B70A-B70A374A14A9}" presName="parTx" presStyleLbl="revTx" presStyleIdx="6" presStyleCnt="7">
        <dgm:presLayoutVars>
          <dgm:chMax val="0"/>
          <dgm:chPref val="0"/>
        </dgm:presLayoutVars>
      </dgm:prSet>
      <dgm:spPr/>
    </dgm:pt>
  </dgm:ptLst>
  <dgm:cxnLst>
    <dgm:cxn modelId="{F59AB513-7F31-4EE7-80B6-E7B7EAE9096B}" type="presOf" srcId="{2073F50E-F223-4375-9714-9CB71245AFB7}" destId="{57CC2B3C-1427-443A-BD64-B78591FF1B35}" srcOrd="0" destOrd="0" presId="urn:microsoft.com/office/officeart/2018/2/layout/IconVerticalSolidList"/>
    <dgm:cxn modelId="{8A13CE27-472A-4470-BB45-54393D91FB7F}" srcId="{CC9BBC62-C482-4E9A-85A0-85AF9ACFBB5F}" destId="{1FAAB553-ED18-4D30-BF59-8E434A7B1318}" srcOrd="2" destOrd="0" parTransId="{B83F148F-3DC2-4A71-98D9-765B2725B1D0}" sibTransId="{39FA915B-EA19-434F-B6E5-D5FD297D2E48}"/>
    <dgm:cxn modelId="{B86CF53B-1108-4E86-A88F-C52C04C4839A}" srcId="{2073F50E-F223-4375-9714-9CB71245AFB7}" destId="{E7709E81-E8E4-4FDC-92F4-48DC4F7C71A1}" srcOrd="1" destOrd="0" parTransId="{D8D3F081-2610-4D92-A3BB-BB3CAD87A29F}" sibTransId="{2B98FAA6-CD2B-433A-872E-5C5B1B052040}"/>
    <dgm:cxn modelId="{095C356A-CA7C-4148-8F4C-543A4C3B98EF}" srcId="{CC9BBC62-C482-4E9A-85A0-85AF9ACFBB5F}" destId="{2073F50E-F223-4375-9714-9CB71245AFB7}" srcOrd="1" destOrd="0" parTransId="{4815DCBC-123B-47AE-988E-3FC457B0D29A}" sibTransId="{4EB6B72E-E54B-40CA-ADB2-A7DA5DA59F1C}"/>
    <dgm:cxn modelId="{97432D76-BEEF-4471-B513-642FE1D752F4}" type="presOf" srcId="{211557E2-EEA1-4D8C-B70A-B70A374A14A9}" destId="{2CFDCC64-6E22-4BDF-B91B-CB05D3D263B4}" srcOrd="0" destOrd="0" presId="urn:microsoft.com/office/officeart/2018/2/layout/IconVerticalSolidList"/>
    <dgm:cxn modelId="{B8FCE276-F125-4D7E-AB27-2873E5739C9D}" type="presOf" srcId="{21194B2E-9785-430A-9B54-D3D0B664AAB9}" destId="{AA3C69D4-BDB0-4B46-B4DF-775096B8455D}" srcOrd="0" destOrd="0" presId="urn:microsoft.com/office/officeart/2018/2/layout/IconVerticalSolidList"/>
    <dgm:cxn modelId="{98E5A158-9D74-4F3F-87C3-18E34A04CE82}" type="presOf" srcId="{1FAAB553-ED18-4D30-BF59-8E434A7B1318}" destId="{3015815C-22B3-4B22-86C8-569907BB6FBE}" srcOrd="0" destOrd="0" presId="urn:microsoft.com/office/officeart/2018/2/layout/IconVerticalSolidList"/>
    <dgm:cxn modelId="{62D0FF7D-1573-4678-9424-39415F07A013}" type="presOf" srcId="{CC9BBC62-C482-4E9A-85A0-85AF9ACFBB5F}" destId="{5773A063-78F5-4BB3-9C33-72F41671E6F1}" srcOrd="0" destOrd="0" presId="urn:microsoft.com/office/officeart/2018/2/layout/IconVerticalSolidList"/>
    <dgm:cxn modelId="{A238F882-EEC6-4AD7-ABB4-DA4729FF5443}" type="presOf" srcId="{8335FB69-34AB-4DA8-AD0F-5F53E605E8A2}" destId="{DA5A9D32-163A-456C-8CBA-70285E516A2D}" srcOrd="0" destOrd="0" presId="urn:microsoft.com/office/officeart/2018/2/layout/IconVerticalSolidList"/>
    <dgm:cxn modelId="{865BF986-F199-45F5-8C85-E0FC32069652}" srcId="{CD974784-76A5-4DF5-B0AF-E43AB4B0B13F}" destId="{A82761FD-7D9C-46DC-9B3C-C9E2E093571D}" srcOrd="0" destOrd="0" parTransId="{2A2CF1EE-0CCA-49FF-B00F-FB5D1605FF25}" sibTransId="{973125A7-9F66-4342-9E6F-E6156F0F2A00}"/>
    <dgm:cxn modelId="{B4E5789E-77BE-453A-B439-E6D1CC11B4ED}" type="presOf" srcId="{A82761FD-7D9C-46DC-9B3C-C9E2E093571D}" destId="{BEAA5869-CD8D-4C9D-8EA0-D16F479BCDFF}" srcOrd="0" destOrd="0" presId="urn:microsoft.com/office/officeart/2018/2/layout/IconVerticalSolidList"/>
    <dgm:cxn modelId="{BD6110A9-121E-4017-8D20-39454BFE1BE0}" srcId="{2073F50E-F223-4375-9714-9CB71245AFB7}" destId="{21194B2E-9785-430A-9B54-D3D0B664AAB9}" srcOrd="0" destOrd="0" parTransId="{2E5D23A1-C223-419A-80E4-C379709118F4}" sibTransId="{CE48A98C-1577-465B-8DB2-848FE5B2E07D}"/>
    <dgm:cxn modelId="{13D534A9-F093-4E7E-B61F-74A46422BBA5}" srcId="{CC9BBC62-C482-4E9A-85A0-85AF9ACFBB5F}" destId="{CD974784-76A5-4DF5-B0AF-E43AB4B0B13F}" srcOrd="0" destOrd="0" parTransId="{C120334A-F71E-4056-A093-AD3B92EC4D41}" sibTransId="{11905670-EF6D-48E2-AE20-23D87EEF8805}"/>
    <dgm:cxn modelId="{10B3CFC4-139F-4CD5-9FAF-30CBBA407228}" srcId="{CC9BBC62-C482-4E9A-85A0-85AF9ACFBB5F}" destId="{211557E2-EEA1-4D8C-B70A-B70A374A14A9}" srcOrd="3" destOrd="0" parTransId="{1BEC279C-8725-43C9-A2F8-9B2CB6AF0D55}" sibTransId="{44D07455-9BD3-4E82-AC12-9BE37BA045CA}"/>
    <dgm:cxn modelId="{53910FCF-CF79-494B-8795-1668D182A20E}" type="presOf" srcId="{E7709E81-E8E4-4FDC-92F4-48DC4F7C71A1}" destId="{AA3C69D4-BDB0-4B46-B4DF-775096B8455D}" srcOrd="0" destOrd="1" presId="urn:microsoft.com/office/officeart/2018/2/layout/IconVerticalSolidList"/>
    <dgm:cxn modelId="{B6EDEAD2-DC6F-4560-B11B-14B70095650C}" srcId="{1FAAB553-ED18-4D30-BF59-8E434A7B1318}" destId="{8335FB69-34AB-4DA8-AD0F-5F53E605E8A2}" srcOrd="0" destOrd="0" parTransId="{139B7C32-A7EF-437D-A584-7AA794A9C516}" sibTransId="{F385EC00-DBE0-417C-AB11-BCBF800DBF86}"/>
    <dgm:cxn modelId="{58EA65FA-A2F8-49C8-A59B-39C672434ED5}" type="presOf" srcId="{CD974784-76A5-4DF5-B0AF-E43AB4B0B13F}" destId="{3506982D-AE9A-4BDC-86C0-FF0833BA3088}" srcOrd="0" destOrd="0" presId="urn:microsoft.com/office/officeart/2018/2/layout/IconVerticalSolidList"/>
    <dgm:cxn modelId="{339B8EAF-ECC9-46E3-9255-9A1A8660229C}" type="presParOf" srcId="{5773A063-78F5-4BB3-9C33-72F41671E6F1}" destId="{E729876D-1C6D-465E-84A1-E5EBAC06437C}" srcOrd="0" destOrd="0" presId="urn:microsoft.com/office/officeart/2018/2/layout/IconVerticalSolidList"/>
    <dgm:cxn modelId="{60CC02DD-98D9-4207-99BD-C073A49096BE}" type="presParOf" srcId="{E729876D-1C6D-465E-84A1-E5EBAC06437C}" destId="{321F5F4D-C4CD-4E76-9585-1D0B465DE32D}" srcOrd="0" destOrd="0" presId="urn:microsoft.com/office/officeart/2018/2/layout/IconVerticalSolidList"/>
    <dgm:cxn modelId="{9773F26A-9B87-4622-B0D7-79F1C2349E72}" type="presParOf" srcId="{E729876D-1C6D-465E-84A1-E5EBAC06437C}" destId="{35EB3DF4-CA5E-4B7B-9F03-C2B3DCB5090E}" srcOrd="1" destOrd="0" presId="urn:microsoft.com/office/officeart/2018/2/layout/IconVerticalSolidList"/>
    <dgm:cxn modelId="{0D58C5F9-6C54-42A4-9901-4886C4788120}" type="presParOf" srcId="{E729876D-1C6D-465E-84A1-E5EBAC06437C}" destId="{EC10B531-D03C-451C-909F-E60DB4022D40}" srcOrd="2" destOrd="0" presId="urn:microsoft.com/office/officeart/2018/2/layout/IconVerticalSolidList"/>
    <dgm:cxn modelId="{916EB7F3-1B89-4BA7-8DFC-6D23AD67A8F9}" type="presParOf" srcId="{E729876D-1C6D-465E-84A1-E5EBAC06437C}" destId="{3506982D-AE9A-4BDC-86C0-FF0833BA3088}" srcOrd="3" destOrd="0" presId="urn:microsoft.com/office/officeart/2018/2/layout/IconVerticalSolidList"/>
    <dgm:cxn modelId="{F5CEAA01-89E7-441C-944D-D7CCA78635B3}" type="presParOf" srcId="{E729876D-1C6D-465E-84A1-E5EBAC06437C}" destId="{BEAA5869-CD8D-4C9D-8EA0-D16F479BCDFF}" srcOrd="4" destOrd="0" presId="urn:microsoft.com/office/officeart/2018/2/layout/IconVerticalSolidList"/>
    <dgm:cxn modelId="{1551626C-4427-4936-82A1-1F219A28610C}" type="presParOf" srcId="{5773A063-78F5-4BB3-9C33-72F41671E6F1}" destId="{45DFD9E8-271B-4DB9-AE1C-BA6D5DD8BD00}" srcOrd="1" destOrd="0" presId="urn:microsoft.com/office/officeart/2018/2/layout/IconVerticalSolidList"/>
    <dgm:cxn modelId="{C0BB7AC3-2CC6-47F4-9784-03EA8B70D607}" type="presParOf" srcId="{5773A063-78F5-4BB3-9C33-72F41671E6F1}" destId="{569A4A83-26EF-4F24-BB30-0742691F7CCD}" srcOrd="2" destOrd="0" presId="urn:microsoft.com/office/officeart/2018/2/layout/IconVerticalSolidList"/>
    <dgm:cxn modelId="{D56AF253-51E3-470E-8063-383E2A035446}" type="presParOf" srcId="{569A4A83-26EF-4F24-BB30-0742691F7CCD}" destId="{28358690-D524-4C59-9639-5B496F3D132D}" srcOrd="0" destOrd="0" presId="urn:microsoft.com/office/officeart/2018/2/layout/IconVerticalSolidList"/>
    <dgm:cxn modelId="{606B3EFE-917C-4156-81EB-C323B592449C}" type="presParOf" srcId="{569A4A83-26EF-4F24-BB30-0742691F7CCD}" destId="{72F8D116-4044-40E2-AA06-D8516F2AF428}" srcOrd="1" destOrd="0" presId="urn:microsoft.com/office/officeart/2018/2/layout/IconVerticalSolidList"/>
    <dgm:cxn modelId="{C5B91F00-31DC-4C9F-A76D-81D0B32D1331}" type="presParOf" srcId="{569A4A83-26EF-4F24-BB30-0742691F7CCD}" destId="{F5EE4C42-2127-4605-A39A-569723D37740}" srcOrd="2" destOrd="0" presId="urn:microsoft.com/office/officeart/2018/2/layout/IconVerticalSolidList"/>
    <dgm:cxn modelId="{283DE130-5AB4-40AA-B7CE-9489C5B240B7}" type="presParOf" srcId="{569A4A83-26EF-4F24-BB30-0742691F7CCD}" destId="{57CC2B3C-1427-443A-BD64-B78591FF1B35}" srcOrd="3" destOrd="0" presId="urn:microsoft.com/office/officeart/2018/2/layout/IconVerticalSolidList"/>
    <dgm:cxn modelId="{07029FEB-9692-4598-BF8D-9F70E522985B}" type="presParOf" srcId="{569A4A83-26EF-4F24-BB30-0742691F7CCD}" destId="{AA3C69D4-BDB0-4B46-B4DF-775096B8455D}" srcOrd="4" destOrd="0" presId="urn:microsoft.com/office/officeart/2018/2/layout/IconVerticalSolidList"/>
    <dgm:cxn modelId="{CB35792B-FFEA-4544-AC6D-9FB7238945D9}" type="presParOf" srcId="{5773A063-78F5-4BB3-9C33-72F41671E6F1}" destId="{BEF0CF51-468B-446B-BCFF-59DF69EAE121}" srcOrd="3" destOrd="0" presId="urn:microsoft.com/office/officeart/2018/2/layout/IconVerticalSolidList"/>
    <dgm:cxn modelId="{B00E43A8-BC16-4ED5-8B1D-E9502128AD9F}" type="presParOf" srcId="{5773A063-78F5-4BB3-9C33-72F41671E6F1}" destId="{F7695DF1-D881-433F-B286-7CBAFE4D494F}" srcOrd="4" destOrd="0" presId="urn:microsoft.com/office/officeart/2018/2/layout/IconVerticalSolidList"/>
    <dgm:cxn modelId="{8381029C-7749-4010-901C-233CC07EC16E}" type="presParOf" srcId="{F7695DF1-D881-433F-B286-7CBAFE4D494F}" destId="{4ECD7905-17CB-4354-A20F-8552728E2082}" srcOrd="0" destOrd="0" presId="urn:microsoft.com/office/officeart/2018/2/layout/IconVerticalSolidList"/>
    <dgm:cxn modelId="{AF125477-BF3F-429A-9E6D-51A21DFCB4F7}" type="presParOf" srcId="{F7695DF1-D881-433F-B286-7CBAFE4D494F}" destId="{4870D26C-EF3E-4C43-BE92-833F945F43D7}" srcOrd="1" destOrd="0" presId="urn:microsoft.com/office/officeart/2018/2/layout/IconVerticalSolidList"/>
    <dgm:cxn modelId="{0B092912-7A6C-4D70-98BF-300191A08849}" type="presParOf" srcId="{F7695DF1-D881-433F-B286-7CBAFE4D494F}" destId="{99EEC2C6-266E-426C-BF11-93941E9CB9D6}" srcOrd="2" destOrd="0" presId="urn:microsoft.com/office/officeart/2018/2/layout/IconVerticalSolidList"/>
    <dgm:cxn modelId="{896F2EB0-29C3-440D-B3D2-11DC03BED487}" type="presParOf" srcId="{F7695DF1-D881-433F-B286-7CBAFE4D494F}" destId="{3015815C-22B3-4B22-86C8-569907BB6FBE}" srcOrd="3" destOrd="0" presId="urn:microsoft.com/office/officeart/2018/2/layout/IconVerticalSolidList"/>
    <dgm:cxn modelId="{78CCE4A4-26D5-418C-A6EE-278282C6077B}" type="presParOf" srcId="{F7695DF1-D881-433F-B286-7CBAFE4D494F}" destId="{DA5A9D32-163A-456C-8CBA-70285E516A2D}" srcOrd="4" destOrd="0" presId="urn:microsoft.com/office/officeart/2018/2/layout/IconVerticalSolidList"/>
    <dgm:cxn modelId="{4ADD62DD-75FF-4D67-892D-90B74C3B9CE9}" type="presParOf" srcId="{5773A063-78F5-4BB3-9C33-72F41671E6F1}" destId="{47E3B611-DBE4-465B-BDD5-DA4246E53DE5}" srcOrd="5" destOrd="0" presId="urn:microsoft.com/office/officeart/2018/2/layout/IconVerticalSolidList"/>
    <dgm:cxn modelId="{1C322731-A264-4D0C-B366-29248894BC29}" type="presParOf" srcId="{5773A063-78F5-4BB3-9C33-72F41671E6F1}" destId="{E28F2518-8566-4793-8BC1-DE38F3B3DBC4}" srcOrd="6" destOrd="0" presId="urn:microsoft.com/office/officeart/2018/2/layout/IconVerticalSolidList"/>
    <dgm:cxn modelId="{579909F3-E252-488C-8873-968D45409EC2}" type="presParOf" srcId="{E28F2518-8566-4793-8BC1-DE38F3B3DBC4}" destId="{95A2DDF7-272A-4C3B-9D61-EEF15B0A5B16}" srcOrd="0" destOrd="0" presId="urn:microsoft.com/office/officeart/2018/2/layout/IconVerticalSolidList"/>
    <dgm:cxn modelId="{2EBAF895-CA16-440B-9B9B-914C5B3008B3}" type="presParOf" srcId="{E28F2518-8566-4793-8BC1-DE38F3B3DBC4}" destId="{B069E656-820E-463C-A314-93ED3ED4937E}" srcOrd="1" destOrd="0" presId="urn:microsoft.com/office/officeart/2018/2/layout/IconVerticalSolidList"/>
    <dgm:cxn modelId="{D15F66BE-89EE-42C6-B308-BACC1D441EE6}" type="presParOf" srcId="{E28F2518-8566-4793-8BC1-DE38F3B3DBC4}" destId="{2E886BDA-7375-4642-937C-C1EEC5B28979}" srcOrd="2" destOrd="0" presId="urn:microsoft.com/office/officeart/2018/2/layout/IconVerticalSolidList"/>
    <dgm:cxn modelId="{2200BA7F-0261-4A39-9C53-D4EE746B43C5}" type="presParOf" srcId="{E28F2518-8566-4793-8BC1-DE38F3B3DBC4}" destId="{2CFDCC64-6E22-4BDF-B91B-CB05D3D263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ECC729-406C-4A83-832A-07D4E7E437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27978AB-15A4-4A8E-B9AE-0A59A212A26F}">
      <dgm:prSet/>
      <dgm:spPr/>
      <dgm:t>
        <a:bodyPr/>
        <a:lstStyle/>
        <a:p>
          <a:r>
            <a:rPr lang="en-US" b="1"/>
            <a:t>Blame</a:t>
          </a:r>
          <a:r>
            <a:rPr lang="en-US"/>
            <a:t> – are they responsible for causing their problem/disorder? </a:t>
          </a:r>
        </a:p>
      </dgm:t>
    </dgm:pt>
    <dgm:pt modelId="{2799C32C-DB8E-47D5-8701-32FAA1B4023A}" type="parTrans" cxnId="{2AC8C960-67DA-4E23-BD1B-2C0F0B2E7017}">
      <dgm:prSet/>
      <dgm:spPr/>
      <dgm:t>
        <a:bodyPr/>
        <a:lstStyle/>
        <a:p>
          <a:endParaRPr lang="en-US"/>
        </a:p>
      </dgm:t>
    </dgm:pt>
    <dgm:pt modelId="{7AB6A960-F993-48D2-9925-159D67281451}" type="sibTrans" cxnId="{2AC8C960-67DA-4E23-BD1B-2C0F0B2E7017}">
      <dgm:prSet/>
      <dgm:spPr/>
      <dgm:t>
        <a:bodyPr/>
        <a:lstStyle/>
        <a:p>
          <a:endParaRPr lang="en-US"/>
        </a:p>
      </dgm:t>
    </dgm:pt>
    <dgm:pt modelId="{C21B7154-D6A3-4B0A-B807-D612BCEBC0CE}">
      <dgm:prSet/>
      <dgm:spPr/>
      <dgm:t>
        <a:bodyPr/>
        <a:lstStyle/>
        <a:p>
          <a:r>
            <a:rPr lang="en-US" b="1" dirty="0"/>
            <a:t>Prognostic pessimism/optimism </a:t>
          </a:r>
          <a:r>
            <a:rPr lang="en-US" dirty="0"/>
            <a:t>– will they ever recover “be normal”, “trustworthy”? </a:t>
          </a:r>
        </a:p>
      </dgm:t>
    </dgm:pt>
    <dgm:pt modelId="{674A68D9-91C8-444B-BD98-81982950FBB0}" type="parTrans" cxnId="{ED762B8D-B519-4579-A15D-99F592330E64}">
      <dgm:prSet/>
      <dgm:spPr/>
      <dgm:t>
        <a:bodyPr/>
        <a:lstStyle/>
        <a:p>
          <a:endParaRPr lang="en-US"/>
        </a:p>
      </dgm:t>
    </dgm:pt>
    <dgm:pt modelId="{1312A0FD-C98B-43BD-B1B2-80953A82933C}" type="sibTrans" cxnId="{ED762B8D-B519-4579-A15D-99F592330E64}">
      <dgm:prSet/>
      <dgm:spPr/>
      <dgm:t>
        <a:bodyPr/>
        <a:lstStyle/>
        <a:p>
          <a:endParaRPr lang="en-US"/>
        </a:p>
      </dgm:t>
    </dgm:pt>
    <dgm:pt modelId="{44898A3B-3C06-4466-B913-60D303803EF3}">
      <dgm:prSet/>
      <dgm:spPr/>
      <dgm:t>
        <a:bodyPr/>
        <a:lstStyle/>
        <a:p>
          <a:r>
            <a:rPr lang="en-US" b="1"/>
            <a:t>Social distance </a:t>
          </a:r>
          <a:r>
            <a:rPr lang="en-US"/>
            <a:t>– would I have them marry into my family, share an apartment with them, have them as a babysitter?</a:t>
          </a:r>
        </a:p>
      </dgm:t>
    </dgm:pt>
    <dgm:pt modelId="{286C3596-28E1-45FB-806D-206E147FB120}" type="parTrans" cxnId="{B216A180-6BAC-4A58-BE5B-67D55B0154EA}">
      <dgm:prSet/>
      <dgm:spPr/>
      <dgm:t>
        <a:bodyPr/>
        <a:lstStyle/>
        <a:p>
          <a:endParaRPr lang="en-US"/>
        </a:p>
      </dgm:t>
    </dgm:pt>
    <dgm:pt modelId="{E7F93145-9B22-433F-A9C0-2109F1760B5B}" type="sibTrans" cxnId="{B216A180-6BAC-4A58-BE5B-67D55B0154EA}">
      <dgm:prSet/>
      <dgm:spPr/>
      <dgm:t>
        <a:bodyPr/>
        <a:lstStyle/>
        <a:p>
          <a:endParaRPr lang="en-US"/>
        </a:p>
      </dgm:t>
    </dgm:pt>
    <dgm:pt modelId="{B4E0A308-C680-4B20-8630-309EFAD025A4}">
      <dgm:prSet/>
      <dgm:spPr/>
      <dgm:t>
        <a:bodyPr/>
        <a:lstStyle/>
        <a:p>
          <a:r>
            <a:rPr lang="en-US" b="1" dirty="0"/>
            <a:t>Dangerousness</a:t>
          </a:r>
          <a:r>
            <a:rPr lang="en-US" dirty="0"/>
            <a:t> – are they unpredictably volatile, a threat to my/others’ safety? </a:t>
          </a:r>
        </a:p>
      </dgm:t>
    </dgm:pt>
    <dgm:pt modelId="{38954815-95AB-433C-8DCB-3F9A97A3EDE5}" type="parTrans" cxnId="{F430E605-C324-457D-8E88-5C33F9D4DF99}">
      <dgm:prSet/>
      <dgm:spPr/>
      <dgm:t>
        <a:bodyPr/>
        <a:lstStyle/>
        <a:p>
          <a:endParaRPr lang="en-US"/>
        </a:p>
      </dgm:t>
    </dgm:pt>
    <dgm:pt modelId="{DD4B0192-C75C-4D16-BD89-3D6C1815F899}" type="sibTrans" cxnId="{F430E605-C324-457D-8E88-5C33F9D4DF99}">
      <dgm:prSet/>
      <dgm:spPr/>
      <dgm:t>
        <a:bodyPr/>
        <a:lstStyle/>
        <a:p>
          <a:endParaRPr lang="en-US"/>
        </a:p>
      </dgm:t>
    </dgm:pt>
    <dgm:pt modelId="{7FFB7444-6F02-4AF9-B8B6-59AC949A8F6E}" type="pres">
      <dgm:prSet presAssocID="{15ECC729-406C-4A83-832A-07D4E7E4375F}" presName="root" presStyleCnt="0">
        <dgm:presLayoutVars>
          <dgm:dir/>
          <dgm:resizeHandles val="exact"/>
        </dgm:presLayoutVars>
      </dgm:prSet>
      <dgm:spPr/>
    </dgm:pt>
    <dgm:pt modelId="{C9C02D17-C3C5-4692-AC8B-4911F8390837}" type="pres">
      <dgm:prSet presAssocID="{D27978AB-15A4-4A8E-B9AE-0A59A212A26F}" presName="compNode" presStyleCnt="0"/>
      <dgm:spPr/>
    </dgm:pt>
    <dgm:pt modelId="{E1554378-6CA7-404F-989E-7050FF7DC9E7}" type="pres">
      <dgm:prSet presAssocID="{D27978AB-15A4-4A8E-B9AE-0A59A212A26F}" presName="bgRect" presStyleLbl="bgShp" presStyleIdx="0" presStyleCnt="4"/>
      <dgm:spPr/>
    </dgm:pt>
    <dgm:pt modelId="{77FEF3CD-7F1E-4E80-AB46-D5593F315A97}" type="pres">
      <dgm:prSet presAssocID="{D27978AB-15A4-4A8E-B9AE-0A59A212A26F}"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rror"/>
        </a:ext>
      </dgm:extLst>
    </dgm:pt>
    <dgm:pt modelId="{182434FF-C398-4CC3-B2DC-906218533195}" type="pres">
      <dgm:prSet presAssocID="{D27978AB-15A4-4A8E-B9AE-0A59A212A26F}" presName="spaceRect" presStyleCnt="0"/>
      <dgm:spPr/>
    </dgm:pt>
    <dgm:pt modelId="{D60A8108-F94E-46EF-9381-0DEB5BBE4E34}" type="pres">
      <dgm:prSet presAssocID="{D27978AB-15A4-4A8E-B9AE-0A59A212A26F}" presName="parTx" presStyleLbl="revTx" presStyleIdx="0" presStyleCnt="4">
        <dgm:presLayoutVars>
          <dgm:chMax val="0"/>
          <dgm:chPref val="0"/>
        </dgm:presLayoutVars>
      </dgm:prSet>
      <dgm:spPr/>
    </dgm:pt>
    <dgm:pt modelId="{89F3E5B5-F131-4563-92D1-E0E02F676B46}" type="pres">
      <dgm:prSet presAssocID="{7AB6A960-F993-48D2-9925-159D67281451}" presName="sibTrans" presStyleCnt="0"/>
      <dgm:spPr/>
    </dgm:pt>
    <dgm:pt modelId="{E36C7224-9AF4-400C-BEA8-E53A3267DA94}" type="pres">
      <dgm:prSet presAssocID="{C21B7154-D6A3-4B0A-B807-D612BCEBC0CE}" presName="compNode" presStyleCnt="0"/>
      <dgm:spPr/>
    </dgm:pt>
    <dgm:pt modelId="{62EF757F-F260-4798-8A6A-4EE8643DEAA4}" type="pres">
      <dgm:prSet presAssocID="{C21B7154-D6A3-4B0A-B807-D612BCEBC0CE}" presName="bgRect" presStyleLbl="bgShp" presStyleIdx="1" presStyleCnt="4"/>
      <dgm:spPr/>
    </dgm:pt>
    <dgm:pt modelId="{6042D3BC-657F-4AA2-9441-1924BB9CB33F}" type="pres">
      <dgm:prSet presAssocID="{C21B7154-D6A3-4B0A-B807-D612BCEBC0CE}"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ethoscope"/>
        </a:ext>
      </dgm:extLst>
    </dgm:pt>
    <dgm:pt modelId="{4A6CCE71-BB4D-43A7-A94B-329DF298ACC8}" type="pres">
      <dgm:prSet presAssocID="{C21B7154-D6A3-4B0A-B807-D612BCEBC0CE}" presName="spaceRect" presStyleCnt="0"/>
      <dgm:spPr/>
    </dgm:pt>
    <dgm:pt modelId="{B68A20E6-18F5-47BD-AB4D-4E1192FA271C}" type="pres">
      <dgm:prSet presAssocID="{C21B7154-D6A3-4B0A-B807-D612BCEBC0CE}" presName="parTx" presStyleLbl="revTx" presStyleIdx="1" presStyleCnt="4">
        <dgm:presLayoutVars>
          <dgm:chMax val="0"/>
          <dgm:chPref val="0"/>
        </dgm:presLayoutVars>
      </dgm:prSet>
      <dgm:spPr/>
    </dgm:pt>
    <dgm:pt modelId="{A28BFB8B-46C9-4F81-98B7-A61030957505}" type="pres">
      <dgm:prSet presAssocID="{1312A0FD-C98B-43BD-B1B2-80953A82933C}" presName="sibTrans" presStyleCnt="0"/>
      <dgm:spPr/>
    </dgm:pt>
    <dgm:pt modelId="{FA8E66AE-3EC0-4153-8CFB-5B7FC0191A65}" type="pres">
      <dgm:prSet presAssocID="{44898A3B-3C06-4466-B913-60D303803EF3}" presName="compNode" presStyleCnt="0"/>
      <dgm:spPr/>
    </dgm:pt>
    <dgm:pt modelId="{D3C6D843-1C1F-407E-9325-6D5C63C475CD}" type="pres">
      <dgm:prSet presAssocID="{44898A3B-3C06-4466-B913-60D303803EF3}" presName="bgRect" presStyleLbl="bgShp" presStyleIdx="2" presStyleCnt="4"/>
      <dgm:spPr/>
    </dgm:pt>
    <dgm:pt modelId="{C8A179C5-8415-4C8F-B7B1-04F6B7AAA84D}" type="pres">
      <dgm:prSet presAssocID="{44898A3B-3C06-4466-B913-60D303803EF3}"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mily"/>
        </a:ext>
      </dgm:extLst>
    </dgm:pt>
    <dgm:pt modelId="{02D5855C-9E62-4C98-B381-92A497B58F53}" type="pres">
      <dgm:prSet presAssocID="{44898A3B-3C06-4466-B913-60D303803EF3}" presName="spaceRect" presStyleCnt="0"/>
      <dgm:spPr/>
    </dgm:pt>
    <dgm:pt modelId="{61E88C88-5C90-4A6E-99F2-193E92551FD0}" type="pres">
      <dgm:prSet presAssocID="{44898A3B-3C06-4466-B913-60D303803EF3}" presName="parTx" presStyleLbl="revTx" presStyleIdx="2" presStyleCnt="4">
        <dgm:presLayoutVars>
          <dgm:chMax val="0"/>
          <dgm:chPref val="0"/>
        </dgm:presLayoutVars>
      </dgm:prSet>
      <dgm:spPr/>
    </dgm:pt>
    <dgm:pt modelId="{721B33D3-7A90-4180-AFCB-282599512AD6}" type="pres">
      <dgm:prSet presAssocID="{E7F93145-9B22-433F-A9C0-2109F1760B5B}" presName="sibTrans" presStyleCnt="0"/>
      <dgm:spPr/>
    </dgm:pt>
    <dgm:pt modelId="{153D8DE5-DEDF-41B8-8EBC-530822448F2F}" type="pres">
      <dgm:prSet presAssocID="{B4E0A308-C680-4B20-8630-309EFAD025A4}" presName="compNode" presStyleCnt="0"/>
      <dgm:spPr/>
    </dgm:pt>
    <dgm:pt modelId="{78EDB41C-F4BA-4F5B-828E-E5CD140135BE}" type="pres">
      <dgm:prSet presAssocID="{B4E0A308-C680-4B20-8630-309EFAD025A4}" presName="bgRect" presStyleLbl="bgShp" presStyleIdx="3" presStyleCnt="4"/>
      <dgm:spPr/>
    </dgm:pt>
    <dgm:pt modelId="{54EC6C42-3196-4099-8D74-C6A4D16328C0}" type="pres">
      <dgm:prSet presAssocID="{B4E0A308-C680-4B20-8630-309EFAD025A4}"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ndcuffs"/>
        </a:ext>
      </dgm:extLst>
    </dgm:pt>
    <dgm:pt modelId="{A1BAF57F-E0B8-44DE-AD36-C13BAC512E98}" type="pres">
      <dgm:prSet presAssocID="{B4E0A308-C680-4B20-8630-309EFAD025A4}" presName="spaceRect" presStyleCnt="0"/>
      <dgm:spPr/>
    </dgm:pt>
    <dgm:pt modelId="{BFB051D9-6D6E-464B-BD55-A4DBE34DD30D}" type="pres">
      <dgm:prSet presAssocID="{B4E0A308-C680-4B20-8630-309EFAD025A4}" presName="parTx" presStyleLbl="revTx" presStyleIdx="3" presStyleCnt="4">
        <dgm:presLayoutVars>
          <dgm:chMax val="0"/>
          <dgm:chPref val="0"/>
        </dgm:presLayoutVars>
      </dgm:prSet>
      <dgm:spPr/>
    </dgm:pt>
  </dgm:ptLst>
  <dgm:cxnLst>
    <dgm:cxn modelId="{F430E605-C324-457D-8E88-5C33F9D4DF99}" srcId="{15ECC729-406C-4A83-832A-07D4E7E4375F}" destId="{B4E0A308-C680-4B20-8630-309EFAD025A4}" srcOrd="3" destOrd="0" parTransId="{38954815-95AB-433C-8DCB-3F9A97A3EDE5}" sibTransId="{DD4B0192-C75C-4D16-BD89-3D6C1815F899}"/>
    <dgm:cxn modelId="{A05A8718-E184-4710-A2E5-130881F6CBE2}" type="presOf" srcId="{44898A3B-3C06-4466-B913-60D303803EF3}" destId="{61E88C88-5C90-4A6E-99F2-193E92551FD0}" srcOrd="0" destOrd="0" presId="urn:microsoft.com/office/officeart/2018/2/layout/IconVerticalSolidList"/>
    <dgm:cxn modelId="{2AC8C960-67DA-4E23-BD1B-2C0F0B2E7017}" srcId="{15ECC729-406C-4A83-832A-07D4E7E4375F}" destId="{D27978AB-15A4-4A8E-B9AE-0A59A212A26F}" srcOrd="0" destOrd="0" parTransId="{2799C32C-DB8E-47D5-8701-32FAA1B4023A}" sibTransId="{7AB6A960-F993-48D2-9925-159D67281451}"/>
    <dgm:cxn modelId="{E8143763-C759-45FC-8812-3F89BFD81E27}" type="presOf" srcId="{15ECC729-406C-4A83-832A-07D4E7E4375F}" destId="{7FFB7444-6F02-4AF9-B8B6-59AC949A8F6E}" srcOrd="0" destOrd="0" presId="urn:microsoft.com/office/officeart/2018/2/layout/IconVerticalSolidList"/>
    <dgm:cxn modelId="{B216A180-6BAC-4A58-BE5B-67D55B0154EA}" srcId="{15ECC729-406C-4A83-832A-07D4E7E4375F}" destId="{44898A3B-3C06-4466-B913-60D303803EF3}" srcOrd="2" destOrd="0" parTransId="{286C3596-28E1-45FB-806D-206E147FB120}" sibTransId="{E7F93145-9B22-433F-A9C0-2109F1760B5B}"/>
    <dgm:cxn modelId="{ED762B8D-B519-4579-A15D-99F592330E64}" srcId="{15ECC729-406C-4A83-832A-07D4E7E4375F}" destId="{C21B7154-D6A3-4B0A-B807-D612BCEBC0CE}" srcOrd="1" destOrd="0" parTransId="{674A68D9-91C8-444B-BD98-81982950FBB0}" sibTransId="{1312A0FD-C98B-43BD-B1B2-80953A82933C}"/>
    <dgm:cxn modelId="{373A5AB7-93A5-468D-9625-7F49A84F0590}" type="presOf" srcId="{B4E0A308-C680-4B20-8630-309EFAD025A4}" destId="{BFB051D9-6D6E-464B-BD55-A4DBE34DD30D}" srcOrd="0" destOrd="0" presId="urn:microsoft.com/office/officeart/2018/2/layout/IconVerticalSolidList"/>
    <dgm:cxn modelId="{E6CC48D0-2D03-4FC5-B221-A34E44B594BC}" type="presOf" srcId="{D27978AB-15A4-4A8E-B9AE-0A59A212A26F}" destId="{D60A8108-F94E-46EF-9381-0DEB5BBE4E34}" srcOrd="0" destOrd="0" presId="urn:microsoft.com/office/officeart/2018/2/layout/IconVerticalSolidList"/>
    <dgm:cxn modelId="{32E1E9DC-93B8-4485-91EE-255348AF049E}" type="presOf" srcId="{C21B7154-D6A3-4B0A-B807-D612BCEBC0CE}" destId="{B68A20E6-18F5-47BD-AB4D-4E1192FA271C}" srcOrd="0" destOrd="0" presId="urn:microsoft.com/office/officeart/2018/2/layout/IconVerticalSolidList"/>
    <dgm:cxn modelId="{83E9F188-0B67-4910-A8AC-F3B53209CAAD}" type="presParOf" srcId="{7FFB7444-6F02-4AF9-B8B6-59AC949A8F6E}" destId="{C9C02D17-C3C5-4692-AC8B-4911F8390837}" srcOrd="0" destOrd="0" presId="urn:microsoft.com/office/officeart/2018/2/layout/IconVerticalSolidList"/>
    <dgm:cxn modelId="{5D1131A3-8EAF-48A0-AD74-E1A48E3513E1}" type="presParOf" srcId="{C9C02D17-C3C5-4692-AC8B-4911F8390837}" destId="{E1554378-6CA7-404F-989E-7050FF7DC9E7}" srcOrd="0" destOrd="0" presId="urn:microsoft.com/office/officeart/2018/2/layout/IconVerticalSolidList"/>
    <dgm:cxn modelId="{A1D518EF-A67D-4CA7-9BFF-3CB2AC416AA6}" type="presParOf" srcId="{C9C02D17-C3C5-4692-AC8B-4911F8390837}" destId="{77FEF3CD-7F1E-4E80-AB46-D5593F315A97}" srcOrd="1" destOrd="0" presId="urn:microsoft.com/office/officeart/2018/2/layout/IconVerticalSolidList"/>
    <dgm:cxn modelId="{3BA3F048-2561-4F2D-A83B-043E7E1950FF}" type="presParOf" srcId="{C9C02D17-C3C5-4692-AC8B-4911F8390837}" destId="{182434FF-C398-4CC3-B2DC-906218533195}" srcOrd="2" destOrd="0" presId="urn:microsoft.com/office/officeart/2018/2/layout/IconVerticalSolidList"/>
    <dgm:cxn modelId="{A85C5DC1-9CF1-4BC9-A69C-55452A24F4D2}" type="presParOf" srcId="{C9C02D17-C3C5-4692-AC8B-4911F8390837}" destId="{D60A8108-F94E-46EF-9381-0DEB5BBE4E34}" srcOrd="3" destOrd="0" presId="urn:microsoft.com/office/officeart/2018/2/layout/IconVerticalSolidList"/>
    <dgm:cxn modelId="{2239AD74-851D-487F-B743-66AA41F106BE}" type="presParOf" srcId="{7FFB7444-6F02-4AF9-B8B6-59AC949A8F6E}" destId="{89F3E5B5-F131-4563-92D1-E0E02F676B46}" srcOrd="1" destOrd="0" presId="urn:microsoft.com/office/officeart/2018/2/layout/IconVerticalSolidList"/>
    <dgm:cxn modelId="{ABB307E2-D411-496E-944F-DBBF6CA808BA}" type="presParOf" srcId="{7FFB7444-6F02-4AF9-B8B6-59AC949A8F6E}" destId="{E36C7224-9AF4-400C-BEA8-E53A3267DA94}" srcOrd="2" destOrd="0" presId="urn:microsoft.com/office/officeart/2018/2/layout/IconVerticalSolidList"/>
    <dgm:cxn modelId="{E4819D1D-F7FF-4DA9-B79C-A3A9CCF2FBEF}" type="presParOf" srcId="{E36C7224-9AF4-400C-BEA8-E53A3267DA94}" destId="{62EF757F-F260-4798-8A6A-4EE8643DEAA4}" srcOrd="0" destOrd="0" presId="urn:microsoft.com/office/officeart/2018/2/layout/IconVerticalSolidList"/>
    <dgm:cxn modelId="{FB03FF14-E2BE-477D-987A-9E040F82727A}" type="presParOf" srcId="{E36C7224-9AF4-400C-BEA8-E53A3267DA94}" destId="{6042D3BC-657F-4AA2-9441-1924BB9CB33F}" srcOrd="1" destOrd="0" presId="urn:microsoft.com/office/officeart/2018/2/layout/IconVerticalSolidList"/>
    <dgm:cxn modelId="{03314CA2-5B4A-417C-9AAF-FAA7FB4809C3}" type="presParOf" srcId="{E36C7224-9AF4-400C-BEA8-E53A3267DA94}" destId="{4A6CCE71-BB4D-43A7-A94B-329DF298ACC8}" srcOrd="2" destOrd="0" presId="urn:microsoft.com/office/officeart/2018/2/layout/IconVerticalSolidList"/>
    <dgm:cxn modelId="{DE1BBF24-A09F-414A-AA8E-80F8B42233B8}" type="presParOf" srcId="{E36C7224-9AF4-400C-BEA8-E53A3267DA94}" destId="{B68A20E6-18F5-47BD-AB4D-4E1192FA271C}" srcOrd="3" destOrd="0" presId="urn:microsoft.com/office/officeart/2018/2/layout/IconVerticalSolidList"/>
    <dgm:cxn modelId="{B77F1D7C-5A2D-4DC4-A25B-B9C03FCB0CC4}" type="presParOf" srcId="{7FFB7444-6F02-4AF9-B8B6-59AC949A8F6E}" destId="{A28BFB8B-46C9-4F81-98B7-A61030957505}" srcOrd="3" destOrd="0" presId="urn:microsoft.com/office/officeart/2018/2/layout/IconVerticalSolidList"/>
    <dgm:cxn modelId="{30B350D9-3DCB-449F-AE02-12C090C01CBB}" type="presParOf" srcId="{7FFB7444-6F02-4AF9-B8B6-59AC949A8F6E}" destId="{FA8E66AE-3EC0-4153-8CFB-5B7FC0191A65}" srcOrd="4" destOrd="0" presId="urn:microsoft.com/office/officeart/2018/2/layout/IconVerticalSolidList"/>
    <dgm:cxn modelId="{3AEE8E7C-F1B1-47E1-AC87-2239A99FDFAF}" type="presParOf" srcId="{FA8E66AE-3EC0-4153-8CFB-5B7FC0191A65}" destId="{D3C6D843-1C1F-407E-9325-6D5C63C475CD}" srcOrd="0" destOrd="0" presId="urn:microsoft.com/office/officeart/2018/2/layout/IconVerticalSolidList"/>
    <dgm:cxn modelId="{35230CFF-6205-4B53-8948-0A35D1CFCCFE}" type="presParOf" srcId="{FA8E66AE-3EC0-4153-8CFB-5B7FC0191A65}" destId="{C8A179C5-8415-4C8F-B7B1-04F6B7AAA84D}" srcOrd="1" destOrd="0" presId="urn:microsoft.com/office/officeart/2018/2/layout/IconVerticalSolidList"/>
    <dgm:cxn modelId="{AB164C30-B0F1-4114-A5A2-7007AA5449B9}" type="presParOf" srcId="{FA8E66AE-3EC0-4153-8CFB-5B7FC0191A65}" destId="{02D5855C-9E62-4C98-B381-92A497B58F53}" srcOrd="2" destOrd="0" presId="urn:microsoft.com/office/officeart/2018/2/layout/IconVerticalSolidList"/>
    <dgm:cxn modelId="{6D6370BF-138C-4E63-8C05-554C66B8F01C}" type="presParOf" srcId="{FA8E66AE-3EC0-4153-8CFB-5B7FC0191A65}" destId="{61E88C88-5C90-4A6E-99F2-193E92551FD0}" srcOrd="3" destOrd="0" presId="urn:microsoft.com/office/officeart/2018/2/layout/IconVerticalSolidList"/>
    <dgm:cxn modelId="{2BC630D8-BAD4-4E40-BB06-819C9C0FB238}" type="presParOf" srcId="{7FFB7444-6F02-4AF9-B8B6-59AC949A8F6E}" destId="{721B33D3-7A90-4180-AFCB-282599512AD6}" srcOrd="5" destOrd="0" presId="urn:microsoft.com/office/officeart/2018/2/layout/IconVerticalSolidList"/>
    <dgm:cxn modelId="{17A6CFE2-419F-469A-A7EE-70194CACE207}" type="presParOf" srcId="{7FFB7444-6F02-4AF9-B8B6-59AC949A8F6E}" destId="{153D8DE5-DEDF-41B8-8EBC-530822448F2F}" srcOrd="6" destOrd="0" presId="urn:microsoft.com/office/officeart/2018/2/layout/IconVerticalSolidList"/>
    <dgm:cxn modelId="{7CC8FE45-F925-4A40-8C9D-5DDCBFE9A6F2}" type="presParOf" srcId="{153D8DE5-DEDF-41B8-8EBC-530822448F2F}" destId="{78EDB41C-F4BA-4F5B-828E-E5CD140135BE}" srcOrd="0" destOrd="0" presId="urn:microsoft.com/office/officeart/2018/2/layout/IconVerticalSolidList"/>
    <dgm:cxn modelId="{B43A78AF-58DA-425D-9C10-D8296B25B447}" type="presParOf" srcId="{153D8DE5-DEDF-41B8-8EBC-530822448F2F}" destId="{54EC6C42-3196-4099-8D74-C6A4D16328C0}" srcOrd="1" destOrd="0" presId="urn:microsoft.com/office/officeart/2018/2/layout/IconVerticalSolidList"/>
    <dgm:cxn modelId="{65DC68B0-7CB9-4870-BC2B-BA3CAEC63C56}" type="presParOf" srcId="{153D8DE5-DEDF-41B8-8EBC-530822448F2F}" destId="{A1BAF57F-E0B8-44DE-AD36-C13BAC512E98}" srcOrd="2" destOrd="0" presId="urn:microsoft.com/office/officeart/2018/2/layout/IconVerticalSolidList"/>
    <dgm:cxn modelId="{ED4DB85D-6A0F-4A2C-BED0-417ADD511B84}" type="presParOf" srcId="{153D8DE5-DEDF-41B8-8EBC-530822448F2F}" destId="{BFB051D9-6D6E-464B-BD55-A4DBE34DD30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8DE950-557B-4328-9980-143200416946}"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6308B503-A978-4925-8EAF-8A9852ECD9B0}">
      <dgm:prSet/>
      <dgm:spPr/>
      <dgm:t>
        <a:bodyPr/>
        <a:lstStyle/>
        <a:p>
          <a:pPr>
            <a:lnSpc>
              <a:spcPct val="100000"/>
            </a:lnSpc>
          </a:pPr>
          <a:r>
            <a:rPr lang="en-US"/>
            <a:t>Compared to other psychiatric disorders, SUD is more stigmatized</a:t>
          </a:r>
        </a:p>
      </dgm:t>
    </dgm:pt>
    <dgm:pt modelId="{55723F98-B9E7-42E3-8938-E57F3B565B1C}" type="parTrans" cxnId="{94944A14-6D59-49BB-907A-A095CAA70D55}">
      <dgm:prSet/>
      <dgm:spPr/>
      <dgm:t>
        <a:bodyPr/>
        <a:lstStyle/>
        <a:p>
          <a:endParaRPr lang="en-US"/>
        </a:p>
      </dgm:t>
    </dgm:pt>
    <dgm:pt modelId="{F83D1FE9-EB25-4D28-8348-E53B7A860C27}" type="sibTrans" cxnId="{94944A14-6D59-49BB-907A-A095CAA70D55}">
      <dgm:prSet/>
      <dgm:spPr/>
      <dgm:t>
        <a:bodyPr/>
        <a:lstStyle/>
        <a:p>
          <a:pPr>
            <a:lnSpc>
              <a:spcPct val="100000"/>
            </a:lnSpc>
          </a:pPr>
          <a:endParaRPr lang="en-US"/>
        </a:p>
      </dgm:t>
    </dgm:pt>
    <dgm:pt modelId="{7DEF2878-78D1-4332-8BCD-638D09B1AF5B}">
      <dgm:prSet/>
      <dgm:spPr/>
      <dgm:t>
        <a:bodyPr/>
        <a:lstStyle/>
        <a:p>
          <a:pPr>
            <a:lnSpc>
              <a:spcPct val="100000"/>
            </a:lnSpc>
          </a:pPr>
          <a:r>
            <a:rPr lang="en-US"/>
            <a:t>Compared to other psychiatric disorders, people with SUD are perceived as more to blame for their disorder</a:t>
          </a:r>
        </a:p>
      </dgm:t>
    </dgm:pt>
    <dgm:pt modelId="{5369A6A5-8F11-4535-B08F-8451EB332FD3}" type="parTrans" cxnId="{09B9F0F4-A76F-4D70-BCAA-D3A8AC2991AF}">
      <dgm:prSet/>
      <dgm:spPr/>
      <dgm:t>
        <a:bodyPr/>
        <a:lstStyle/>
        <a:p>
          <a:endParaRPr lang="en-US"/>
        </a:p>
      </dgm:t>
    </dgm:pt>
    <dgm:pt modelId="{72C53F17-3FCA-4FDA-9FBF-71B97D3CC98E}" type="sibTrans" cxnId="{09B9F0F4-A76F-4D70-BCAA-D3A8AC2991AF}">
      <dgm:prSet/>
      <dgm:spPr/>
      <dgm:t>
        <a:bodyPr/>
        <a:lstStyle/>
        <a:p>
          <a:pPr>
            <a:lnSpc>
              <a:spcPct val="100000"/>
            </a:lnSpc>
          </a:pPr>
          <a:endParaRPr lang="en-US"/>
        </a:p>
      </dgm:t>
    </dgm:pt>
    <dgm:pt modelId="{03B60DE9-7280-4F6F-AB6F-FCB272132DAC}">
      <dgm:prSet/>
      <dgm:spPr/>
      <dgm:t>
        <a:bodyPr/>
        <a:lstStyle/>
        <a:p>
          <a:pPr>
            <a:lnSpc>
              <a:spcPct val="100000"/>
            </a:lnSpc>
          </a:pPr>
          <a:r>
            <a:rPr lang="en-US"/>
            <a:t>Describing SUD as treatable helps</a:t>
          </a:r>
        </a:p>
      </dgm:t>
    </dgm:pt>
    <dgm:pt modelId="{A032DDDC-E973-4714-9C84-CC6A84EBC829}" type="parTrans" cxnId="{4EEBB740-DA16-46B1-9409-DF458AC3159C}">
      <dgm:prSet/>
      <dgm:spPr/>
      <dgm:t>
        <a:bodyPr/>
        <a:lstStyle/>
        <a:p>
          <a:endParaRPr lang="en-US"/>
        </a:p>
      </dgm:t>
    </dgm:pt>
    <dgm:pt modelId="{F2FBD6E5-5D98-449A-AAD1-DB41738B2A22}" type="sibTrans" cxnId="{4EEBB740-DA16-46B1-9409-DF458AC3159C}">
      <dgm:prSet/>
      <dgm:spPr/>
      <dgm:t>
        <a:bodyPr/>
        <a:lstStyle/>
        <a:p>
          <a:pPr>
            <a:lnSpc>
              <a:spcPct val="100000"/>
            </a:lnSpc>
          </a:pPr>
          <a:endParaRPr lang="en-US"/>
        </a:p>
      </dgm:t>
    </dgm:pt>
    <dgm:pt modelId="{52BFB2F6-F370-427D-86B1-C0A4FF1FD4A2}">
      <dgm:prSet/>
      <dgm:spPr/>
      <dgm:t>
        <a:bodyPr/>
        <a:lstStyle/>
        <a:p>
          <a:pPr>
            <a:lnSpc>
              <a:spcPct val="100000"/>
            </a:lnSpc>
          </a:pPr>
          <a:r>
            <a:rPr lang="en-US" dirty="0"/>
            <a:t>Patients themselves who hold more stigmatizing beliefs about SUD less likely to seek treatment; </a:t>
          </a:r>
          <a:r>
            <a:rPr lang="en-US"/>
            <a:t>discontinue sooner</a:t>
          </a:r>
          <a:endParaRPr lang="en-US" dirty="0"/>
        </a:p>
      </dgm:t>
    </dgm:pt>
    <dgm:pt modelId="{649ADBAF-1769-4211-828C-BEB120B38CA8}" type="parTrans" cxnId="{946EF199-8CE5-4490-A4D1-F74ED2FCF87C}">
      <dgm:prSet/>
      <dgm:spPr/>
      <dgm:t>
        <a:bodyPr/>
        <a:lstStyle/>
        <a:p>
          <a:endParaRPr lang="en-US"/>
        </a:p>
      </dgm:t>
    </dgm:pt>
    <dgm:pt modelId="{682F885F-0CD9-4AEB-9BB1-B36A6607707D}" type="sibTrans" cxnId="{946EF199-8CE5-4490-A4D1-F74ED2FCF87C}">
      <dgm:prSet/>
      <dgm:spPr/>
      <dgm:t>
        <a:bodyPr/>
        <a:lstStyle/>
        <a:p>
          <a:pPr>
            <a:lnSpc>
              <a:spcPct val="100000"/>
            </a:lnSpc>
          </a:pPr>
          <a:endParaRPr lang="en-US"/>
        </a:p>
      </dgm:t>
    </dgm:pt>
    <dgm:pt modelId="{4A74B989-5006-49EB-A63D-2301F1709AF3}">
      <dgm:prSet/>
      <dgm:spPr/>
      <dgm:t>
        <a:bodyPr/>
        <a:lstStyle/>
        <a:p>
          <a:pPr>
            <a:lnSpc>
              <a:spcPct val="100000"/>
            </a:lnSpc>
          </a:pPr>
          <a:r>
            <a:rPr lang="en-US" dirty="0"/>
            <a:t>Physicians/clinicians shown to hold stigmatizing biases against those with SUD; view SUD patients as unmotivated, manipulative, dishonest; SUD-specific education/training helps</a:t>
          </a:r>
        </a:p>
      </dgm:t>
    </dgm:pt>
    <dgm:pt modelId="{BB0BABC0-927C-4117-B065-6A978A29D77A}" type="parTrans" cxnId="{6998D13B-1EED-4FF0-B73A-EF7507D1EFB6}">
      <dgm:prSet/>
      <dgm:spPr/>
      <dgm:t>
        <a:bodyPr/>
        <a:lstStyle/>
        <a:p>
          <a:endParaRPr lang="en-US"/>
        </a:p>
      </dgm:t>
    </dgm:pt>
    <dgm:pt modelId="{5F02F9EE-AFCC-46B4-86F9-99D68059CC5A}" type="sibTrans" cxnId="{6998D13B-1EED-4FF0-B73A-EF7507D1EFB6}">
      <dgm:prSet/>
      <dgm:spPr/>
      <dgm:t>
        <a:bodyPr/>
        <a:lstStyle/>
        <a:p>
          <a:endParaRPr lang="en-US"/>
        </a:p>
      </dgm:t>
    </dgm:pt>
    <dgm:pt modelId="{02F39137-5D21-40F3-9331-261D689723CC}" type="pres">
      <dgm:prSet presAssocID="{D58DE950-557B-4328-9980-143200416946}" presName="root" presStyleCnt="0">
        <dgm:presLayoutVars>
          <dgm:dir/>
          <dgm:resizeHandles val="exact"/>
        </dgm:presLayoutVars>
      </dgm:prSet>
      <dgm:spPr/>
    </dgm:pt>
    <dgm:pt modelId="{0945F21A-34CE-4862-93E1-7DD73B6954E7}" type="pres">
      <dgm:prSet presAssocID="{D58DE950-557B-4328-9980-143200416946}" presName="container" presStyleCnt="0">
        <dgm:presLayoutVars>
          <dgm:dir/>
          <dgm:resizeHandles val="exact"/>
        </dgm:presLayoutVars>
      </dgm:prSet>
      <dgm:spPr/>
    </dgm:pt>
    <dgm:pt modelId="{FCB8FC32-0FEF-42DA-A84C-972E3AC31248}" type="pres">
      <dgm:prSet presAssocID="{6308B503-A978-4925-8EAF-8A9852ECD9B0}" presName="compNode" presStyleCnt="0"/>
      <dgm:spPr/>
    </dgm:pt>
    <dgm:pt modelId="{A2A30C8B-9D53-4AE1-B854-97ADC509CC5A}" type="pres">
      <dgm:prSet presAssocID="{6308B503-A978-4925-8EAF-8A9852ECD9B0}" presName="iconBgRect" presStyleLbl="bgShp" presStyleIdx="0" presStyleCnt="5"/>
      <dgm:spPr/>
    </dgm:pt>
    <dgm:pt modelId="{A6A1BD6E-C9D6-4B76-A651-22890F255C76}" type="pres">
      <dgm:prSet presAssocID="{6308B503-A978-4925-8EAF-8A9852ECD9B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AE3423A9-12FF-487D-AEE6-35028A5888E3}" type="pres">
      <dgm:prSet presAssocID="{6308B503-A978-4925-8EAF-8A9852ECD9B0}" presName="spaceRect" presStyleCnt="0"/>
      <dgm:spPr/>
    </dgm:pt>
    <dgm:pt modelId="{F87D91D9-A95B-4367-B91C-79680D5CE782}" type="pres">
      <dgm:prSet presAssocID="{6308B503-A978-4925-8EAF-8A9852ECD9B0}" presName="textRect" presStyleLbl="revTx" presStyleIdx="0" presStyleCnt="5">
        <dgm:presLayoutVars>
          <dgm:chMax val="1"/>
          <dgm:chPref val="1"/>
        </dgm:presLayoutVars>
      </dgm:prSet>
      <dgm:spPr/>
    </dgm:pt>
    <dgm:pt modelId="{63735A5C-A724-41D0-A5FB-B715E616AF1A}" type="pres">
      <dgm:prSet presAssocID="{F83D1FE9-EB25-4D28-8348-E53B7A860C27}" presName="sibTrans" presStyleLbl="sibTrans2D1" presStyleIdx="0" presStyleCnt="0"/>
      <dgm:spPr/>
    </dgm:pt>
    <dgm:pt modelId="{EC1FDCD4-012D-44D8-9E6F-8A22DF2B9867}" type="pres">
      <dgm:prSet presAssocID="{7DEF2878-78D1-4332-8BCD-638D09B1AF5B}" presName="compNode" presStyleCnt="0"/>
      <dgm:spPr/>
    </dgm:pt>
    <dgm:pt modelId="{74DD786E-18C2-4B4B-86F7-DAA8BAF0C248}" type="pres">
      <dgm:prSet presAssocID="{7DEF2878-78D1-4332-8BCD-638D09B1AF5B}" presName="iconBgRect" presStyleLbl="bgShp" presStyleIdx="1" presStyleCnt="5"/>
      <dgm:spPr/>
    </dgm:pt>
    <dgm:pt modelId="{0E7551F1-8D55-4B7A-AC3C-554EF4528FA8}" type="pres">
      <dgm:prSet presAssocID="{7DEF2878-78D1-4332-8BCD-638D09B1AF5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C7F9FAC4-BC8A-4781-9581-FB0A838CAA94}" type="pres">
      <dgm:prSet presAssocID="{7DEF2878-78D1-4332-8BCD-638D09B1AF5B}" presName="spaceRect" presStyleCnt="0"/>
      <dgm:spPr/>
    </dgm:pt>
    <dgm:pt modelId="{C4DA6148-9532-4B51-9577-B7C3DC1AAD7F}" type="pres">
      <dgm:prSet presAssocID="{7DEF2878-78D1-4332-8BCD-638D09B1AF5B}" presName="textRect" presStyleLbl="revTx" presStyleIdx="1" presStyleCnt="5">
        <dgm:presLayoutVars>
          <dgm:chMax val="1"/>
          <dgm:chPref val="1"/>
        </dgm:presLayoutVars>
      </dgm:prSet>
      <dgm:spPr/>
    </dgm:pt>
    <dgm:pt modelId="{36076C7B-3097-4258-9C75-404EF77B2BBB}" type="pres">
      <dgm:prSet presAssocID="{72C53F17-3FCA-4FDA-9FBF-71B97D3CC98E}" presName="sibTrans" presStyleLbl="sibTrans2D1" presStyleIdx="0" presStyleCnt="0"/>
      <dgm:spPr/>
    </dgm:pt>
    <dgm:pt modelId="{734832CB-3E86-4CB8-8CA8-9A25EB226085}" type="pres">
      <dgm:prSet presAssocID="{03B60DE9-7280-4F6F-AB6F-FCB272132DAC}" presName="compNode" presStyleCnt="0"/>
      <dgm:spPr/>
    </dgm:pt>
    <dgm:pt modelId="{1F6AA53C-902C-4A62-A83E-40EA43DB624C}" type="pres">
      <dgm:prSet presAssocID="{03B60DE9-7280-4F6F-AB6F-FCB272132DAC}" presName="iconBgRect" presStyleLbl="bgShp" presStyleIdx="2" presStyleCnt="5"/>
      <dgm:spPr/>
    </dgm:pt>
    <dgm:pt modelId="{8807347F-A320-4641-898A-278289E2067D}" type="pres">
      <dgm:prSet presAssocID="{03B60DE9-7280-4F6F-AB6F-FCB272132DA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p compass"/>
        </a:ext>
      </dgm:extLst>
    </dgm:pt>
    <dgm:pt modelId="{7BC5155C-F435-49A3-9749-02A30D6639F4}" type="pres">
      <dgm:prSet presAssocID="{03B60DE9-7280-4F6F-AB6F-FCB272132DAC}" presName="spaceRect" presStyleCnt="0"/>
      <dgm:spPr/>
    </dgm:pt>
    <dgm:pt modelId="{9F1AD3BB-763B-416B-B4FC-16AF143DCAD7}" type="pres">
      <dgm:prSet presAssocID="{03B60DE9-7280-4F6F-AB6F-FCB272132DAC}" presName="textRect" presStyleLbl="revTx" presStyleIdx="2" presStyleCnt="5">
        <dgm:presLayoutVars>
          <dgm:chMax val="1"/>
          <dgm:chPref val="1"/>
        </dgm:presLayoutVars>
      </dgm:prSet>
      <dgm:spPr/>
    </dgm:pt>
    <dgm:pt modelId="{2C31C292-275A-47A3-A9C1-7AA1BE767392}" type="pres">
      <dgm:prSet presAssocID="{F2FBD6E5-5D98-449A-AAD1-DB41738B2A22}" presName="sibTrans" presStyleLbl="sibTrans2D1" presStyleIdx="0" presStyleCnt="0"/>
      <dgm:spPr/>
    </dgm:pt>
    <dgm:pt modelId="{10FC1EF9-B625-47DB-A96C-A47E84DE0E27}" type="pres">
      <dgm:prSet presAssocID="{52BFB2F6-F370-427D-86B1-C0A4FF1FD4A2}" presName="compNode" presStyleCnt="0"/>
      <dgm:spPr/>
    </dgm:pt>
    <dgm:pt modelId="{965976CF-5267-4841-AC8D-B2630D44D13F}" type="pres">
      <dgm:prSet presAssocID="{52BFB2F6-F370-427D-86B1-C0A4FF1FD4A2}" presName="iconBgRect" presStyleLbl="bgShp" presStyleIdx="3" presStyleCnt="5"/>
      <dgm:spPr/>
    </dgm:pt>
    <dgm:pt modelId="{2BBF3E5B-37F3-4890-BA2E-DD6540EE7ED0}" type="pres">
      <dgm:prSet presAssocID="{52BFB2F6-F370-427D-86B1-C0A4FF1FD4A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58055647-88C6-43F2-8A7C-76B4F4659D68}" type="pres">
      <dgm:prSet presAssocID="{52BFB2F6-F370-427D-86B1-C0A4FF1FD4A2}" presName="spaceRect" presStyleCnt="0"/>
      <dgm:spPr/>
    </dgm:pt>
    <dgm:pt modelId="{2232AC10-FC19-440E-B642-8A9F0EF1195B}" type="pres">
      <dgm:prSet presAssocID="{52BFB2F6-F370-427D-86B1-C0A4FF1FD4A2}" presName="textRect" presStyleLbl="revTx" presStyleIdx="3" presStyleCnt="5">
        <dgm:presLayoutVars>
          <dgm:chMax val="1"/>
          <dgm:chPref val="1"/>
        </dgm:presLayoutVars>
      </dgm:prSet>
      <dgm:spPr/>
    </dgm:pt>
    <dgm:pt modelId="{D4B89FED-5200-4884-9AE5-5AFEA9F4B1CF}" type="pres">
      <dgm:prSet presAssocID="{682F885F-0CD9-4AEB-9BB1-B36A6607707D}" presName="sibTrans" presStyleLbl="sibTrans2D1" presStyleIdx="0" presStyleCnt="0"/>
      <dgm:spPr/>
    </dgm:pt>
    <dgm:pt modelId="{4BC5E31D-038E-4C08-BD37-BD33302B7BBB}" type="pres">
      <dgm:prSet presAssocID="{4A74B989-5006-49EB-A63D-2301F1709AF3}" presName="compNode" presStyleCnt="0"/>
      <dgm:spPr/>
    </dgm:pt>
    <dgm:pt modelId="{C3A0838A-130D-435D-9A6E-4B6E1DBBA072}" type="pres">
      <dgm:prSet presAssocID="{4A74B989-5006-49EB-A63D-2301F1709AF3}" presName="iconBgRect" presStyleLbl="bgShp" presStyleIdx="4" presStyleCnt="5"/>
      <dgm:spPr/>
    </dgm:pt>
    <dgm:pt modelId="{3DC74F09-9AE1-4F84-A9BD-3AF70F88EF8F}" type="pres">
      <dgm:prSet presAssocID="{4A74B989-5006-49EB-A63D-2301F1709AF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spital"/>
        </a:ext>
      </dgm:extLst>
    </dgm:pt>
    <dgm:pt modelId="{AD3A7092-EE43-4390-8111-BBB74E6CA4C7}" type="pres">
      <dgm:prSet presAssocID="{4A74B989-5006-49EB-A63D-2301F1709AF3}" presName="spaceRect" presStyleCnt="0"/>
      <dgm:spPr/>
    </dgm:pt>
    <dgm:pt modelId="{FDD3E7D4-D51D-46AE-AD76-3840D23D9C29}" type="pres">
      <dgm:prSet presAssocID="{4A74B989-5006-49EB-A63D-2301F1709AF3}" presName="textRect" presStyleLbl="revTx" presStyleIdx="4" presStyleCnt="5">
        <dgm:presLayoutVars>
          <dgm:chMax val="1"/>
          <dgm:chPref val="1"/>
        </dgm:presLayoutVars>
      </dgm:prSet>
      <dgm:spPr/>
    </dgm:pt>
  </dgm:ptLst>
  <dgm:cxnLst>
    <dgm:cxn modelId="{94944A14-6D59-49BB-907A-A095CAA70D55}" srcId="{D58DE950-557B-4328-9980-143200416946}" destId="{6308B503-A978-4925-8EAF-8A9852ECD9B0}" srcOrd="0" destOrd="0" parTransId="{55723F98-B9E7-42E3-8938-E57F3B565B1C}" sibTransId="{F83D1FE9-EB25-4D28-8348-E53B7A860C27}"/>
    <dgm:cxn modelId="{CB017623-C534-4E55-A10D-D83FF013730A}" type="presOf" srcId="{6308B503-A978-4925-8EAF-8A9852ECD9B0}" destId="{F87D91D9-A95B-4367-B91C-79680D5CE782}" srcOrd="0" destOrd="0" presId="urn:microsoft.com/office/officeart/2018/2/layout/IconCircleList"/>
    <dgm:cxn modelId="{71DB6B3A-4596-4F59-B9C8-A9653581D72B}" type="presOf" srcId="{7DEF2878-78D1-4332-8BCD-638D09B1AF5B}" destId="{C4DA6148-9532-4B51-9577-B7C3DC1AAD7F}" srcOrd="0" destOrd="0" presId="urn:microsoft.com/office/officeart/2018/2/layout/IconCircleList"/>
    <dgm:cxn modelId="{6998D13B-1EED-4FF0-B73A-EF7507D1EFB6}" srcId="{D58DE950-557B-4328-9980-143200416946}" destId="{4A74B989-5006-49EB-A63D-2301F1709AF3}" srcOrd="4" destOrd="0" parTransId="{BB0BABC0-927C-4117-B065-6A978A29D77A}" sibTransId="{5F02F9EE-AFCC-46B4-86F9-99D68059CC5A}"/>
    <dgm:cxn modelId="{D6954B3E-5FB8-493D-99F0-D68CD4E3FAF4}" type="presOf" srcId="{D58DE950-557B-4328-9980-143200416946}" destId="{02F39137-5D21-40F3-9331-261D689723CC}" srcOrd="0" destOrd="0" presId="urn:microsoft.com/office/officeart/2018/2/layout/IconCircleList"/>
    <dgm:cxn modelId="{4EEBB740-DA16-46B1-9409-DF458AC3159C}" srcId="{D58DE950-557B-4328-9980-143200416946}" destId="{03B60DE9-7280-4F6F-AB6F-FCB272132DAC}" srcOrd="2" destOrd="0" parTransId="{A032DDDC-E973-4714-9C84-CC6A84EBC829}" sibTransId="{F2FBD6E5-5D98-449A-AAD1-DB41738B2A22}"/>
    <dgm:cxn modelId="{30557142-FF3B-4FFD-A881-D55A4A01B1AC}" type="presOf" srcId="{72C53F17-3FCA-4FDA-9FBF-71B97D3CC98E}" destId="{36076C7B-3097-4258-9C75-404EF77B2BBB}" srcOrd="0" destOrd="0" presId="urn:microsoft.com/office/officeart/2018/2/layout/IconCircleList"/>
    <dgm:cxn modelId="{946EF199-8CE5-4490-A4D1-F74ED2FCF87C}" srcId="{D58DE950-557B-4328-9980-143200416946}" destId="{52BFB2F6-F370-427D-86B1-C0A4FF1FD4A2}" srcOrd="3" destOrd="0" parTransId="{649ADBAF-1769-4211-828C-BEB120B38CA8}" sibTransId="{682F885F-0CD9-4AEB-9BB1-B36A6607707D}"/>
    <dgm:cxn modelId="{948171B4-9A9F-4764-94FA-E10817D4D4DF}" type="presOf" srcId="{682F885F-0CD9-4AEB-9BB1-B36A6607707D}" destId="{D4B89FED-5200-4884-9AE5-5AFEA9F4B1CF}" srcOrd="0" destOrd="0" presId="urn:microsoft.com/office/officeart/2018/2/layout/IconCircleList"/>
    <dgm:cxn modelId="{9A1BE7C5-1419-4A17-99C1-C2E9A09B34AC}" type="presOf" srcId="{4A74B989-5006-49EB-A63D-2301F1709AF3}" destId="{FDD3E7D4-D51D-46AE-AD76-3840D23D9C29}" srcOrd="0" destOrd="0" presId="urn:microsoft.com/office/officeart/2018/2/layout/IconCircleList"/>
    <dgm:cxn modelId="{09E19CD9-452F-471D-949E-D5C3EA3E016B}" type="presOf" srcId="{52BFB2F6-F370-427D-86B1-C0A4FF1FD4A2}" destId="{2232AC10-FC19-440E-B642-8A9F0EF1195B}" srcOrd="0" destOrd="0" presId="urn:microsoft.com/office/officeart/2018/2/layout/IconCircleList"/>
    <dgm:cxn modelId="{038185E3-000F-4A94-A8BC-34D12A07692D}" type="presOf" srcId="{03B60DE9-7280-4F6F-AB6F-FCB272132DAC}" destId="{9F1AD3BB-763B-416B-B4FC-16AF143DCAD7}" srcOrd="0" destOrd="0" presId="urn:microsoft.com/office/officeart/2018/2/layout/IconCircleList"/>
    <dgm:cxn modelId="{362CA4E5-A6DB-4745-987E-AFB480DB03DE}" type="presOf" srcId="{F83D1FE9-EB25-4D28-8348-E53B7A860C27}" destId="{63735A5C-A724-41D0-A5FB-B715E616AF1A}" srcOrd="0" destOrd="0" presId="urn:microsoft.com/office/officeart/2018/2/layout/IconCircleList"/>
    <dgm:cxn modelId="{0F0ED5E8-BFC2-4D27-9D92-1725114167B8}" type="presOf" srcId="{F2FBD6E5-5D98-449A-AAD1-DB41738B2A22}" destId="{2C31C292-275A-47A3-A9C1-7AA1BE767392}" srcOrd="0" destOrd="0" presId="urn:microsoft.com/office/officeart/2018/2/layout/IconCircleList"/>
    <dgm:cxn modelId="{09B9F0F4-A76F-4D70-BCAA-D3A8AC2991AF}" srcId="{D58DE950-557B-4328-9980-143200416946}" destId="{7DEF2878-78D1-4332-8BCD-638D09B1AF5B}" srcOrd="1" destOrd="0" parTransId="{5369A6A5-8F11-4535-B08F-8451EB332FD3}" sibTransId="{72C53F17-3FCA-4FDA-9FBF-71B97D3CC98E}"/>
    <dgm:cxn modelId="{CB138554-D549-4DFC-8F4B-EED6AB18FA4F}" type="presParOf" srcId="{02F39137-5D21-40F3-9331-261D689723CC}" destId="{0945F21A-34CE-4862-93E1-7DD73B6954E7}" srcOrd="0" destOrd="0" presId="urn:microsoft.com/office/officeart/2018/2/layout/IconCircleList"/>
    <dgm:cxn modelId="{258FE47E-89B8-4ABC-B08D-797B7F82CED6}" type="presParOf" srcId="{0945F21A-34CE-4862-93E1-7DD73B6954E7}" destId="{FCB8FC32-0FEF-42DA-A84C-972E3AC31248}" srcOrd="0" destOrd="0" presId="urn:microsoft.com/office/officeart/2018/2/layout/IconCircleList"/>
    <dgm:cxn modelId="{DD55996D-81F6-44E8-A0C3-CB55977D3B4E}" type="presParOf" srcId="{FCB8FC32-0FEF-42DA-A84C-972E3AC31248}" destId="{A2A30C8B-9D53-4AE1-B854-97ADC509CC5A}" srcOrd="0" destOrd="0" presId="urn:microsoft.com/office/officeart/2018/2/layout/IconCircleList"/>
    <dgm:cxn modelId="{BD1F7559-CD42-4223-BD1E-43B0D0D011E8}" type="presParOf" srcId="{FCB8FC32-0FEF-42DA-A84C-972E3AC31248}" destId="{A6A1BD6E-C9D6-4B76-A651-22890F255C76}" srcOrd="1" destOrd="0" presId="urn:microsoft.com/office/officeart/2018/2/layout/IconCircleList"/>
    <dgm:cxn modelId="{A7B4E99F-C39A-4A3F-B425-F38FF99E11AE}" type="presParOf" srcId="{FCB8FC32-0FEF-42DA-A84C-972E3AC31248}" destId="{AE3423A9-12FF-487D-AEE6-35028A5888E3}" srcOrd="2" destOrd="0" presId="urn:microsoft.com/office/officeart/2018/2/layout/IconCircleList"/>
    <dgm:cxn modelId="{647F274A-DEC7-4EB3-BFC9-56B4EF0A2074}" type="presParOf" srcId="{FCB8FC32-0FEF-42DA-A84C-972E3AC31248}" destId="{F87D91D9-A95B-4367-B91C-79680D5CE782}" srcOrd="3" destOrd="0" presId="urn:microsoft.com/office/officeart/2018/2/layout/IconCircleList"/>
    <dgm:cxn modelId="{9070A645-1512-44BE-821A-639031556F8E}" type="presParOf" srcId="{0945F21A-34CE-4862-93E1-7DD73B6954E7}" destId="{63735A5C-A724-41D0-A5FB-B715E616AF1A}" srcOrd="1" destOrd="0" presId="urn:microsoft.com/office/officeart/2018/2/layout/IconCircleList"/>
    <dgm:cxn modelId="{7B3E1897-D5C0-41CD-949B-029F32FF52B9}" type="presParOf" srcId="{0945F21A-34CE-4862-93E1-7DD73B6954E7}" destId="{EC1FDCD4-012D-44D8-9E6F-8A22DF2B9867}" srcOrd="2" destOrd="0" presId="urn:microsoft.com/office/officeart/2018/2/layout/IconCircleList"/>
    <dgm:cxn modelId="{AD1A22C8-AA36-49ED-A164-46E696E8D820}" type="presParOf" srcId="{EC1FDCD4-012D-44D8-9E6F-8A22DF2B9867}" destId="{74DD786E-18C2-4B4B-86F7-DAA8BAF0C248}" srcOrd="0" destOrd="0" presId="urn:microsoft.com/office/officeart/2018/2/layout/IconCircleList"/>
    <dgm:cxn modelId="{1B128FDF-772B-46F9-BACE-9E3939EFBBE0}" type="presParOf" srcId="{EC1FDCD4-012D-44D8-9E6F-8A22DF2B9867}" destId="{0E7551F1-8D55-4B7A-AC3C-554EF4528FA8}" srcOrd="1" destOrd="0" presId="urn:microsoft.com/office/officeart/2018/2/layout/IconCircleList"/>
    <dgm:cxn modelId="{F8C2B273-B6C1-45B4-A24E-558B992EE520}" type="presParOf" srcId="{EC1FDCD4-012D-44D8-9E6F-8A22DF2B9867}" destId="{C7F9FAC4-BC8A-4781-9581-FB0A838CAA94}" srcOrd="2" destOrd="0" presId="urn:microsoft.com/office/officeart/2018/2/layout/IconCircleList"/>
    <dgm:cxn modelId="{3A125898-8984-45C5-BB0F-5DD53C64CE8C}" type="presParOf" srcId="{EC1FDCD4-012D-44D8-9E6F-8A22DF2B9867}" destId="{C4DA6148-9532-4B51-9577-B7C3DC1AAD7F}" srcOrd="3" destOrd="0" presId="urn:microsoft.com/office/officeart/2018/2/layout/IconCircleList"/>
    <dgm:cxn modelId="{27A3D456-F388-4953-897A-5BB62A8D602B}" type="presParOf" srcId="{0945F21A-34CE-4862-93E1-7DD73B6954E7}" destId="{36076C7B-3097-4258-9C75-404EF77B2BBB}" srcOrd="3" destOrd="0" presId="urn:microsoft.com/office/officeart/2018/2/layout/IconCircleList"/>
    <dgm:cxn modelId="{AA8BAA35-E8A9-46B0-93DE-3607FF301A49}" type="presParOf" srcId="{0945F21A-34CE-4862-93E1-7DD73B6954E7}" destId="{734832CB-3E86-4CB8-8CA8-9A25EB226085}" srcOrd="4" destOrd="0" presId="urn:microsoft.com/office/officeart/2018/2/layout/IconCircleList"/>
    <dgm:cxn modelId="{CE3F8DA4-D76E-4435-8ABB-B54B1980F3FB}" type="presParOf" srcId="{734832CB-3E86-4CB8-8CA8-9A25EB226085}" destId="{1F6AA53C-902C-4A62-A83E-40EA43DB624C}" srcOrd="0" destOrd="0" presId="urn:microsoft.com/office/officeart/2018/2/layout/IconCircleList"/>
    <dgm:cxn modelId="{1ACE7B1B-2DF4-4692-877C-5B9CCBD1E095}" type="presParOf" srcId="{734832CB-3E86-4CB8-8CA8-9A25EB226085}" destId="{8807347F-A320-4641-898A-278289E2067D}" srcOrd="1" destOrd="0" presId="urn:microsoft.com/office/officeart/2018/2/layout/IconCircleList"/>
    <dgm:cxn modelId="{096BA154-1D4C-43A8-8E86-1DDD281A8D9C}" type="presParOf" srcId="{734832CB-3E86-4CB8-8CA8-9A25EB226085}" destId="{7BC5155C-F435-49A3-9749-02A30D6639F4}" srcOrd="2" destOrd="0" presId="urn:microsoft.com/office/officeart/2018/2/layout/IconCircleList"/>
    <dgm:cxn modelId="{38DD013D-3803-4DD1-9C24-FF47C1F9DC7A}" type="presParOf" srcId="{734832CB-3E86-4CB8-8CA8-9A25EB226085}" destId="{9F1AD3BB-763B-416B-B4FC-16AF143DCAD7}" srcOrd="3" destOrd="0" presId="urn:microsoft.com/office/officeart/2018/2/layout/IconCircleList"/>
    <dgm:cxn modelId="{587FF46C-AE07-4A3E-A393-24403C858806}" type="presParOf" srcId="{0945F21A-34CE-4862-93E1-7DD73B6954E7}" destId="{2C31C292-275A-47A3-A9C1-7AA1BE767392}" srcOrd="5" destOrd="0" presId="urn:microsoft.com/office/officeart/2018/2/layout/IconCircleList"/>
    <dgm:cxn modelId="{F721B4E7-4461-425E-9939-C1657A601DC2}" type="presParOf" srcId="{0945F21A-34CE-4862-93E1-7DD73B6954E7}" destId="{10FC1EF9-B625-47DB-A96C-A47E84DE0E27}" srcOrd="6" destOrd="0" presId="urn:microsoft.com/office/officeart/2018/2/layout/IconCircleList"/>
    <dgm:cxn modelId="{C29F9178-4D1B-46C4-B9B3-740430A5CC0D}" type="presParOf" srcId="{10FC1EF9-B625-47DB-A96C-A47E84DE0E27}" destId="{965976CF-5267-4841-AC8D-B2630D44D13F}" srcOrd="0" destOrd="0" presId="urn:microsoft.com/office/officeart/2018/2/layout/IconCircleList"/>
    <dgm:cxn modelId="{C3E78E3E-D1AC-4A26-AF5D-08205C5A84B7}" type="presParOf" srcId="{10FC1EF9-B625-47DB-A96C-A47E84DE0E27}" destId="{2BBF3E5B-37F3-4890-BA2E-DD6540EE7ED0}" srcOrd="1" destOrd="0" presId="urn:microsoft.com/office/officeart/2018/2/layout/IconCircleList"/>
    <dgm:cxn modelId="{6CF65FBD-0935-4DA3-A2B5-3D90989209F2}" type="presParOf" srcId="{10FC1EF9-B625-47DB-A96C-A47E84DE0E27}" destId="{58055647-88C6-43F2-8A7C-76B4F4659D68}" srcOrd="2" destOrd="0" presId="urn:microsoft.com/office/officeart/2018/2/layout/IconCircleList"/>
    <dgm:cxn modelId="{07A2B13A-31B0-4F7B-A977-2E1E8EA7BBC8}" type="presParOf" srcId="{10FC1EF9-B625-47DB-A96C-A47E84DE0E27}" destId="{2232AC10-FC19-440E-B642-8A9F0EF1195B}" srcOrd="3" destOrd="0" presId="urn:microsoft.com/office/officeart/2018/2/layout/IconCircleList"/>
    <dgm:cxn modelId="{372627CF-676A-4AD0-AA96-3993DCB28166}" type="presParOf" srcId="{0945F21A-34CE-4862-93E1-7DD73B6954E7}" destId="{D4B89FED-5200-4884-9AE5-5AFEA9F4B1CF}" srcOrd="7" destOrd="0" presId="urn:microsoft.com/office/officeart/2018/2/layout/IconCircleList"/>
    <dgm:cxn modelId="{A2EBC698-D64F-4064-8F45-E12DA030678A}" type="presParOf" srcId="{0945F21A-34CE-4862-93E1-7DD73B6954E7}" destId="{4BC5E31D-038E-4C08-BD37-BD33302B7BBB}" srcOrd="8" destOrd="0" presId="urn:microsoft.com/office/officeart/2018/2/layout/IconCircleList"/>
    <dgm:cxn modelId="{3A33AD88-0F8C-4D95-ADBC-1BCBB9BB1F3D}" type="presParOf" srcId="{4BC5E31D-038E-4C08-BD37-BD33302B7BBB}" destId="{C3A0838A-130D-435D-9A6E-4B6E1DBBA072}" srcOrd="0" destOrd="0" presId="urn:microsoft.com/office/officeart/2018/2/layout/IconCircleList"/>
    <dgm:cxn modelId="{209B2B96-CD2B-4380-B1EE-5DC77680AF97}" type="presParOf" srcId="{4BC5E31D-038E-4C08-BD37-BD33302B7BBB}" destId="{3DC74F09-9AE1-4F84-A9BD-3AF70F88EF8F}" srcOrd="1" destOrd="0" presId="urn:microsoft.com/office/officeart/2018/2/layout/IconCircleList"/>
    <dgm:cxn modelId="{E268AC73-802E-427D-A768-31E80E408944}" type="presParOf" srcId="{4BC5E31D-038E-4C08-BD37-BD33302B7BBB}" destId="{AD3A7092-EE43-4390-8111-BBB74E6CA4C7}" srcOrd="2" destOrd="0" presId="urn:microsoft.com/office/officeart/2018/2/layout/IconCircleList"/>
    <dgm:cxn modelId="{778AAE0C-A451-48EE-A1AD-CB74A891B555}" type="presParOf" srcId="{4BC5E31D-038E-4C08-BD37-BD33302B7BBB}" destId="{FDD3E7D4-D51D-46AE-AD76-3840D23D9C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9BBC62-C482-4E9A-85A0-85AF9ACFBB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D974784-76A5-4DF5-B0AF-E43AB4B0B13F}">
      <dgm:prSet/>
      <dgm:spPr/>
      <dgm:t>
        <a:bodyPr/>
        <a:lstStyle/>
        <a:p>
          <a:pPr>
            <a:lnSpc>
              <a:spcPct val="100000"/>
            </a:lnSpc>
          </a:pPr>
          <a:r>
            <a:rPr lang="en-US" dirty="0">
              <a:solidFill>
                <a:schemeClr val="bg2">
                  <a:lumMod val="75000"/>
                </a:schemeClr>
              </a:solidFill>
            </a:rPr>
            <a:t>Alcohol/drugs – top public health problem</a:t>
          </a:r>
        </a:p>
      </dgm:t>
    </dgm:pt>
    <dgm:pt modelId="{C120334A-F71E-4056-A093-AD3B92EC4D41}" type="parTrans" cxnId="{13D534A9-F093-4E7E-B61F-74A46422BBA5}">
      <dgm:prSet/>
      <dgm:spPr/>
      <dgm:t>
        <a:bodyPr/>
        <a:lstStyle/>
        <a:p>
          <a:endParaRPr lang="en-US"/>
        </a:p>
      </dgm:t>
    </dgm:pt>
    <dgm:pt modelId="{11905670-EF6D-48E2-AE20-23D87EEF8805}" type="sibTrans" cxnId="{13D534A9-F093-4E7E-B61F-74A46422BBA5}">
      <dgm:prSet/>
      <dgm:spPr/>
      <dgm:t>
        <a:bodyPr/>
        <a:lstStyle/>
        <a:p>
          <a:endParaRPr lang="en-US"/>
        </a:p>
      </dgm:t>
    </dgm:pt>
    <dgm:pt modelId="{A82761FD-7D9C-46DC-9B3C-C9E2E093571D}">
      <dgm:prSet/>
      <dgm:spPr/>
      <dgm:t>
        <a:bodyPr/>
        <a:lstStyle/>
        <a:p>
          <a:pPr>
            <a:lnSpc>
              <a:spcPct val="100000"/>
            </a:lnSpc>
          </a:pPr>
          <a:endParaRPr lang="en-US" dirty="0">
            <a:solidFill>
              <a:schemeClr val="bg2">
                <a:lumMod val="75000"/>
              </a:schemeClr>
            </a:solidFill>
          </a:endParaRPr>
        </a:p>
      </dgm:t>
    </dgm:pt>
    <dgm:pt modelId="{2A2CF1EE-0CCA-49FF-B00F-FB5D1605FF25}" type="parTrans" cxnId="{865BF986-F199-45F5-8C85-E0FC32069652}">
      <dgm:prSet/>
      <dgm:spPr/>
      <dgm:t>
        <a:bodyPr/>
        <a:lstStyle/>
        <a:p>
          <a:endParaRPr lang="en-US"/>
        </a:p>
      </dgm:t>
    </dgm:pt>
    <dgm:pt modelId="{973125A7-9F66-4342-9E6F-E6156F0F2A00}" type="sibTrans" cxnId="{865BF986-F199-45F5-8C85-E0FC32069652}">
      <dgm:prSet/>
      <dgm:spPr/>
      <dgm:t>
        <a:bodyPr/>
        <a:lstStyle/>
        <a:p>
          <a:endParaRPr lang="en-US"/>
        </a:p>
      </dgm:t>
    </dgm:pt>
    <dgm:pt modelId="{2073F50E-F223-4375-9714-9CB71245AFB7}">
      <dgm:prSet/>
      <dgm:spPr/>
      <dgm:t>
        <a:bodyPr/>
        <a:lstStyle/>
        <a:p>
          <a:pPr>
            <a:lnSpc>
              <a:spcPct val="100000"/>
            </a:lnSpc>
          </a:pPr>
          <a:r>
            <a:rPr lang="en-US" dirty="0">
              <a:solidFill>
                <a:schemeClr val="bg2">
                  <a:lumMod val="75000"/>
                </a:schemeClr>
              </a:solidFill>
            </a:rPr>
            <a:t>Policy Approaches and conceptualizations </a:t>
          </a:r>
        </a:p>
      </dgm:t>
    </dgm:pt>
    <dgm:pt modelId="{4815DCBC-123B-47AE-988E-3FC457B0D29A}" type="parTrans" cxnId="{095C356A-CA7C-4148-8F4C-543A4C3B98EF}">
      <dgm:prSet/>
      <dgm:spPr/>
      <dgm:t>
        <a:bodyPr/>
        <a:lstStyle/>
        <a:p>
          <a:endParaRPr lang="en-US"/>
        </a:p>
      </dgm:t>
    </dgm:pt>
    <dgm:pt modelId="{4EB6B72E-E54B-40CA-ADB2-A7DA5DA59F1C}" type="sibTrans" cxnId="{095C356A-CA7C-4148-8F4C-543A4C3B98EF}">
      <dgm:prSet/>
      <dgm:spPr/>
      <dgm:t>
        <a:bodyPr/>
        <a:lstStyle/>
        <a:p>
          <a:endParaRPr lang="en-US"/>
        </a:p>
      </dgm:t>
    </dgm:pt>
    <dgm:pt modelId="{21194B2E-9785-430A-9B54-D3D0B664AAB9}">
      <dgm:prSet/>
      <dgm:spPr/>
      <dgm:t>
        <a:bodyPr/>
        <a:lstStyle/>
        <a:p>
          <a:pPr>
            <a:lnSpc>
              <a:spcPct val="100000"/>
            </a:lnSpc>
          </a:pPr>
          <a:endParaRPr lang="en-US" dirty="0">
            <a:solidFill>
              <a:schemeClr val="bg2">
                <a:lumMod val="75000"/>
              </a:schemeClr>
            </a:solidFill>
          </a:endParaRPr>
        </a:p>
      </dgm:t>
    </dgm:pt>
    <dgm:pt modelId="{2E5D23A1-C223-419A-80E4-C379709118F4}" type="parTrans" cxnId="{BD6110A9-121E-4017-8D20-39454BFE1BE0}">
      <dgm:prSet/>
      <dgm:spPr/>
      <dgm:t>
        <a:bodyPr/>
        <a:lstStyle/>
        <a:p>
          <a:endParaRPr lang="en-US"/>
        </a:p>
      </dgm:t>
    </dgm:pt>
    <dgm:pt modelId="{CE48A98C-1577-465B-8DB2-848FE5B2E07D}" type="sibTrans" cxnId="{BD6110A9-121E-4017-8D20-39454BFE1BE0}">
      <dgm:prSet/>
      <dgm:spPr/>
      <dgm:t>
        <a:bodyPr/>
        <a:lstStyle/>
        <a:p>
          <a:endParaRPr lang="en-US"/>
        </a:p>
      </dgm:t>
    </dgm:pt>
    <dgm:pt modelId="{1FAAB553-ED18-4D30-BF59-8E434A7B1318}">
      <dgm:prSet/>
      <dgm:spPr/>
      <dgm:t>
        <a:bodyPr/>
        <a:lstStyle/>
        <a:p>
          <a:pPr>
            <a:lnSpc>
              <a:spcPct val="100000"/>
            </a:lnSpc>
          </a:pPr>
          <a:r>
            <a:rPr lang="en-US" dirty="0">
              <a:solidFill>
                <a:schemeClr val="bg1">
                  <a:lumMod val="65000"/>
                </a:schemeClr>
              </a:solidFill>
            </a:rPr>
            <a:t>The role of stigma/discrimination</a:t>
          </a:r>
        </a:p>
      </dgm:t>
    </dgm:pt>
    <dgm:pt modelId="{B83F148F-3DC2-4A71-98D9-765B2725B1D0}" type="parTrans" cxnId="{8A13CE27-472A-4470-BB45-54393D91FB7F}">
      <dgm:prSet/>
      <dgm:spPr/>
      <dgm:t>
        <a:bodyPr/>
        <a:lstStyle/>
        <a:p>
          <a:endParaRPr lang="en-US"/>
        </a:p>
      </dgm:t>
    </dgm:pt>
    <dgm:pt modelId="{39FA915B-EA19-434F-B6E5-D5FD297D2E48}" type="sibTrans" cxnId="{8A13CE27-472A-4470-BB45-54393D91FB7F}">
      <dgm:prSet/>
      <dgm:spPr/>
      <dgm:t>
        <a:bodyPr/>
        <a:lstStyle/>
        <a:p>
          <a:endParaRPr lang="en-US"/>
        </a:p>
      </dgm:t>
    </dgm:pt>
    <dgm:pt modelId="{8335FB69-34AB-4DA8-AD0F-5F53E605E8A2}">
      <dgm:prSet/>
      <dgm:spPr/>
      <dgm:t>
        <a:bodyPr/>
        <a:lstStyle/>
        <a:p>
          <a:pPr>
            <a:lnSpc>
              <a:spcPct val="100000"/>
            </a:lnSpc>
          </a:pPr>
          <a:endParaRPr lang="en-US" dirty="0">
            <a:solidFill>
              <a:schemeClr val="bg1"/>
            </a:solidFill>
          </a:endParaRPr>
        </a:p>
      </dgm:t>
    </dgm:pt>
    <dgm:pt modelId="{139B7C32-A7EF-437D-A584-7AA794A9C516}" type="parTrans" cxnId="{B6EDEAD2-DC6F-4560-B11B-14B70095650C}">
      <dgm:prSet/>
      <dgm:spPr/>
      <dgm:t>
        <a:bodyPr/>
        <a:lstStyle/>
        <a:p>
          <a:endParaRPr lang="en-US"/>
        </a:p>
      </dgm:t>
    </dgm:pt>
    <dgm:pt modelId="{F385EC00-DBE0-417C-AB11-BCBF800DBF86}" type="sibTrans" cxnId="{B6EDEAD2-DC6F-4560-B11B-14B70095650C}">
      <dgm:prSet/>
      <dgm:spPr/>
      <dgm:t>
        <a:bodyPr/>
        <a:lstStyle/>
        <a:p>
          <a:endParaRPr lang="en-US"/>
        </a:p>
      </dgm:t>
    </dgm:pt>
    <dgm:pt modelId="{211557E2-EEA1-4D8C-B70A-B70A374A14A9}">
      <dgm:prSet/>
      <dgm:spPr/>
      <dgm:t>
        <a:bodyPr/>
        <a:lstStyle/>
        <a:p>
          <a:pPr>
            <a:lnSpc>
              <a:spcPct val="100000"/>
            </a:lnSpc>
          </a:pPr>
          <a:r>
            <a:rPr lang="en-US" dirty="0">
              <a:solidFill>
                <a:schemeClr val="bg1"/>
              </a:solidFill>
            </a:rPr>
            <a:t>Ways to address stigma/discrimination </a:t>
          </a:r>
        </a:p>
      </dgm:t>
    </dgm:pt>
    <dgm:pt modelId="{1BEC279C-8725-43C9-A2F8-9B2CB6AF0D55}" type="parTrans" cxnId="{10B3CFC4-139F-4CD5-9FAF-30CBBA407228}">
      <dgm:prSet/>
      <dgm:spPr/>
      <dgm:t>
        <a:bodyPr/>
        <a:lstStyle/>
        <a:p>
          <a:endParaRPr lang="en-US"/>
        </a:p>
      </dgm:t>
    </dgm:pt>
    <dgm:pt modelId="{44D07455-9BD3-4E82-AC12-9BE37BA045CA}" type="sibTrans" cxnId="{10B3CFC4-139F-4CD5-9FAF-30CBBA407228}">
      <dgm:prSet/>
      <dgm:spPr/>
      <dgm:t>
        <a:bodyPr/>
        <a:lstStyle/>
        <a:p>
          <a:endParaRPr lang="en-US"/>
        </a:p>
      </dgm:t>
    </dgm:pt>
    <dgm:pt modelId="{5773A063-78F5-4BB3-9C33-72F41671E6F1}" type="pres">
      <dgm:prSet presAssocID="{CC9BBC62-C482-4E9A-85A0-85AF9ACFBB5F}" presName="root" presStyleCnt="0">
        <dgm:presLayoutVars>
          <dgm:dir/>
          <dgm:resizeHandles val="exact"/>
        </dgm:presLayoutVars>
      </dgm:prSet>
      <dgm:spPr/>
    </dgm:pt>
    <dgm:pt modelId="{E729876D-1C6D-465E-84A1-E5EBAC06437C}" type="pres">
      <dgm:prSet presAssocID="{CD974784-76A5-4DF5-B0AF-E43AB4B0B13F}" presName="compNode" presStyleCnt="0"/>
      <dgm:spPr/>
    </dgm:pt>
    <dgm:pt modelId="{321F5F4D-C4CD-4E76-9585-1D0B465DE32D}" type="pres">
      <dgm:prSet presAssocID="{CD974784-76A5-4DF5-B0AF-E43AB4B0B13F}" presName="bgRect" presStyleLbl="bgShp" presStyleIdx="0" presStyleCnt="4"/>
      <dgm:spPr/>
    </dgm:pt>
    <dgm:pt modelId="{35EB3DF4-CA5E-4B7B-9F03-C2B3DCB5090E}" type="pres">
      <dgm:prSet presAssocID="{CD974784-76A5-4DF5-B0AF-E43AB4B0B1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ttle"/>
        </a:ext>
      </dgm:extLst>
    </dgm:pt>
    <dgm:pt modelId="{EC10B531-D03C-451C-909F-E60DB4022D40}" type="pres">
      <dgm:prSet presAssocID="{CD974784-76A5-4DF5-B0AF-E43AB4B0B13F}" presName="spaceRect" presStyleCnt="0"/>
      <dgm:spPr/>
    </dgm:pt>
    <dgm:pt modelId="{3506982D-AE9A-4BDC-86C0-FF0833BA3088}" type="pres">
      <dgm:prSet presAssocID="{CD974784-76A5-4DF5-B0AF-E43AB4B0B13F}" presName="parTx" presStyleLbl="revTx" presStyleIdx="0" presStyleCnt="7">
        <dgm:presLayoutVars>
          <dgm:chMax val="0"/>
          <dgm:chPref val="0"/>
        </dgm:presLayoutVars>
      </dgm:prSet>
      <dgm:spPr/>
    </dgm:pt>
    <dgm:pt modelId="{BEAA5869-CD8D-4C9D-8EA0-D16F479BCDFF}" type="pres">
      <dgm:prSet presAssocID="{CD974784-76A5-4DF5-B0AF-E43AB4B0B13F}" presName="desTx" presStyleLbl="revTx" presStyleIdx="1" presStyleCnt="7">
        <dgm:presLayoutVars/>
      </dgm:prSet>
      <dgm:spPr/>
    </dgm:pt>
    <dgm:pt modelId="{45DFD9E8-271B-4DB9-AE1C-BA6D5DD8BD00}" type="pres">
      <dgm:prSet presAssocID="{11905670-EF6D-48E2-AE20-23D87EEF8805}" presName="sibTrans" presStyleCnt="0"/>
      <dgm:spPr/>
    </dgm:pt>
    <dgm:pt modelId="{569A4A83-26EF-4F24-BB30-0742691F7CCD}" type="pres">
      <dgm:prSet presAssocID="{2073F50E-F223-4375-9714-9CB71245AFB7}" presName="compNode" presStyleCnt="0"/>
      <dgm:spPr/>
    </dgm:pt>
    <dgm:pt modelId="{28358690-D524-4C59-9639-5B496F3D132D}" type="pres">
      <dgm:prSet presAssocID="{2073F50E-F223-4375-9714-9CB71245AFB7}" presName="bgRect" presStyleLbl="bgShp" presStyleIdx="1" presStyleCnt="4"/>
      <dgm:spPr/>
    </dgm:pt>
    <dgm:pt modelId="{72F8D116-4044-40E2-AA06-D8516F2AF428}" type="pres">
      <dgm:prSet presAssocID="{2073F50E-F223-4375-9714-9CB71245AF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F5EE4C42-2127-4605-A39A-569723D37740}" type="pres">
      <dgm:prSet presAssocID="{2073F50E-F223-4375-9714-9CB71245AFB7}" presName="spaceRect" presStyleCnt="0"/>
      <dgm:spPr/>
    </dgm:pt>
    <dgm:pt modelId="{57CC2B3C-1427-443A-BD64-B78591FF1B35}" type="pres">
      <dgm:prSet presAssocID="{2073F50E-F223-4375-9714-9CB71245AFB7}" presName="parTx" presStyleLbl="revTx" presStyleIdx="2" presStyleCnt="7">
        <dgm:presLayoutVars>
          <dgm:chMax val="0"/>
          <dgm:chPref val="0"/>
        </dgm:presLayoutVars>
      </dgm:prSet>
      <dgm:spPr/>
    </dgm:pt>
    <dgm:pt modelId="{AA3C69D4-BDB0-4B46-B4DF-775096B8455D}" type="pres">
      <dgm:prSet presAssocID="{2073F50E-F223-4375-9714-9CB71245AFB7}" presName="desTx" presStyleLbl="revTx" presStyleIdx="3" presStyleCnt="7">
        <dgm:presLayoutVars/>
      </dgm:prSet>
      <dgm:spPr/>
    </dgm:pt>
    <dgm:pt modelId="{BEF0CF51-468B-446B-BCFF-59DF69EAE121}" type="pres">
      <dgm:prSet presAssocID="{4EB6B72E-E54B-40CA-ADB2-A7DA5DA59F1C}" presName="sibTrans" presStyleCnt="0"/>
      <dgm:spPr/>
    </dgm:pt>
    <dgm:pt modelId="{F7695DF1-D881-433F-B286-7CBAFE4D494F}" type="pres">
      <dgm:prSet presAssocID="{1FAAB553-ED18-4D30-BF59-8E434A7B1318}" presName="compNode" presStyleCnt="0"/>
      <dgm:spPr/>
    </dgm:pt>
    <dgm:pt modelId="{4ECD7905-17CB-4354-A20F-8552728E2082}" type="pres">
      <dgm:prSet presAssocID="{1FAAB553-ED18-4D30-BF59-8E434A7B1318}" presName="bgRect" presStyleLbl="bgShp" presStyleIdx="2" presStyleCnt="4"/>
      <dgm:spPr/>
    </dgm:pt>
    <dgm:pt modelId="{4870D26C-EF3E-4C43-BE92-833F945F43D7}" type="pres">
      <dgm:prSet presAssocID="{1FAAB553-ED18-4D30-BF59-8E434A7B131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niversal Access"/>
        </a:ext>
      </dgm:extLst>
    </dgm:pt>
    <dgm:pt modelId="{99EEC2C6-266E-426C-BF11-93941E9CB9D6}" type="pres">
      <dgm:prSet presAssocID="{1FAAB553-ED18-4D30-BF59-8E434A7B1318}" presName="spaceRect" presStyleCnt="0"/>
      <dgm:spPr/>
    </dgm:pt>
    <dgm:pt modelId="{3015815C-22B3-4B22-86C8-569907BB6FBE}" type="pres">
      <dgm:prSet presAssocID="{1FAAB553-ED18-4D30-BF59-8E434A7B1318}" presName="parTx" presStyleLbl="revTx" presStyleIdx="4" presStyleCnt="7">
        <dgm:presLayoutVars>
          <dgm:chMax val="0"/>
          <dgm:chPref val="0"/>
        </dgm:presLayoutVars>
      </dgm:prSet>
      <dgm:spPr/>
    </dgm:pt>
    <dgm:pt modelId="{DA5A9D32-163A-456C-8CBA-70285E516A2D}" type="pres">
      <dgm:prSet presAssocID="{1FAAB553-ED18-4D30-BF59-8E434A7B1318}" presName="desTx" presStyleLbl="revTx" presStyleIdx="5" presStyleCnt="7">
        <dgm:presLayoutVars/>
      </dgm:prSet>
      <dgm:spPr/>
    </dgm:pt>
    <dgm:pt modelId="{47E3B611-DBE4-465B-BDD5-DA4246E53DE5}" type="pres">
      <dgm:prSet presAssocID="{39FA915B-EA19-434F-B6E5-D5FD297D2E48}" presName="sibTrans" presStyleCnt="0"/>
      <dgm:spPr/>
    </dgm:pt>
    <dgm:pt modelId="{E28F2518-8566-4793-8BC1-DE38F3B3DBC4}" type="pres">
      <dgm:prSet presAssocID="{211557E2-EEA1-4D8C-B70A-B70A374A14A9}" presName="compNode" presStyleCnt="0"/>
      <dgm:spPr/>
    </dgm:pt>
    <dgm:pt modelId="{95A2DDF7-272A-4C3B-9D61-EEF15B0A5B16}" type="pres">
      <dgm:prSet presAssocID="{211557E2-EEA1-4D8C-B70A-B70A374A14A9}" presName="bgRect" presStyleLbl="bgShp" presStyleIdx="3" presStyleCnt="4"/>
      <dgm:spPr/>
    </dgm:pt>
    <dgm:pt modelId="{B069E656-820E-463C-A314-93ED3ED4937E}" type="pres">
      <dgm:prSet presAssocID="{211557E2-EEA1-4D8C-B70A-B70A374A14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lle"/>
        </a:ext>
      </dgm:extLst>
    </dgm:pt>
    <dgm:pt modelId="{2E886BDA-7375-4642-937C-C1EEC5B28979}" type="pres">
      <dgm:prSet presAssocID="{211557E2-EEA1-4D8C-B70A-B70A374A14A9}" presName="spaceRect" presStyleCnt="0"/>
      <dgm:spPr/>
    </dgm:pt>
    <dgm:pt modelId="{2CFDCC64-6E22-4BDF-B91B-CB05D3D263B4}" type="pres">
      <dgm:prSet presAssocID="{211557E2-EEA1-4D8C-B70A-B70A374A14A9}" presName="parTx" presStyleLbl="revTx" presStyleIdx="6" presStyleCnt="7">
        <dgm:presLayoutVars>
          <dgm:chMax val="0"/>
          <dgm:chPref val="0"/>
        </dgm:presLayoutVars>
      </dgm:prSet>
      <dgm:spPr/>
    </dgm:pt>
  </dgm:ptLst>
  <dgm:cxnLst>
    <dgm:cxn modelId="{F59AB513-7F31-4EE7-80B6-E7B7EAE9096B}" type="presOf" srcId="{2073F50E-F223-4375-9714-9CB71245AFB7}" destId="{57CC2B3C-1427-443A-BD64-B78591FF1B35}" srcOrd="0" destOrd="0" presId="urn:microsoft.com/office/officeart/2018/2/layout/IconVerticalSolidList"/>
    <dgm:cxn modelId="{8A13CE27-472A-4470-BB45-54393D91FB7F}" srcId="{CC9BBC62-C482-4E9A-85A0-85AF9ACFBB5F}" destId="{1FAAB553-ED18-4D30-BF59-8E434A7B1318}" srcOrd="2" destOrd="0" parTransId="{B83F148F-3DC2-4A71-98D9-765B2725B1D0}" sibTransId="{39FA915B-EA19-434F-B6E5-D5FD297D2E48}"/>
    <dgm:cxn modelId="{095C356A-CA7C-4148-8F4C-543A4C3B98EF}" srcId="{CC9BBC62-C482-4E9A-85A0-85AF9ACFBB5F}" destId="{2073F50E-F223-4375-9714-9CB71245AFB7}" srcOrd="1" destOrd="0" parTransId="{4815DCBC-123B-47AE-988E-3FC457B0D29A}" sibTransId="{4EB6B72E-E54B-40CA-ADB2-A7DA5DA59F1C}"/>
    <dgm:cxn modelId="{97432D76-BEEF-4471-B513-642FE1D752F4}" type="presOf" srcId="{211557E2-EEA1-4D8C-B70A-B70A374A14A9}" destId="{2CFDCC64-6E22-4BDF-B91B-CB05D3D263B4}" srcOrd="0" destOrd="0" presId="urn:microsoft.com/office/officeart/2018/2/layout/IconVerticalSolidList"/>
    <dgm:cxn modelId="{B8FCE276-F125-4D7E-AB27-2873E5739C9D}" type="presOf" srcId="{21194B2E-9785-430A-9B54-D3D0B664AAB9}" destId="{AA3C69D4-BDB0-4B46-B4DF-775096B8455D}" srcOrd="0" destOrd="0" presId="urn:microsoft.com/office/officeart/2018/2/layout/IconVerticalSolidList"/>
    <dgm:cxn modelId="{98E5A158-9D74-4F3F-87C3-18E34A04CE82}" type="presOf" srcId="{1FAAB553-ED18-4D30-BF59-8E434A7B1318}" destId="{3015815C-22B3-4B22-86C8-569907BB6FBE}" srcOrd="0" destOrd="0" presId="urn:microsoft.com/office/officeart/2018/2/layout/IconVerticalSolidList"/>
    <dgm:cxn modelId="{62D0FF7D-1573-4678-9424-39415F07A013}" type="presOf" srcId="{CC9BBC62-C482-4E9A-85A0-85AF9ACFBB5F}" destId="{5773A063-78F5-4BB3-9C33-72F41671E6F1}" srcOrd="0" destOrd="0" presId="urn:microsoft.com/office/officeart/2018/2/layout/IconVerticalSolidList"/>
    <dgm:cxn modelId="{A238F882-EEC6-4AD7-ABB4-DA4729FF5443}" type="presOf" srcId="{8335FB69-34AB-4DA8-AD0F-5F53E605E8A2}" destId="{DA5A9D32-163A-456C-8CBA-70285E516A2D}" srcOrd="0" destOrd="0" presId="urn:microsoft.com/office/officeart/2018/2/layout/IconVerticalSolidList"/>
    <dgm:cxn modelId="{865BF986-F199-45F5-8C85-E0FC32069652}" srcId="{CD974784-76A5-4DF5-B0AF-E43AB4B0B13F}" destId="{A82761FD-7D9C-46DC-9B3C-C9E2E093571D}" srcOrd="0" destOrd="0" parTransId="{2A2CF1EE-0CCA-49FF-B00F-FB5D1605FF25}" sibTransId="{973125A7-9F66-4342-9E6F-E6156F0F2A00}"/>
    <dgm:cxn modelId="{B4E5789E-77BE-453A-B439-E6D1CC11B4ED}" type="presOf" srcId="{A82761FD-7D9C-46DC-9B3C-C9E2E093571D}" destId="{BEAA5869-CD8D-4C9D-8EA0-D16F479BCDFF}" srcOrd="0" destOrd="0" presId="urn:microsoft.com/office/officeart/2018/2/layout/IconVerticalSolidList"/>
    <dgm:cxn modelId="{BD6110A9-121E-4017-8D20-39454BFE1BE0}" srcId="{2073F50E-F223-4375-9714-9CB71245AFB7}" destId="{21194B2E-9785-430A-9B54-D3D0B664AAB9}" srcOrd="0" destOrd="0" parTransId="{2E5D23A1-C223-419A-80E4-C379709118F4}" sibTransId="{CE48A98C-1577-465B-8DB2-848FE5B2E07D}"/>
    <dgm:cxn modelId="{13D534A9-F093-4E7E-B61F-74A46422BBA5}" srcId="{CC9BBC62-C482-4E9A-85A0-85AF9ACFBB5F}" destId="{CD974784-76A5-4DF5-B0AF-E43AB4B0B13F}" srcOrd="0" destOrd="0" parTransId="{C120334A-F71E-4056-A093-AD3B92EC4D41}" sibTransId="{11905670-EF6D-48E2-AE20-23D87EEF8805}"/>
    <dgm:cxn modelId="{10B3CFC4-139F-4CD5-9FAF-30CBBA407228}" srcId="{CC9BBC62-C482-4E9A-85A0-85AF9ACFBB5F}" destId="{211557E2-EEA1-4D8C-B70A-B70A374A14A9}" srcOrd="3" destOrd="0" parTransId="{1BEC279C-8725-43C9-A2F8-9B2CB6AF0D55}" sibTransId="{44D07455-9BD3-4E82-AC12-9BE37BA045CA}"/>
    <dgm:cxn modelId="{B6EDEAD2-DC6F-4560-B11B-14B70095650C}" srcId="{1FAAB553-ED18-4D30-BF59-8E434A7B1318}" destId="{8335FB69-34AB-4DA8-AD0F-5F53E605E8A2}" srcOrd="0" destOrd="0" parTransId="{139B7C32-A7EF-437D-A584-7AA794A9C516}" sibTransId="{F385EC00-DBE0-417C-AB11-BCBF800DBF86}"/>
    <dgm:cxn modelId="{58EA65FA-A2F8-49C8-A59B-39C672434ED5}" type="presOf" srcId="{CD974784-76A5-4DF5-B0AF-E43AB4B0B13F}" destId="{3506982D-AE9A-4BDC-86C0-FF0833BA3088}" srcOrd="0" destOrd="0" presId="urn:microsoft.com/office/officeart/2018/2/layout/IconVerticalSolidList"/>
    <dgm:cxn modelId="{339B8EAF-ECC9-46E3-9255-9A1A8660229C}" type="presParOf" srcId="{5773A063-78F5-4BB3-9C33-72F41671E6F1}" destId="{E729876D-1C6D-465E-84A1-E5EBAC06437C}" srcOrd="0" destOrd="0" presId="urn:microsoft.com/office/officeart/2018/2/layout/IconVerticalSolidList"/>
    <dgm:cxn modelId="{60CC02DD-98D9-4207-99BD-C073A49096BE}" type="presParOf" srcId="{E729876D-1C6D-465E-84A1-E5EBAC06437C}" destId="{321F5F4D-C4CD-4E76-9585-1D0B465DE32D}" srcOrd="0" destOrd="0" presId="urn:microsoft.com/office/officeart/2018/2/layout/IconVerticalSolidList"/>
    <dgm:cxn modelId="{9773F26A-9B87-4622-B0D7-79F1C2349E72}" type="presParOf" srcId="{E729876D-1C6D-465E-84A1-E5EBAC06437C}" destId="{35EB3DF4-CA5E-4B7B-9F03-C2B3DCB5090E}" srcOrd="1" destOrd="0" presId="urn:microsoft.com/office/officeart/2018/2/layout/IconVerticalSolidList"/>
    <dgm:cxn modelId="{0D58C5F9-6C54-42A4-9901-4886C4788120}" type="presParOf" srcId="{E729876D-1C6D-465E-84A1-E5EBAC06437C}" destId="{EC10B531-D03C-451C-909F-E60DB4022D40}" srcOrd="2" destOrd="0" presId="urn:microsoft.com/office/officeart/2018/2/layout/IconVerticalSolidList"/>
    <dgm:cxn modelId="{916EB7F3-1B89-4BA7-8DFC-6D23AD67A8F9}" type="presParOf" srcId="{E729876D-1C6D-465E-84A1-E5EBAC06437C}" destId="{3506982D-AE9A-4BDC-86C0-FF0833BA3088}" srcOrd="3" destOrd="0" presId="urn:microsoft.com/office/officeart/2018/2/layout/IconVerticalSolidList"/>
    <dgm:cxn modelId="{F5CEAA01-89E7-441C-944D-D7CCA78635B3}" type="presParOf" srcId="{E729876D-1C6D-465E-84A1-E5EBAC06437C}" destId="{BEAA5869-CD8D-4C9D-8EA0-D16F479BCDFF}" srcOrd="4" destOrd="0" presId="urn:microsoft.com/office/officeart/2018/2/layout/IconVerticalSolidList"/>
    <dgm:cxn modelId="{1551626C-4427-4936-82A1-1F219A28610C}" type="presParOf" srcId="{5773A063-78F5-4BB3-9C33-72F41671E6F1}" destId="{45DFD9E8-271B-4DB9-AE1C-BA6D5DD8BD00}" srcOrd="1" destOrd="0" presId="urn:microsoft.com/office/officeart/2018/2/layout/IconVerticalSolidList"/>
    <dgm:cxn modelId="{C0BB7AC3-2CC6-47F4-9784-03EA8B70D607}" type="presParOf" srcId="{5773A063-78F5-4BB3-9C33-72F41671E6F1}" destId="{569A4A83-26EF-4F24-BB30-0742691F7CCD}" srcOrd="2" destOrd="0" presId="urn:microsoft.com/office/officeart/2018/2/layout/IconVerticalSolidList"/>
    <dgm:cxn modelId="{D56AF253-51E3-470E-8063-383E2A035446}" type="presParOf" srcId="{569A4A83-26EF-4F24-BB30-0742691F7CCD}" destId="{28358690-D524-4C59-9639-5B496F3D132D}" srcOrd="0" destOrd="0" presId="urn:microsoft.com/office/officeart/2018/2/layout/IconVerticalSolidList"/>
    <dgm:cxn modelId="{606B3EFE-917C-4156-81EB-C323B592449C}" type="presParOf" srcId="{569A4A83-26EF-4F24-BB30-0742691F7CCD}" destId="{72F8D116-4044-40E2-AA06-D8516F2AF428}" srcOrd="1" destOrd="0" presId="urn:microsoft.com/office/officeart/2018/2/layout/IconVerticalSolidList"/>
    <dgm:cxn modelId="{C5B91F00-31DC-4C9F-A76D-81D0B32D1331}" type="presParOf" srcId="{569A4A83-26EF-4F24-BB30-0742691F7CCD}" destId="{F5EE4C42-2127-4605-A39A-569723D37740}" srcOrd="2" destOrd="0" presId="urn:microsoft.com/office/officeart/2018/2/layout/IconVerticalSolidList"/>
    <dgm:cxn modelId="{283DE130-5AB4-40AA-B7CE-9489C5B240B7}" type="presParOf" srcId="{569A4A83-26EF-4F24-BB30-0742691F7CCD}" destId="{57CC2B3C-1427-443A-BD64-B78591FF1B35}" srcOrd="3" destOrd="0" presId="urn:microsoft.com/office/officeart/2018/2/layout/IconVerticalSolidList"/>
    <dgm:cxn modelId="{07029FEB-9692-4598-BF8D-9F70E522985B}" type="presParOf" srcId="{569A4A83-26EF-4F24-BB30-0742691F7CCD}" destId="{AA3C69D4-BDB0-4B46-B4DF-775096B8455D}" srcOrd="4" destOrd="0" presId="urn:microsoft.com/office/officeart/2018/2/layout/IconVerticalSolidList"/>
    <dgm:cxn modelId="{CB35792B-FFEA-4544-AC6D-9FB7238945D9}" type="presParOf" srcId="{5773A063-78F5-4BB3-9C33-72F41671E6F1}" destId="{BEF0CF51-468B-446B-BCFF-59DF69EAE121}" srcOrd="3" destOrd="0" presId="urn:microsoft.com/office/officeart/2018/2/layout/IconVerticalSolidList"/>
    <dgm:cxn modelId="{B00E43A8-BC16-4ED5-8B1D-E9502128AD9F}" type="presParOf" srcId="{5773A063-78F5-4BB3-9C33-72F41671E6F1}" destId="{F7695DF1-D881-433F-B286-7CBAFE4D494F}" srcOrd="4" destOrd="0" presId="urn:microsoft.com/office/officeart/2018/2/layout/IconVerticalSolidList"/>
    <dgm:cxn modelId="{8381029C-7749-4010-901C-233CC07EC16E}" type="presParOf" srcId="{F7695DF1-D881-433F-B286-7CBAFE4D494F}" destId="{4ECD7905-17CB-4354-A20F-8552728E2082}" srcOrd="0" destOrd="0" presId="urn:microsoft.com/office/officeart/2018/2/layout/IconVerticalSolidList"/>
    <dgm:cxn modelId="{AF125477-BF3F-429A-9E6D-51A21DFCB4F7}" type="presParOf" srcId="{F7695DF1-D881-433F-B286-7CBAFE4D494F}" destId="{4870D26C-EF3E-4C43-BE92-833F945F43D7}" srcOrd="1" destOrd="0" presId="urn:microsoft.com/office/officeart/2018/2/layout/IconVerticalSolidList"/>
    <dgm:cxn modelId="{0B092912-7A6C-4D70-98BF-300191A08849}" type="presParOf" srcId="{F7695DF1-D881-433F-B286-7CBAFE4D494F}" destId="{99EEC2C6-266E-426C-BF11-93941E9CB9D6}" srcOrd="2" destOrd="0" presId="urn:microsoft.com/office/officeart/2018/2/layout/IconVerticalSolidList"/>
    <dgm:cxn modelId="{896F2EB0-29C3-440D-B3D2-11DC03BED487}" type="presParOf" srcId="{F7695DF1-D881-433F-B286-7CBAFE4D494F}" destId="{3015815C-22B3-4B22-86C8-569907BB6FBE}" srcOrd="3" destOrd="0" presId="urn:microsoft.com/office/officeart/2018/2/layout/IconVerticalSolidList"/>
    <dgm:cxn modelId="{78CCE4A4-26D5-418C-A6EE-278282C6077B}" type="presParOf" srcId="{F7695DF1-D881-433F-B286-7CBAFE4D494F}" destId="{DA5A9D32-163A-456C-8CBA-70285E516A2D}" srcOrd="4" destOrd="0" presId="urn:microsoft.com/office/officeart/2018/2/layout/IconVerticalSolidList"/>
    <dgm:cxn modelId="{4ADD62DD-75FF-4D67-892D-90B74C3B9CE9}" type="presParOf" srcId="{5773A063-78F5-4BB3-9C33-72F41671E6F1}" destId="{47E3B611-DBE4-465B-BDD5-DA4246E53DE5}" srcOrd="5" destOrd="0" presId="urn:microsoft.com/office/officeart/2018/2/layout/IconVerticalSolidList"/>
    <dgm:cxn modelId="{1C322731-A264-4D0C-B366-29248894BC29}" type="presParOf" srcId="{5773A063-78F5-4BB3-9C33-72F41671E6F1}" destId="{E28F2518-8566-4793-8BC1-DE38F3B3DBC4}" srcOrd="6" destOrd="0" presId="urn:microsoft.com/office/officeart/2018/2/layout/IconVerticalSolidList"/>
    <dgm:cxn modelId="{579909F3-E252-488C-8873-968D45409EC2}" type="presParOf" srcId="{E28F2518-8566-4793-8BC1-DE38F3B3DBC4}" destId="{95A2DDF7-272A-4C3B-9D61-EEF15B0A5B16}" srcOrd="0" destOrd="0" presId="urn:microsoft.com/office/officeart/2018/2/layout/IconVerticalSolidList"/>
    <dgm:cxn modelId="{2EBAF895-CA16-440B-9B9B-914C5B3008B3}" type="presParOf" srcId="{E28F2518-8566-4793-8BC1-DE38F3B3DBC4}" destId="{B069E656-820E-463C-A314-93ED3ED4937E}" srcOrd="1" destOrd="0" presId="urn:microsoft.com/office/officeart/2018/2/layout/IconVerticalSolidList"/>
    <dgm:cxn modelId="{D15F66BE-89EE-42C6-B308-BACC1D441EE6}" type="presParOf" srcId="{E28F2518-8566-4793-8BC1-DE38F3B3DBC4}" destId="{2E886BDA-7375-4642-937C-C1EEC5B28979}" srcOrd="2" destOrd="0" presId="urn:microsoft.com/office/officeart/2018/2/layout/IconVerticalSolidList"/>
    <dgm:cxn modelId="{2200BA7F-0261-4A39-9C53-D4EE746B43C5}" type="presParOf" srcId="{E28F2518-8566-4793-8BC1-DE38F3B3DBC4}" destId="{2CFDCC64-6E22-4BDF-B91B-CB05D3D263B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0CD491-F861-4802-9899-A00970602E6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0DCAA1-2ED6-43F6-990F-0641E3DBFF73}">
      <dgm:prSet/>
      <dgm:spPr/>
      <dgm:t>
        <a:bodyPr/>
        <a:lstStyle/>
        <a:p>
          <a:r>
            <a:rPr lang="en-US" b="1" u="sng" dirty="0"/>
            <a:t>Education</a:t>
          </a:r>
          <a:r>
            <a:rPr lang="en-US" dirty="0"/>
            <a:t> about essential nature of these conditions</a:t>
          </a:r>
        </a:p>
      </dgm:t>
    </dgm:pt>
    <dgm:pt modelId="{371C5F58-3E5D-4D5F-8FFF-2204F4E7CDAF}" type="parTrans" cxnId="{FB56FD7D-7AC1-4845-B9FD-652D2B04EF53}">
      <dgm:prSet/>
      <dgm:spPr/>
      <dgm:t>
        <a:bodyPr/>
        <a:lstStyle/>
        <a:p>
          <a:endParaRPr lang="en-US"/>
        </a:p>
      </dgm:t>
    </dgm:pt>
    <dgm:pt modelId="{0064DA38-2780-43B3-A12F-14A68F8396CF}" type="sibTrans" cxnId="{FB56FD7D-7AC1-4845-B9FD-652D2B04EF53}">
      <dgm:prSet/>
      <dgm:spPr/>
      <dgm:t>
        <a:bodyPr/>
        <a:lstStyle/>
        <a:p>
          <a:endParaRPr lang="en-US"/>
        </a:p>
      </dgm:t>
    </dgm:pt>
    <dgm:pt modelId="{D39A8C66-1ABB-455A-93E6-8F9D94D7C26E}">
      <dgm:prSet/>
      <dgm:spPr/>
      <dgm:t>
        <a:bodyPr/>
        <a:lstStyle/>
        <a:p>
          <a:r>
            <a:rPr lang="en-US" b="1" u="sng" dirty="0"/>
            <a:t>Personal witness </a:t>
          </a:r>
          <a:r>
            <a:rPr lang="en-US" dirty="0"/>
            <a:t>(putting a face and voice on recovery)</a:t>
          </a:r>
        </a:p>
      </dgm:t>
    </dgm:pt>
    <dgm:pt modelId="{84FA1A42-A60D-42D5-A22B-C83FCF6AC2BE}" type="parTrans" cxnId="{E668D733-596B-43B8-A1EF-44EAE35095E1}">
      <dgm:prSet/>
      <dgm:spPr/>
      <dgm:t>
        <a:bodyPr/>
        <a:lstStyle/>
        <a:p>
          <a:endParaRPr lang="en-US"/>
        </a:p>
      </dgm:t>
    </dgm:pt>
    <dgm:pt modelId="{4B6E637A-F9D5-482E-952C-E4F9BC8EFB76}" type="sibTrans" cxnId="{E668D733-596B-43B8-A1EF-44EAE35095E1}">
      <dgm:prSet/>
      <dgm:spPr/>
      <dgm:t>
        <a:bodyPr/>
        <a:lstStyle/>
        <a:p>
          <a:endParaRPr lang="en-US"/>
        </a:p>
      </dgm:t>
    </dgm:pt>
    <dgm:pt modelId="{E65AAE25-8D19-4705-9E20-A5CEA5D1B20B}">
      <dgm:prSet/>
      <dgm:spPr/>
      <dgm:t>
        <a:bodyPr/>
        <a:lstStyle/>
        <a:p>
          <a:r>
            <a:rPr lang="en-US" b="1" u="sng"/>
            <a:t>Change our language/terminology </a:t>
          </a:r>
          <a:r>
            <a:rPr lang="en-US"/>
            <a:t>to be consistent with the nature of the condition and the policies we wish to implement to address it</a:t>
          </a:r>
        </a:p>
      </dgm:t>
    </dgm:pt>
    <dgm:pt modelId="{1844C099-2BE0-45B4-B8C6-E38DB8B696FB}" type="parTrans" cxnId="{23B189D3-8E25-42A8-9B6D-A2EBD58385A3}">
      <dgm:prSet/>
      <dgm:spPr/>
      <dgm:t>
        <a:bodyPr/>
        <a:lstStyle/>
        <a:p>
          <a:endParaRPr lang="en-US"/>
        </a:p>
      </dgm:t>
    </dgm:pt>
    <dgm:pt modelId="{5C8ECD97-2E2A-4EBE-9599-5EA7D493465B}" type="sibTrans" cxnId="{23B189D3-8E25-42A8-9B6D-A2EBD58385A3}">
      <dgm:prSet/>
      <dgm:spPr/>
      <dgm:t>
        <a:bodyPr/>
        <a:lstStyle/>
        <a:p>
          <a:endParaRPr lang="en-US"/>
        </a:p>
      </dgm:t>
    </dgm:pt>
    <dgm:pt modelId="{6B5CB2F0-02FA-426F-931D-55BD119510B5}" type="pres">
      <dgm:prSet presAssocID="{220CD491-F861-4802-9899-A00970602E6B}" presName="root" presStyleCnt="0">
        <dgm:presLayoutVars>
          <dgm:dir/>
          <dgm:resizeHandles val="exact"/>
        </dgm:presLayoutVars>
      </dgm:prSet>
      <dgm:spPr/>
    </dgm:pt>
    <dgm:pt modelId="{B3B5736F-1095-4D78-ABEC-A54C8EC23E73}" type="pres">
      <dgm:prSet presAssocID="{B50DCAA1-2ED6-43F6-990F-0641E3DBFF73}" presName="compNode" presStyleCnt="0"/>
      <dgm:spPr/>
    </dgm:pt>
    <dgm:pt modelId="{B6E08F20-24E0-43E5-B77E-671FE78C9755}" type="pres">
      <dgm:prSet presAssocID="{B50DCAA1-2ED6-43F6-990F-0641E3DBFF73}" presName="bgRect" presStyleLbl="bgShp" presStyleIdx="0" presStyleCnt="3"/>
      <dgm:spPr/>
    </dgm:pt>
    <dgm:pt modelId="{6F18A7C0-0B8C-4039-B06C-D76AB87933AD}" type="pres">
      <dgm:prSet presAssocID="{B50DCAA1-2ED6-43F6-990F-0641E3DBFF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0DDBA263-5EA8-4ACB-A6FA-476E1B82636B}" type="pres">
      <dgm:prSet presAssocID="{B50DCAA1-2ED6-43F6-990F-0641E3DBFF73}" presName="spaceRect" presStyleCnt="0"/>
      <dgm:spPr/>
    </dgm:pt>
    <dgm:pt modelId="{2BF1EF9C-8DA4-4886-8695-1055D4E4356B}" type="pres">
      <dgm:prSet presAssocID="{B50DCAA1-2ED6-43F6-990F-0641E3DBFF73}" presName="parTx" presStyleLbl="revTx" presStyleIdx="0" presStyleCnt="3">
        <dgm:presLayoutVars>
          <dgm:chMax val="0"/>
          <dgm:chPref val="0"/>
        </dgm:presLayoutVars>
      </dgm:prSet>
      <dgm:spPr/>
    </dgm:pt>
    <dgm:pt modelId="{D5474AAC-F5BB-4EC8-9D5D-B09D52ADD7B7}" type="pres">
      <dgm:prSet presAssocID="{0064DA38-2780-43B3-A12F-14A68F8396CF}" presName="sibTrans" presStyleCnt="0"/>
      <dgm:spPr/>
    </dgm:pt>
    <dgm:pt modelId="{22640E47-7D3A-415C-B988-9C58F0B1BE31}" type="pres">
      <dgm:prSet presAssocID="{D39A8C66-1ABB-455A-93E6-8F9D94D7C26E}" presName="compNode" presStyleCnt="0"/>
      <dgm:spPr/>
    </dgm:pt>
    <dgm:pt modelId="{5D9174CF-71EA-433B-A50A-1FADF67E5901}" type="pres">
      <dgm:prSet presAssocID="{D39A8C66-1ABB-455A-93E6-8F9D94D7C26E}" presName="bgRect" presStyleLbl="bgShp" presStyleIdx="1" presStyleCnt="3"/>
      <dgm:spPr/>
    </dgm:pt>
    <dgm:pt modelId="{BF35F192-2F2F-4D6B-AA9D-BB4321FC6635}" type="pres">
      <dgm:prSet presAssocID="{D39A8C66-1ABB-455A-93E6-8F9D94D7C2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a:ext>
      </dgm:extLst>
    </dgm:pt>
    <dgm:pt modelId="{AB728D24-8190-4C01-85F7-8853223CEA81}" type="pres">
      <dgm:prSet presAssocID="{D39A8C66-1ABB-455A-93E6-8F9D94D7C26E}" presName="spaceRect" presStyleCnt="0"/>
      <dgm:spPr/>
    </dgm:pt>
    <dgm:pt modelId="{EA275C62-1B1D-4A00-989A-AD203E451667}" type="pres">
      <dgm:prSet presAssocID="{D39A8C66-1ABB-455A-93E6-8F9D94D7C26E}" presName="parTx" presStyleLbl="revTx" presStyleIdx="1" presStyleCnt="3">
        <dgm:presLayoutVars>
          <dgm:chMax val="0"/>
          <dgm:chPref val="0"/>
        </dgm:presLayoutVars>
      </dgm:prSet>
      <dgm:spPr/>
    </dgm:pt>
    <dgm:pt modelId="{0E59AD22-4406-48E5-A038-B75F1A94FCA8}" type="pres">
      <dgm:prSet presAssocID="{4B6E637A-F9D5-482E-952C-E4F9BC8EFB76}" presName="sibTrans" presStyleCnt="0"/>
      <dgm:spPr/>
    </dgm:pt>
    <dgm:pt modelId="{8FEB5C29-0C5D-41EB-8901-CE138F4F6353}" type="pres">
      <dgm:prSet presAssocID="{E65AAE25-8D19-4705-9E20-A5CEA5D1B20B}" presName="compNode" presStyleCnt="0"/>
      <dgm:spPr/>
    </dgm:pt>
    <dgm:pt modelId="{3A357317-DBCC-44B1-AE34-71F81192CAD1}" type="pres">
      <dgm:prSet presAssocID="{E65AAE25-8D19-4705-9E20-A5CEA5D1B20B}" presName="bgRect" presStyleLbl="bgShp" presStyleIdx="2" presStyleCnt="3"/>
      <dgm:spPr/>
    </dgm:pt>
    <dgm:pt modelId="{B6F79B13-C72C-4CFD-BA38-4F1B95F53C41}" type="pres">
      <dgm:prSet presAssocID="{E65AAE25-8D19-4705-9E20-A5CEA5D1B2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D3686331-1B6B-4248-BDFE-40E98ABD56E8}" type="pres">
      <dgm:prSet presAssocID="{E65AAE25-8D19-4705-9E20-A5CEA5D1B20B}" presName="spaceRect" presStyleCnt="0"/>
      <dgm:spPr/>
    </dgm:pt>
    <dgm:pt modelId="{4323F421-B3C0-4059-9F0A-332DE3F07648}" type="pres">
      <dgm:prSet presAssocID="{E65AAE25-8D19-4705-9E20-A5CEA5D1B20B}" presName="parTx" presStyleLbl="revTx" presStyleIdx="2" presStyleCnt="3">
        <dgm:presLayoutVars>
          <dgm:chMax val="0"/>
          <dgm:chPref val="0"/>
        </dgm:presLayoutVars>
      </dgm:prSet>
      <dgm:spPr/>
    </dgm:pt>
  </dgm:ptLst>
  <dgm:cxnLst>
    <dgm:cxn modelId="{C9F58333-AAFF-47E2-B465-58278E4A215C}" type="presOf" srcId="{E65AAE25-8D19-4705-9E20-A5CEA5D1B20B}" destId="{4323F421-B3C0-4059-9F0A-332DE3F07648}" srcOrd="0" destOrd="0" presId="urn:microsoft.com/office/officeart/2018/2/layout/IconVerticalSolidList"/>
    <dgm:cxn modelId="{E668D733-596B-43B8-A1EF-44EAE35095E1}" srcId="{220CD491-F861-4802-9899-A00970602E6B}" destId="{D39A8C66-1ABB-455A-93E6-8F9D94D7C26E}" srcOrd="1" destOrd="0" parTransId="{84FA1A42-A60D-42D5-A22B-C83FCF6AC2BE}" sibTransId="{4B6E637A-F9D5-482E-952C-E4F9BC8EFB76}"/>
    <dgm:cxn modelId="{69626860-923A-40AC-A7EC-D8A3D827243F}" type="presOf" srcId="{220CD491-F861-4802-9899-A00970602E6B}" destId="{6B5CB2F0-02FA-426F-931D-55BD119510B5}" srcOrd="0" destOrd="0" presId="urn:microsoft.com/office/officeart/2018/2/layout/IconVerticalSolidList"/>
    <dgm:cxn modelId="{FB56FD7D-7AC1-4845-B9FD-652D2B04EF53}" srcId="{220CD491-F861-4802-9899-A00970602E6B}" destId="{B50DCAA1-2ED6-43F6-990F-0641E3DBFF73}" srcOrd="0" destOrd="0" parTransId="{371C5F58-3E5D-4D5F-8FFF-2204F4E7CDAF}" sibTransId="{0064DA38-2780-43B3-A12F-14A68F8396CF}"/>
    <dgm:cxn modelId="{F833EAAC-4513-4F94-B3AA-D6B0029C4EC7}" type="presOf" srcId="{D39A8C66-1ABB-455A-93E6-8F9D94D7C26E}" destId="{EA275C62-1B1D-4A00-989A-AD203E451667}" srcOrd="0" destOrd="0" presId="urn:microsoft.com/office/officeart/2018/2/layout/IconVerticalSolidList"/>
    <dgm:cxn modelId="{23B189D3-8E25-42A8-9B6D-A2EBD58385A3}" srcId="{220CD491-F861-4802-9899-A00970602E6B}" destId="{E65AAE25-8D19-4705-9E20-A5CEA5D1B20B}" srcOrd="2" destOrd="0" parTransId="{1844C099-2BE0-45B4-B8C6-E38DB8B696FB}" sibTransId="{5C8ECD97-2E2A-4EBE-9599-5EA7D493465B}"/>
    <dgm:cxn modelId="{5C696FEC-AF92-4569-BE8F-DC033D619C5B}" type="presOf" srcId="{B50DCAA1-2ED6-43F6-990F-0641E3DBFF73}" destId="{2BF1EF9C-8DA4-4886-8695-1055D4E4356B}" srcOrd="0" destOrd="0" presId="urn:microsoft.com/office/officeart/2018/2/layout/IconVerticalSolidList"/>
    <dgm:cxn modelId="{E0AB0EDA-4548-4627-9EFB-63D4EEA8A454}" type="presParOf" srcId="{6B5CB2F0-02FA-426F-931D-55BD119510B5}" destId="{B3B5736F-1095-4D78-ABEC-A54C8EC23E73}" srcOrd="0" destOrd="0" presId="urn:microsoft.com/office/officeart/2018/2/layout/IconVerticalSolidList"/>
    <dgm:cxn modelId="{80875CC5-A6CA-43F4-B69D-DAA4936A7423}" type="presParOf" srcId="{B3B5736F-1095-4D78-ABEC-A54C8EC23E73}" destId="{B6E08F20-24E0-43E5-B77E-671FE78C9755}" srcOrd="0" destOrd="0" presId="urn:microsoft.com/office/officeart/2018/2/layout/IconVerticalSolidList"/>
    <dgm:cxn modelId="{153AD334-ED5C-4A6C-BF27-92973B14A299}" type="presParOf" srcId="{B3B5736F-1095-4D78-ABEC-A54C8EC23E73}" destId="{6F18A7C0-0B8C-4039-B06C-D76AB87933AD}" srcOrd="1" destOrd="0" presId="urn:microsoft.com/office/officeart/2018/2/layout/IconVerticalSolidList"/>
    <dgm:cxn modelId="{AD867EBE-FDB9-4284-9173-E6CBFAC2C5E6}" type="presParOf" srcId="{B3B5736F-1095-4D78-ABEC-A54C8EC23E73}" destId="{0DDBA263-5EA8-4ACB-A6FA-476E1B82636B}" srcOrd="2" destOrd="0" presId="urn:microsoft.com/office/officeart/2018/2/layout/IconVerticalSolidList"/>
    <dgm:cxn modelId="{BE97BC52-0125-4CAC-B32D-A4EE52686EDB}" type="presParOf" srcId="{B3B5736F-1095-4D78-ABEC-A54C8EC23E73}" destId="{2BF1EF9C-8DA4-4886-8695-1055D4E4356B}" srcOrd="3" destOrd="0" presId="urn:microsoft.com/office/officeart/2018/2/layout/IconVerticalSolidList"/>
    <dgm:cxn modelId="{0638AE1A-6FC2-4F53-9BC9-8B8577291E98}" type="presParOf" srcId="{6B5CB2F0-02FA-426F-931D-55BD119510B5}" destId="{D5474AAC-F5BB-4EC8-9D5D-B09D52ADD7B7}" srcOrd="1" destOrd="0" presId="urn:microsoft.com/office/officeart/2018/2/layout/IconVerticalSolidList"/>
    <dgm:cxn modelId="{8E23DF80-D6B7-44DE-919E-6CB44E276D69}" type="presParOf" srcId="{6B5CB2F0-02FA-426F-931D-55BD119510B5}" destId="{22640E47-7D3A-415C-B988-9C58F0B1BE31}" srcOrd="2" destOrd="0" presId="urn:microsoft.com/office/officeart/2018/2/layout/IconVerticalSolidList"/>
    <dgm:cxn modelId="{A2DA0004-0EC8-43CB-8447-E0B8C2384EA2}" type="presParOf" srcId="{22640E47-7D3A-415C-B988-9C58F0B1BE31}" destId="{5D9174CF-71EA-433B-A50A-1FADF67E5901}" srcOrd="0" destOrd="0" presId="urn:microsoft.com/office/officeart/2018/2/layout/IconVerticalSolidList"/>
    <dgm:cxn modelId="{4B23182F-7989-43B1-AEF9-8164FFE94820}" type="presParOf" srcId="{22640E47-7D3A-415C-B988-9C58F0B1BE31}" destId="{BF35F192-2F2F-4D6B-AA9D-BB4321FC6635}" srcOrd="1" destOrd="0" presId="urn:microsoft.com/office/officeart/2018/2/layout/IconVerticalSolidList"/>
    <dgm:cxn modelId="{886FE65B-8F4C-4386-93BE-58E8474AC759}" type="presParOf" srcId="{22640E47-7D3A-415C-B988-9C58F0B1BE31}" destId="{AB728D24-8190-4C01-85F7-8853223CEA81}" srcOrd="2" destOrd="0" presId="urn:microsoft.com/office/officeart/2018/2/layout/IconVerticalSolidList"/>
    <dgm:cxn modelId="{1A7D1D8D-7B14-4225-992B-8468B5117A6B}" type="presParOf" srcId="{22640E47-7D3A-415C-B988-9C58F0B1BE31}" destId="{EA275C62-1B1D-4A00-989A-AD203E451667}" srcOrd="3" destOrd="0" presId="urn:microsoft.com/office/officeart/2018/2/layout/IconVerticalSolidList"/>
    <dgm:cxn modelId="{160E5678-6771-4B27-96B4-A0A622D6A57E}" type="presParOf" srcId="{6B5CB2F0-02FA-426F-931D-55BD119510B5}" destId="{0E59AD22-4406-48E5-A038-B75F1A94FCA8}" srcOrd="3" destOrd="0" presId="urn:microsoft.com/office/officeart/2018/2/layout/IconVerticalSolidList"/>
    <dgm:cxn modelId="{D4A44E51-F235-4049-93B1-1E89951573F0}" type="presParOf" srcId="{6B5CB2F0-02FA-426F-931D-55BD119510B5}" destId="{8FEB5C29-0C5D-41EB-8901-CE138F4F6353}" srcOrd="4" destOrd="0" presId="urn:microsoft.com/office/officeart/2018/2/layout/IconVerticalSolidList"/>
    <dgm:cxn modelId="{484AB2D0-B044-4A36-83A4-33E54331402B}" type="presParOf" srcId="{8FEB5C29-0C5D-41EB-8901-CE138F4F6353}" destId="{3A357317-DBCC-44B1-AE34-71F81192CAD1}" srcOrd="0" destOrd="0" presId="urn:microsoft.com/office/officeart/2018/2/layout/IconVerticalSolidList"/>
    <dgm:cxn modelId="{7E0F9C94-DE3D-4504-8AAB-B2634688D98C}" type="presParOf" srcId="{8FEB5C29-0C5D-41EB-8901-CE138F4F6353}" destId="{B6F79B13-C72C-4CFD-BA38-4F1B95F53C41}" srcOrd="1" destOrd="0" presId="urn:microsoft.com/office/officeart/2018/2/layout/IconVerticalSolidList"/>
    <dgm:cxn modelId="{290ADA40-A537-4098-8944-030C15A75393}" type="presParOf" srcId="{8FEB5C29-0C5D-41EB-8901-CE138F4F6353}" destId="{D3686331-1B6B-4248-BDFE-40E98ABD56E8}" srcOrd="2" destOrd="0" presId="urn:microsoft.com/office/officeart/2018/2/layout/IconVerticalSolidList"/>
    <dgm:cxn modelId="{500677BF-46DA-41F7-943B-72AEF23A4AFC}" type="presParOf" srcId="{8FEB5C29-0C5D-41EB-8901-CE138F4F6353}" destId="{4323F421-B3C0-4059-9F0A-332DE3F076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0CD491-F861-4802-9899-A00970602E6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0DCAA1-2ED6-43F6-990F-0641E3DBFF73}">
      <dgm:prSet/>
      <dgm:spPr/>
      <dgm:t>
        <a:bodyPr/>
        <a:lstStyle/>
        <a:p>
          <a:r>
            <a:rPr lang="en-US" b="1" u="sng" dirty="0"/>
            <a:t>Education</a:t>
          </a:r>
          <a:r>
            <a:rPr lang="en-US" dirty="0"/>
            <a:t> about essential nature of these conditions</a:t>
          </a:r>
        </a:p>
      </dgm:t>
    </dgm:pt>
    <dgm:pt modelId="{371C5F58-3E5D-4D5F-8FFF-2204F4E7CDAF}" type="parTrans" cxnId="{FB56FD7D-7AC1-4845-B9FD-652D2B04EF53}">
      <dgm:prSet/>
      <dgm:spPr/>
      <dgm:t>
        <a:bodyPr/>
        <a:lstStyle/>
        <a:p>
          <a:endParaRPr lang="en-US"/>
        </a:p>
      </dgm:t>
    </dgm:pt>
    <dgm:pt modelId="{0064DA38-2780-43B3-A12F-14A68F8396CF}" type="sibTrans" cxnId="{FB56FD7D-7AC1-4845-B9FD-652D2B04EF53}">
      <dgm:prSet/>
      <dgm:spPr/>
      <dgm:t>
        <a:bodyPr/>
        <a:lstStyle/>
        <a:p>
          <a:endParaRPr lang="en-US"/>
        </a:p>
      </dgm:t>
    </dgm:pt>
    <dgm:pt modelId="{D39A8C66-1ABB-455A-93E6-8F9D94D7C26E}">
      <dgm:prSet/>
      <dgm:spPr/>
      <dgm:t>
        <a:bodyPr/>
        <a:lstStyle/>
        <a:p>
          <a:r>
            <a:rPr lang="en-US" b="1" u="sng" dirty="0">
              <a:solidFill>
                <a:schemeClr val="bg1">
                  <a:lumMod val="75000"/>
                </a:schemeClr>
              </a:solidFill>
            </a:rPr>
            <a:t>Personal witness </a:t>
          </a:r>
          <a:r>
            <a:rPr lang="en-US" dirty="0">
              <a:solidFill>
                <a:schemeClr val="bg1">
                  <a:lumMod val="75000"/>
                </a:schemeClr>
              </a:solidFill>
            </a:rPr>
            <a:t>(putting a face and voice on recovery)</a:t>
          </a:r>
        </a:p>
      </dgm:t>
    </dgm:pt>
    <dgm:pt modelId="{84FA1A42-A60D-42D5-A22B-C83FCF6AC2BE}" type="parTrans" cxnId="{E668D733-596B-43B8-A1EF-44EAE35095E1}">
      <dgm:prSet/>
      <dgm:spPr/>
      <dgm:t>
        <a:bodyPr/>
        <a:lstStyle/>
        <a:p>
          <a:endParaRPr lang="en-US"/>
        </a:p>
      </dgm:t>
    </dgm:pt>
    <dgm:pt modelId="{4B6E637A-F9D5-482E-952C-E4F9BC8EFB76}" type="sibTrans" cxnId="{E668D733-596B-43B8-A1EF-44EAE35095E1}">
      <dgm:prSet/>
      <dgm:spPr/>
      <dgm:t>
        <a:bodyPr/>
        <a:lstStyle/>
        <a:p>
          <a:endParaRPr lang="en-US"/>
        </a:p>
      </dgm:t>
    </dgm:pt>
    <dgm:pt modelId="{E65AAE25-8D19-4705-9E20-A5CEA5D1B20B}">
      <dgm:prSet/>
      <dgm:spPr/>
      <dgm:t>
        <a:bodyPr/>
        <a:lstStyle/>
        <a:p>
          <a:r>
            <a:rPr lang="en-US" b="1" u="sng" dirty="0">
              <a:solidFill>
                <a:schemeClr val="bg1">
                  <a:lumMod val="75000"/>
                </a:schemeClr>
              </a:solidFill>
            </a:rPr>
            <a:t>Change our language/terminology </a:t>
          </a:r>
          <a:r>
            <a:rPr lang="en-US" dirty="0">
              <a:solidFill>
                <a:schemeClr val="bg1">
                  <a:lumMod val="75000"/>
                </a:schemeClr>
              </a:solidFill>
            </a:rPr>
            <a:t>to be consistent with the nature of the condition and the policies we wish to implement to address it</a:t>
          </a:r>
        </a:p>
      </dgm:t>
    </dgm:pt>
    <dgm:pt modelId="{1844C099-2BE0-45B4-B8C6-E38DB8B696FB}" type="parTrans" cxnId="{23B189D3-8E25-42A8-9B6D-A2EBD58385A3}">
      <dgm:prSet/>
      <dgm:spPr/>
      <dgm:t>
        <a:bodyPr/>
        <a:lstStyle/>
        <a:p>
          <a:endParaRPr lang="en-US"/>
        </a:p>
      </dgm:t>
    </dgm:pt>
    <dgm:pt modelId="{5C8ECD97-2E2A-4EBE-9599-5EA7D493465B}" type="sibTrans" cxnId="{23B189D3-8E25-42A8-9B6D-A2EBD58385A3}">
      <dgm:prSet/>
      <dgm:spPr/>
      <dgm:t>
        <a:bodyPr/>
        <a:lstStyle/>
        <a:p>
          <a:endParaRPr lang="en-US"/>
        </a:p>
      </dgm:t>
    </dgm:pt>
    <dgm:pt modelId="{6B5CB2F0-02FA-426F-931D-55BD119510B5}" type="pres">
      <dgm:prSet presAssocID="{220CD491-F861-4802-9899-A00970602E6B}" presName="root" presStyleCnt="0">
        <dgm:presLayoutVars>
          <dgm:dir/>
          <dgm:resizeHandles val="exact"/>
        </dgm:presLayoutVars>
      </dgm:prSet>
      <dgm:spPr/>
    </dgm:pt>
    <dgm:pt modelId="{B3B5736F-1095-4D78-ABEC-A54C8EC23E73}" type="pres">
      <dgm:prSet presAssocID="{B50DCAA1-2ED6-43F6-990F-0641E3DBFF73}" presName="compNode" presStyleCnt="0"/>
      <dgm:spPr/>
    </dgm:pt>
    <dgm:pt modelId="{B6E08F20-24E0-43E5-B77E-671FE78C9755}" type="pres">
      <dgm:prSet presAssocID="{B50DCAA1-2ED6-43F6-990F-0641E3DBFF73}" presName="bgRect" presStyleLbl="bgShp" presStyleIdx="0" presStyleCnt="3"/>
      <dgm:spPr/>
    </dgm:pt>
    <dgm:pt modelId="{6F18A7C0-0B8C-4039-B06C-D76AB87933AD}" type="pres">
      <dgm:prSet presAssocID="{B50DCAA1-2ED6-43F6-990F-0641E3DBFF7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0DDBA263-5EA8-4ACB-A6FA-476E1B82636B}" type="pres">
      <dgm:prSet presAssocID="{B50DCAA1-2ED6-43F6-990F-0641E3DBFF73}" presName="spaceRect" presStyleCnt="0"/>
      <dgm:spPr/>
    </dgm:pt>
    <dgm:pt modelId="{2BF1EF9C-8DA4-4886-8695-1055D4E4356B}" type="pres">
      <dgm:prSet presAssocID="{B50DCAA1-2ED6-43F6-990F-0641E3DBFF73}" presName="parTx" presStyleLbl="revTx" presStyleIdx="0" presStyleCnt="3">
        <dgm:presLayoutVars>
          <dgm:chMax val="0"/>
          <dgm:chPref val="0"/>
        </dgm:presLayoutVars>
      </dgm:prSet>
      <dgm:spPr/>
    </dgm:pt>
    <dgm:pt modelId="{D5474AAC-F5BB-4EC8-9D5D-B09D52ADD7B7}" type="pres">
      <dgm:prSet presAssocID="{0064DA38-2780-43B3-A12F-14A68F8396CF}" presName="sibTrans" presStyleCnt="0"/>
      <dgm:spPr/>
    </dgm:pt>
    <dgm:pt modelId="{22640E47-7D3A-415C-B988-9C58F0B1BE31}" type="pres">
      <dgm:prSet presAssocID="{D39A8C66-1ABB-455A-93E6-8F9D94D7C26E}" presName="compNode" presStyleCnt="0"/>
      <dgm:spPr/>
    </dgm:pt>
    <dgm:pt modelId="{5D9174CF-71EA-433B-A50A-1FADF67E5901}" type="pres">
      <dgm:prSet presAssocID="{D39A8C66-1ABB-455A-93E6-8F9D94D7C26E}" presName="bgRect" presStyleLbl="bgShp" presStyleIdx="1" presStyleCnt="3"/>
      <dgm:spPr/>
    </dgm:pt>
    <dgm:pt modelId="{BF35F192-2F2F-4D6B-AA9D-BB4321FC6635}" type="pres">
      <dgm:prSet presAssocID="{D39A8C66-1ABB-455A-93E6-8F9D94D7C2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a:ext>
      </dgm:extLst>
    </dgm:pt>
    <dgm:pt modelId="{AB728D24-8190-4C01-85F7-8853223CEA81}" type="pres">
      <dgm:prSet presAssocID="{D39A8C66-1ABB-455A-93E6-8F9D94D7C26E}" presName="spaceRect" presStyleCnt="0"/>
      <dgm:spPr/>
    </dgm:pt>
    <dgm:pt modelId="{EA275C62-1B1D-4A00-989A-AD203E451667}" type="pres">
      <dgm:prSet presAssocID="{D39A8C66-1ABB-455A-93E6-8F9D94D7C26E}" presName="parTx" presStyleLbl="revTx" presStyleIdx="1" presStyleCnt="3">
        <dgm:presLayoutVars>
          <dgm:chMax val="0"/>
          <dgm:chPref val="0"/>
        </dgm:presLayoutVars>
      </dgm:prSet>
      <dgm:spPr/>
    </dgm:pt>
    <dgm:pt modelId="{0E59AD22-4406-48E5-A038-B75F1A94FCA8}" type="pres">
      <dgm:prSet presAssocID="{4B6E637A-F9D5-482E-952C-E4F9BC8EFB76}" presName="sibTrans" presStyleCnt="0"/>
      <dgm:spPr/>
    </dgm:pt>
    <dgm:pt modelId="{8FEB5C29-0C5D-41EB-8901-CE138F4F6353}" type="pres">
      <dgm:prSet presAssocID="{E65AAE25-8D19-4705-9E20-A5CEA5D1B20B}" presName="compNode" presStyleCnt="0"/>
      <dgm:spPr/>
    </dgm:pt>
    <dgm:pt modelId="{3A357317-DBCC-44B1-AE34-71F81192CAD1}" type="pres">
      <dgm:prSet presAssocID="{E65AAE25-8D19-4705-9E20-A5CEA5D1B20B}" presName="bgRect" presStyleLbl="bgShp" presStyleIdx="2" presStyleCnt="3"/>
      <dgm:spPr/>
    </dgm:pt>
    <dgm:pt modelId="{B6F79B13-C72C-4CFD-BA38-4F1B95F53C41}" type="pres">
      <dgm:prSet presAssocID="{E65AAE25-8D19-4705-9E20-A5CEA5D1B20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Book"/>
        </a:ext>
      </dgm:extLst>
    </dgm:pt>
    <dgm:pt modelId="{D3686331-1B6B-4248-BDFE-40E98ABD56E8}" type="pres">
      <dgm:prSet presAssocID="{E65AAE25-8D19-4705-9E20-A5CEA5D1B20B}" presName="spaceRect" presStyleCnt="0"/>
      <dgm:spPr/>
    </dgm:pt>
    <dgm:pt modelId="{4323F421-B3C0-4059-9F0A-332DE3F07648}" type="pres">
      <dgm:prSet presAssocID="{E65AAE25-8D19-4705-9E20-A5CEA5D1B20B}" presName="parTx" presStyleLbl="revTx" presStyleIdx="2" presStyleCnt="3">
        <dgm:presLayoutVars>
          <dgm:chMax val="0"/>
          <dgm:chPref val="0"/>
        </dgm:presLayoutVars>
      </dgm:prSet>
      <dgm:spPr/>
    </dgm:pt>
  </dgm:ptLst>
  <dgm:cxnLst>
    <dgm:cxn modelId="{C9F58333-AAFF-47E2-B465-58278E4A215C}" type="presOf" srcId="{E65AAE25-8D19-4705-9E20-A5CEA5D1B20B}" destId="{4323F421-B3C0-4059-9F0A-332DE3F07648}" srcOrd="0" destOrd="0" presId="urn:microsoft.com/office/officeart/2018/2/layout/IconVerticalSolidList"/>
    <dgm:cxn modelId="{E668D733-596B-43B8-A1EF-44EAE35095E1}" srcId="{220CD491-F861-4802-9899-A00970602E6B}" destId="{D39A8C66-1ABB-455A-93E6-8F9D94D7C26E}" srcOrd="1" destOrd="0" parTransId="{84FA1A42-A60D-42D5-A22B-C83FCF6AC2BE}" sibTransId="{4B6E637A-F9D5-482E-952C-E4F9BC8EFB76}"/>
    <dgm:cxn modelId="{69626860-923A-40AC-A7EC-D8A3D827243F}" type="presOf" srcId="{220CD491-F861-4802-9899-A00970602E6B}" destId="{6B5CB2F0-02FA-426F-931D-55BD119510B5}" srcOrd="0" destOrd="0" presId="urn:microsoft.com/office/officeart/2018/2/layout/IconVerticalSolidList"/>
    <dgm:cxn modelId="{FB56FD7D-7AC1-4845-B9FD-652D2B04EF53}" srcId="{220CD491-F861-4802-9899-A00970602E6B}" destId="{B50DCAA1-2ED6-43F6-990F-0641E3DBFF73}" srcOrd="0" destOrd="0" parTransId="{371C5F58-3E5D-4D5F-8FFF-2204F4E7CDAF}" sibTransId="{0064DA38-2780-43B3-A12F-14A68F8396CF}"/>
    <dgm:cxn modelId="{F833EAAC-4513-4F94-B3AA-D6B0029C4EC7}" type="presOf" srcId="{D39A8C66-1ABB-455A-93E6-8F9D94D7C26E}" destId="{EA275C62-1B1D-4A00-989A-AD203E451667}" srcOrd="0" destOrd="0" presId="urn:microsoft.com/office/officeart/2018/2/layout/IconVerticalSolidList"/>
    <dgm:cxn modelId="{23B189D3-8E25-42A8-9B6D-A2EBD58385A3}" srcId="{220CD491-F861-4802-9899-A00970602E6B}" destId="{E65AAE25-8D19-4705-9E20-A5CEA5D1B20B}" srcOrd="2" destOrd="0" parTransId="{1844C099-2BE0-45B4-B8C6-E38DB8B696FB}" sibTransId="{5C8ECD97-2E2A-4EBE-9599-5EA7D493465B}"/>
    <dgm:cxn modelId="{5C696FEC-AF92-4569-BE8F-DC033D619C5B}" type="presOf" srcId="{B50DCAA1-2ED6-43F6-990F-0641E3DBFF73}" destId="{2BF1EF9C-8DA4-4886-8695-1055D4E4356B}" srcOrd="0" destOrd="0" presId="urn:microsoft.com/office/officeart/2018/2/layout/IconVerticalSolidList"/>
    <dgm:cxn modelId="{E0AB0EDA-4548-4627-9EFB-63D4EEA8A454}" type="presParOf" srcId="{6B5CB2F0-02FA-426F-931D-55BD119510B5}" destId="{B3B5736F-1095-4D78-ABEC-A54C8EC23E73}" srcOrd="0" destOrd="0" presId="urn:microsoft.com/office/officeart/2018/2/layout/IconVerticalSolidList"/>
    <dgm:cxn modelId="{80875CC5-A6CA-43F4-B69D-DAA4936A7423}" type="presParOf" srcId="{B3B5736F-1095-4D78-ABEC-A54C8EC23E73}" destId="{B6E08F20-24E0-43E5-B77E-671FE78C9755}" srcOrd="0" destOrd="0" presId="urn:microsoft.com/office/officeart/2018/2/layout/IconVerticalSolidList"/>
    <dgm:cxn modelId="{153AD334-ED5C-4A6C-BF27-92973B14A299}" type="presParOf" srcId="{B3B5736F-1095-4D78-ABEC-A54C8EC23E73}" destId="{6F18A7C0-0B8C-4039-B06C-D76AB87933AD}" srcOrd="1" destOrd="0" presId="urn:microsoft.com/office/officeart/2018/2/layout/IconVerticalSolidList"/>
    <dgm:cxn modelId="{AD867EBE-FDB9-4284-9173-E6CBFAC2C5E6}" type="presParOf" srcId="{B3B5736F-1095-4D78-ABEC-A54C8EC23E73}" destId="{0DDBA263-5EA8-4ACB-A6FA-476E1B82636B}" srcOrd="2" destOrd="0" presId="urn:microsoft.com/office/officeart/2018/2/layout/IconVerticalSolidList"/>
    <dgm:cxn modelId="{BE97BC52-0125-4CAC-B32D-A4EE52686EDB}" type="presParOf" srcId="{B3B5736F-1095-4D78-ABEC-A54C8EC23E73}" destId="{2BF1EF9C-8DA4-4886-8695-1055D4E4356B}" srcOrd="3" destOrd="0" presId="urn:microsoft.com/office/officeart/2018/2/layout/IconVerticalSolidList"/>
    <dgm:cxn modelId="{0638AE1A-6FC2-4F53-9BC9-8B8577291E98}" type="presParOf" srcId="{6B5CB2F0-02FA-426F-931D-55BD119510B5}" destId="{D5474AAC-F5BB-4EC8-9D5D-B09D52ADD7B7}" srcOrd="1" destOrd="0" presId="urn:microsoft.com/office/officeart/2018/2/layout/IconVerticalSolidList"/>
    <dgm:cxn modelId="{8E23DF80-D6B7-44DE-919E-6CB44E276D69}" type="presParOf" srcId="{6B5CB2F0-02FA-426F-931D-55BD119510B5}" destId="{22640E47-7D3A-415C-B988-9C58F0B1BE31}" srcOrd="2" destOrd="0" presId="urn:microsoft.com/office/officeart/2018/2/layout/IconVerticalSolidList"/>
    <dgm:cxn modelId="{A2DA0004-0EC8-43CB-8447-E0B8C2384EA2}" type="presParOf" srcId="{22640E47-7D3A-415C-B988-9C58F0B1BE31}" destId="{5D9174CF-71EA-433B-A50A-1FADF67E5901}" srcOrd="0" destOrd="0" presId="urn:microsoft.com/office/officeart/2018/2/layout/IconVerticalSolidList"/>
    <dgm:cxn modelId="{4B23182F-7989-43B1-AEF9-8164FFE94820}" type="presParOf" srcId="{22640E47-7D3A-415C-B988-9C58F0B1BE31}" destId="{BF35F192-2F2F-4D6B-AA9D-BB4321FC6635}" srcOrd="1" destOrd="0" presId="urn:microsoft.com/office/officeart/2018/2/layout/IconVerticalSolidList"/>
    <dgm:cxn modelId="{886FE65B-8F4C-4386-93BE-58E8474AC759}" type="presParOf" srcId="{22640E47-7D3A-415C-B988-9C58F0B1BE31}" destId="{AB728D24-8190-4C01-85F7-8853223CEA81}" srcOrd="2" destOrd="0" presId="urn:microsoft.com/office/officeart/2018/2/layout/IconVerticalSolidList"/>
    <dgm:cxn modelId="{1A7D1D8D-7B14-4225-992B-8468B5117A6B}" type="presParOf" srcId="{22640E47-7D3A-415C-B988-9C58F0B1BE31}" destId="{EA275C62-1B1D-4A00-989A-AD203E451667}" srcOrd="3" destOrd="0" presId="urn:microsoft.com/office/officeart/2018/2/layout/IconVerticalSolidList"/>
    <dgm:cxn modelId="{160E5678-6771-4B27-96B4-A0A622D6A57E}" type="presParOf" srcId="{6B5CB2F0-02FA-426F-931D-55BD119510B5}" destId="{0E59AD22-4406-48E5-A038-B75F1A94FCA8}" srcOrd="3" destOrd="0" presId="urn:microsoft.com/office/officeart/2018/2/layout/IconVerticalSolidList"/>
    <dgm:cxn modelId="{D4A44E51-F235-4049-93B1-1E89951573F0}" type="presParOf" srcId="{6B5CB2F0-02FA-426F-931D-55BD119510B5}" destId="{8FEB5C29-0C5D-41EB-8901-CE138F4F6353}" srcOrd="4" destOrd="0" presId="urn:microsoft.com/office/officeart/2018/2/layout/IconVerticalSolidList"/>
    <dgm:cxn modelId="{484AB2D0-B044-4A36-83A4-33E54331402B}" type="presParOf" srcId="{8FEB5C29-0C5D-41EB-8901-CE138F4F6353}" destId="{3A357317-DBCC-44B1-AE34-71F81192CAD1}" srcOrd="0" destOrd="0" presId="urn:microsoft.com/office/officeart/2018/2/layout/IconVerticalSolidList"/>
    <dgm:cxn modelId="{7E0F9C94-DE3D-4504-8AAB-B2634688D98C}" type="presParOf" srcId="{8FEB5C29-0C5D-41EB-8901-CE138F4F6353}" destId="{B6F79B13-C72C-4CFD-BA38-4F1B95F53C41}" srcOrd="1" destOrd="0" presId="urn:microsoft.com/office/officeart/2018/2/layout/IconVerticalSolidList"/>
    <dgm:cxn modelId="{290ADA40-A537-4098-8944-030C15A75393}" type="presParOf" srcId="{8FEB5C29-0C5D-41EB-8901-CE138F4F6353}" destId="{D3686331-1B6B-4248-BDFE-40E98ABD56E8}" srcOrd="2" destOrd="0" presId="urn:microsoft.com/office/officeart/2018/2/layout/IconVerticalSolidList"/>
    <dgm:cxn modelId="{500677BF-46DA-41F7-943B-72AEF23A4AFC}" type="presParOf" srcId="{8FEB5C29-0C5D-41EB-8901-CE138F4F6353}" destId="{4323F421-B3C0-4059-9F0A-332DE3F076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4A3722-836F-499D-934D-7BE9072B3EC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3F13871-C4EE-4BC2-8F5B-EEA5A2FD9929}">
      <dgm:prSet/>
      <dgm:spPr/>
      <dgm:t>
        <a:bodyPr/>
        <a:lstStyle/>
        <a:p>
          <a:r>
            <a:rPr lang="en-US" dirty="0"/>
            <a:t>Strong sympathy for those with addiction history, but…</a:t>
          </a:r>
        </a:p>
      </dgm:t>
    </dgm:pt>
    <dgm:pt modelId="{270F444B-C955-4BD3-AFC1-23FED824EBC0}" type="parTrans" cxnId="{847511D7-2EFD-423F-8FEC-AA9943A93240}">
      <dgm:prSet/>
      <dgm:spPr/>
      <dgm:t>
        <a:bodyPr/>
        <a:lstStyle/>
        <a:p>
          <a:endParaRPr lang="en-US"/>
        </a:p>
      </dgm:t>
    </dgm:pt>
    <dgm:pt modelId="{392364DC-D034-4694-AF89-908BA55828D5}" type="sibTrans" cxnId="{847511D7-2EFD-423F-8FEC-AA9943A93240}">
      <dgm:prSet/>
      <dgm:spPr/>
      <dgm:t>
        <a:bodyPr/>
        <a:lstStyle/>
        <a:p>
          <a:endParaRPr lang="en-US"/>
        </a:p>
      </dgm:t>
    </dgm:pt>
    <dgm:pt modelId="{82A0E42A-97CC-4DB6-BBD8-91846F0601AC}">
      <dgm:prSet/>
      <dgm:spPr/>
      <dgm:t>
        <a:bodyPr/>
        <a:lstStyle/>
        <a:p>
          <a:r>
            <a:rPr lang="en-US" dirty="0"/>
            <a:t>50% of respondents said they would not want someone with a drug addiction history as a neighbor</a:t>
          </a:r>
        </a:p>
      </dgm:t>
    </dgm:pt>
    <dgm:pt modelId="{87A6190C-082E-4735-8AD6-568FB21D1315}" type="parTrans" cxnId="{7542FABA-66EF-486B-A190-327726C944F7}">
      <dgm:prSet/>
      <dgm:spPr/>
      <dgm:t>
        <a:bodyPr/>
        <a:lstStyle/>
        <a:p>
          <a:endParaRPr lang="en-US"/>
        </a:p>
      </dgm:t>
    </dgm:pt>
    <dgm:pt modelId="{3F095E2E-C07B-4DE1-B1E4-568A3E122612}" type="sibTrans" cxnId="{7542FABA-66EF-486B-A190-327726C944F7}">
      <dgm:prSet/>
      <dgm:spPr/>
      <dgm:t>
        <a:bodyPr/>
        <a:lstStyle/>
        <a:p>
          <a:endParaRPr lang="en-US"/>
        </a:p>
      </dgm:t>
    </dgm:pt>
    <dgm:pt modelId="{83AA7C67-4B3B-4F4A-9B18-519AA078E738}">
      <dgm:prSet/>
      <dgm:spPr/>
      <dgm:t>
        <a:bodyPr/>
        <a:lstStyle/>
        <a:p>
          <a:r>
            <a:rPr lang="en-US"/>
            <a:t>46% said residents were correct to be worried about having an addiction treatment program in their neighborhood</a:t>
          </a:r>
        </a:p>
      </dgm:t>
    </dgm:pt>
    <dgm:pt modelId="{DDF677C1-817C-4238-A7BB-B80FED17A6EF}" type="parTrans" cxnId="{685FDDCD-CCBC-407A-801C-913F66E2F282}">
      <dgm:prSet/>
      <dgm:spPr/>
      <dgm:t>
        <a:bodyPr/>
        <a:lstStyle/>
        <a:p>
          <a:endParaRPr lang="en-US"/>
        </a:p>
      </dgm:t>
    </dgm:pt>
    <dgm:pt modelId="{9F8198E7-0D34-4FCE-8424-D9A639992B42}" type="sibTrans" cxnId="{685FDDCD-CCBC-407A-801C-913F66E2F282}">
      <dgm:prSet/>
      <dgm:spPr/>
      <dgm:t>
        <a:bodyPr/>
        <a:lstStyle/>
        <a:p>
          <a:endParaRPr lang="en-US"/>
        </a:p>
      </dgm:t>
    </dgm:pt>
    <dgm:pt modelId="{DE4FFB6D-3269-42E8-8883-C71C0C878C13}">
      <dgm:prSet/>
      <dgm:spPr/>
      <dgm:t>
        <a:bodyPr/>
        <a:lstStyle/>
        <a:p>
          <a:r>
            <a:rPr lang="en-US" dirty="0"/>
            <a:t>38% disagreed that people with addiction history could be trusted as a babysitter</a:t>
          </a:r>
        </a:p>
      </dgm:t>
    </dgm:pt>
    <dgm:pt modelId="{688DDC85-90A7-44FB-9B92-C2B3F7E7614C}" type="parTrans" cxnId="{A8F25217-4676-4D79-9DD9-BE95E1D74C24}">
      <dgm:prSet/>
      <dgm:spPr/>
      <dgm:t>
        <a:bodyPr/>
        <a:lstStyle/>
        <a:p>
          <a:endParaRPr lang="en-US"/>
        </a:p>
      </dgm:t>
    </dgm:pt>
    <dgm:pt modelId="{E0E384EF-D850-40A7-B295-F9C4728B6631}" type="sibTrans" cxnId="{A8F25217-4676-4D79-9DD9-BE95E1D74C24}">
      <dgm:prSet/>
      <dgm:spPr/>
      <dgm:t>
        <a:bodyPr/>
        <a:lstStyle/>
        <a:p>
          <a:endParaRPr lang="en-US"/>
        </a:p>
      </dgm:t>
    </dgm:pt>
    <dgm:pt modelId="{DFCE62B0-CEC0-4D48-B613-C036ED4620F2}" type="pres">
      <dgm:prSet presAssocID="{4D4A3722-836F-499D-934D-7BE9072B3ECD}" presName="vert0" presStyleCnt="0">
        <dgm:presLayoutVars>
          <dgm:dir/>
          <dgm:animOne val="branch"/>
          <dgm:animLvl val="lvl"/>
        </dgm:presLayoutVars>
      </dgm:prSet>
      <dgm:spPr/>
    </dgm:pt>
    <dgm:pt modelId="{A771D50D-1D47-4AD6-8CB4-E6358AE2D125}" type="pres">
      <dgm:prSet presAssocID="{93F13871-C4EE-4BC2-8F5B-EEA5A2FD9929}" presName="thickLine" presStyleLbl="alignNode1" presStyleIdx="0" presStyleCnt="4"/>
      <dgm:spPr/>
    </dgm:pt>
    <dgm:pt modelId="{E42F9A24-9873-433A-BE48-D4C03FCABBC4}" type="pres">
      <dgm:prSet presAssocID="{93F13871-C4EE-4BC2-8F5B-EEA5A2FD9929}" presName="horz1" presStyleCnt="0"/>
      <dgm:spPr/>
    </dgm:pt>
    <dgm:pt modelId="{A28AEF17-2A41-4DDD-A7A7-296F2AD0B48C}" type="pres">
      <dgm:prSet presAssocID="{93F13871-C4EE-4BC2-8F5B-EEA5A2FD9929}" presName="tx1" presStyleLbl="revTx" presStyleIdx="0" presStyleCnt="4"/>
      <dgm:spPr/>
    </dgm:pt>
    <dgm:pt modelId="{A4B30B22-1418-4A08-8DE1-D849224B1A43}" type="pres">
      <dgm:prSet presAssocID="{93F13871-C4EE-4BC2-8F5B-EEA5A2FD9929}" presName="vert1" presStyleCnt="0"/>
      <dgm:spPr/>
    </dgm:pt>
    <dgm:pt modelId="{5444945D-964E-47A8-9BC9-8F01EDC423CC}" type="pres">
      <dgm:prSet presAssocID="{82A0E42A-97CC-4DB6-BBD8-91846F0601AC}" presName="thickLine" presStyleLbl="alignNode1" presStyleIdx="1" presStyleCnt="4"/>
      <dgm:spPr/>
    </dgm:pt>
    <dgm:pt modelId="{44533EB1-8E15-4561-BED7-22D97D23B9EC}" type="pres">
      <dgm:prSet presAssocID="{82A0E42A-97CC-4DB6-BBD8-91846F0601AC}" presName="horz1" presStyleCnt="0"/>
      <dgm:spPr/>
    </dgm:pt>
    <dgm:pt modelId="{D0DF1BBD-53AA-4F13-B517-3B80E3F5B088}" type="pres">
      <dgm:prSet presAssocID="{82A0E42A-97CC-4DB6-BBD8-91846F0601AC}" presName="tx1" presStyleLbl="revTx" presStyleIdx="1" presStyleCnt="4"/>
      <dgm:spPr/>
    </dgm:pt>
    <dgm:pt modelId="{2503054E-1BBB-4D72-AF72-FE6D7CD487EE}" type="pres">
      <dgm:prSet presAssocID="{82A0E42A-97CC-4DB6-BBD8-91846F0601AC}" presName="vert1" presStyleCnt="0"/>
      <dgm:spPr/>
    </dgm:pt>
    <dgm:pt modelId="{59B27288-6F86-48CE-8487-C3E979C5828E}" type="pres">
      <dgm:prSet presAssocID="{83AA7C67-4B3B-4F4A-9B18-519AA078E738}" presName="thickLine" presStyleLbl="alignNode1" presStyleIdx="2" presStyleCnt="4"/>
      <dgm:spPr/>
    </dgm:pt>
    <dgm:pt modelId="{01A07658-5397-4E1C-A7A7-E4173A86EAF3}" type="pres">
      <dgm:prSet presAssocID="{83AA7C67-4B3B-4F4A-9B18-519AA078E738}" presName="horz1" presStyleCnt="0"/>
      <dgm:spPr/>
    </dgm:pt>
    <dgm:pt modelId="{9772117C-3D3D-44C9-9084-C6E03A962E9C}" type="pres">
      <dgm:prSet presAssocID="{83AA7C67-4B3B-4F4A-9B18-519AA078E738}" presName="tx1" presStyleLbl="revTx" presStyleIdx="2" presStyleCnt="4"/>
      <dgm:spPr/>
    </dgm:pt>
    <dgm:pt modelId="{DD96501D-1A0D-4DB2-B748-A71C94686E19}" type="pres">
      <dgm:prSet presAssocID="{83AA7C67-4B3B-4F4A-9B18-519AA078E738}" presName="vert1" presStyleCnt="0"/>
      <dgm:spPr/>
    </dgm:pt>
    <dgm:pt modelId="{CE911730-1849-4804-A485-AA36BFEC5BEF}" type="pres">
      <dgm:prSet presAssocID="{DE4FFB6D-3269-42E8-8883-C71C0C878C13}" presName="thickLine" presStyleLbl="alignNode1" presStyleIdx="3" presStyleCnt="4"/>
      <dgm:spPr/>
    </dgm:pt>
    <dgm:pt modelId="{3CA1E024-B76F-43B2-A7DD-88FA9E3FDB4C}" type="pres">
      <dgm:prSet presAssocID="{DE4FFB6D-3269-42E8-8883-C71C0C878C13}" presName="horz1" presStyleCnt="0"/>
      <dgm:spPr/>
    </dgm:pt>
    <dgm:pt modelId="{E7C58EF4-84BB-448E-A65D-0F09692D95FE}" type="pres">
      <dgm:prSet presAssocID="{DE4FFB6D-3269-42E8-8883-C71C0C878C13}" presName="tx1" presStyleLbl="revTx" presStyleIdx="3" presStyleCnt="4"/>
      <dgm:spPr/>
    </dgm:pt>
    <dgm:pt modelId="{985AD64A-AAE9-40E8-89C6-82AA9F6A7850}" type="pres">
      <dgm:prSet presAssocID="{DE4FFB6D-3269-42E8-8883-C71C0C878C13}" presName="vert1" presStyleCnt="0"/>
      <dgm:spPr/>
    </dgm:pt>
  </dgm:ptLst>
  <dgm:cxnLst>
    <dgm:cxn modelId="{A8F25217-4676-4D79-9DD9-BE95E1D74C24}" srcId="{4D4A3722-836F-499D-934D-7BE9072B3ECD}" destId="{DE4FFB6D-3269-42E8-8883-C71C0C878C13}" srcOrd="3" destOrd="0" parTransId="{688DDC85-90A7-44FB-9B92-C2B3F7E7614C}" sibTransId="{E0E384EF-D850-40A7-B295-F9C4728B6631}"/>
    <dgm:cxn modelId="{CF2AB85B-BF71-47CD-9F78-21CF719C11A7}" type="presOf" srcId="{83AA7C67-4B3B-4F4A-9B18-519AA078E738}" destId="{9772117C-3D3D-44C9-9084-C6E03A962E9C}" srcOrd="0" destOrd="0" presId="urn:microsoft.com/office/officeart/2008/layout/LinedList"/>
    <dgm:cxn modelId="{56F5B86B-618B-4E52-A816-19A295AC4A4B}" type="presOf" srcId="{DE4FFB6D-3269-42E8-8883-C71C0C878C13}" destId="{E7C58EF4-84BB-448E-A65D-0F09692D95FE}" srcOrd="0" destOrd="0" presId="urn:microsoft.com/office/officeart/2008/layout/LinedList"/>
    <dgm:cxn modelId="{7A3C248C-4BA0-4DF1-BF34-F5168672AF62}" type="presOf" srcId="{4D4A3722-836F-499D-934D-7BE9072B3ECD}" destId="{DFCE62B0-CEC0-4D48-B613-C036ED4620F2}" srcOrd="0" destOrd="0" presId="urn:microsoft.com/office/officeart/2008/layout/LinedList"/>
    <dgm:cxn modelId="{F13020A6-2F19-45BD-9C2F-9C53AA48E576}" type="presOf" srcId="{93F13871-C4EE-4BC2-8F5B-EEA5A2FD9929}" destId="{A28AEF17-2A41-4DDD-A7A7-296F2AD0B48C}" srcOrd="0" destOrd="0" presId="urn:microsoft.com/office/officeart/2008/layout/LinedList"/>
    <dgm:cxn modelId="{7542FABA-66EF-486B-A190-327726C944F7}" srcId="{4D4A3722-836F-499D-934D-7BE9072B3ECD}" destId="{82A0E42A-97CC-4DB6-BBD8-91846F0601AC}" srcOrd="1" destOrd="0" parTransId="{87A6190C-082E-4735-8AD6-568FB21D1315}" sibTransId="{3F095E2E-C07B-4DE1-B1E4-568A3E122612}"/>
    <dgm:cxn modelId="{9B8431C2-D548-45E6-A091-5384EE59099D}" type="presOf" srcId="{82A0E42A-97CC-4DB6-BBD8-91846F0601AC}" destId="{D0DF1BBD-53AA-4F13-B517-3B80E3F5B088}" srcOrd="0" destOrd="0" presId="urn:microsoft.com/office/officeart/2008/layout/LinedList"/>
    <dgm:cxn modelId="{685FDDCD-CCBC-407A-801C-913F66E2F282}" srcId="{4D4A3722-836F-499D-934D-7BE9072B3ECD}" destId="{83AA7C67-4B3B-4F4A-9B18-519AA078E738}" srcOrd="2" destOrd="0" parTransId="{DDF677C1-817C-4238-A7BB-B80FED17A6EF}" sibTransId="{9F8198E7-0D34-4FCE-8424-D9A639992B42}"/>
    <dgm:cxn modelId="{847511D7-2EFD-423F-8FEC-AA9943A93240}" srcId="{4D4A3722-836F-499D-934D-7BE9072B3ECD}" destId="{93F13871-C4EE-4BC2-8F5B-EEA5A2FD9929}" srcOrd="0" destOrd="0" parTransId="{270F444B-C955-4BD3-AFC1-23FED824EBC0}" sibTransId="{392364DC-D034-4694-AF89-908BA55828D5}"/>
    <dgm:cxn modelId="{7CB4681C-ABC1-441B-8685-101880C05259}" type="presParOf" srcId="{DFCE62B0-CEC0-4D48-B613-C036ED4620F2}" destId="{A771D50D-1D47-4AD6-8CB4-E6358AE2D125}" srcOrd="0" destOrd="0" presId="urn:microsoft.com/office/officeart/2008/layout/LinedList"/>
    <dgm:cxn modelId="{E6988790-32BF-4D00-99A4-A2323A2170CD}" type="presParOf" srcId="{DFCE62B0-CEC0-4D48-B613-C036ED4620F2}" destId="{E42F9A24-9873-433A-BE48-D4C03FCABBC4}" srcOrd="1" destOrd="0" presId="urn:microsoft.com/office/officeart/2008/layout/LinedList"/>
    <dgm:cxn modelId="{281A6B9A-C92D-4E31-B6F7-4CE01FFBBD9D}" type="presParOf" srcId="{E42F9A24-9873-433A-BE48-D4C03FCABBC4}" destId="{A28AEF17-2A41-4DDD-A7A7-296F2AD0B48C}" srcOrd="0" destOrd="0" presId="urn:microsoft.com/office/officeart/2008/layout/LinedList"/>
    <dgm:cxn modelId="{196DF483-CF5F-4BF7-B5F3-D2172D43B1E4}" type="presParOf" srcId="{E42F9A24-9873-433A-BE48-D4C03FCABBC4}" destId="{A4B30B22-1418-4A08-8DE1-D849224B1A43}" srcOrd="1" destOrd="0" presId="urn:microsoft.com/office/officeart/2008/layout/LinedList"/>
    <dgm:cxn modelId="{BF48468E-3A54-4841-AFBC-48C56C556EB4}" type="presParOf" srcId="{DFCE62B0-CEC0-4D48-B613-C036ED4620F2}" destId="{5444945D-964E-47A8-9BC9-8F01EDC423CC}" srcOrd="2" destOrd="0" presId="urn:microsoft.com/office/officeart/2008/layout/LinedList"/>
    <dgm:cxn modelId="{BD1EA6E4-99C9-47A6-8A17-10DF738F142A}" type="presParOf" srcId="{DFCE62B0-CEC0-4D48-B613-C036ED4620F2}" destId="{44533EB1-8E15-4561-BED7-22D97D23B9EC}" srcOrd="3" destOrd="0" presId="urn:microsoft.com/office/officeart/2008/layout/LinedList"/>
    <dgm:cxn modelId="{CACB4B11-7765-419E-92C7-C8FC912F7293}" type="presParOf" srcId="{44533EB1-8E15-4561-BED7-22D97D23B9EC}" destId="{D0DF1BBD-53AA-4F13-B517-3B80E3F5B088}" srcOrd="0" destOrd="0" presId="urn:microsoft.com/office/officeart/2008/layout/LinedList"/>
    <dgm:cxn modelId="{75AE7808-88B6-4432-9156-1EB4DED30FE5}" type="presParOf" srcId="{44533EB1-8E15-4561-BED7-22D97D23B9EC}" destId="{2503054E-1BBB-4D72-AF72-FE6D7CD487EE}" srcOrd="1" destOrd="0" presId="urn:microsoft.com/office/officeart/2008/layout/LinedList"/>
    <dgm:cxn modelId="{D1223F18-7530-49AC-BA1F-CD5B78C98F4D}" type="presParOf" srcId="{DFCE62B0-CEC0-4D48-B613-C036ED4620F2}" destId="{59B27288-6F86-48CE-8487-C3E979C5828E}" srcOrd="4" destOrd="0" presId="urn:microsoft.com/office/officeart/2008/layout/LinedList"/>
    <dgm:cxn modelId="{4FD46053-4EFA-4FBB-8C4E-66FFBF1F19AD}" type="presParOf" srcId="{DFCE62B0-CEC0-4D48-B613-C036ED4620F2}" destId="{01A07658-5397-4E1C-A7A7-E4173A86EAF3}" srcOrd="5" destOrd="0" presId="urn:microsoft.com/office/officeart/2008/layout/LinedList"/>
    <dgm:cxn modelId="{FE2B4662-DFC3-447A-8382-6CCDAADEBE8A}" type="presParOf" srcId="{01A07658-5397-4E1C-A7A7-E4173A86EAF3}" destId="{9772117C-3D3D-44C9-9084-C6E03A962E9C}" srcOrd="0" destOrd="0" presId="urn:microsoft.com/office/officeart/2008/layout/LinedList"/>
    <dgm:cxn modelId="{7227B787-DCC3-4E25-8A05-D86746414586}" type="presParOf" srcId="{01A07658-5397-4E1C-A7A7-E4173A86EAF3}" destId="{DD96501D-1A0D-4DB2-B748-A71C94686E19}" srcOrd="1" destOrd="0" presId="urn:microsoft.com/office/officeart/2008/layout/LinedList"/>
    <dgm:cxn modelId="{A0EF1E77-93A1-4957-A4C1-2DD595874D29}" type="presParOf" srcId="{DFCE62B0-CEC0-4D48-B613-C036ED4620F2}" destId="{CE911730-1849-4804-A485-AA36BFEC5BEF}" srcOrd="6" destOrd="0" presId="urn:microsoft.com/office/officeart/2008/layout/LinedList"/>
    <dgm:cxn modelId="{9DD839FF-69BE-40EA-A9CE-B343F88063E8}" type="presParOf" srcId="{DFCE62B0-CEC0-4D48-B613-C036ED4620F2}" destId="{3CA1E024-B76F-43B2-A7DD-88FA9E3FDB4C}" srcOrd="7" destOrd="0" presId="urn:microsoft.com/office/officeart/2008/layout/LinedList"/>
    <dgm:cxn modelId="{A58814F4-2FDB-40C7-BA5A-59158B7B3D41}" type="presParOf" srcId="{3CA1E024-B76F-43B2-A7DD-88FA9E3FDB4C}" destId="{E7C58EF4-84BB-448E-A65D-0F09692D95FE}" srcOrd="0" destOrd="0" presId="urn:microsoft.com/office/officeart/2008/layout/LinedList"/>
    <dgm:cxn modelId="{29A708A5-7F33-42F5-B8D3-D649E6CCA3BB}" type="presParOf" srcId="{3CA1E024-B76F-43B2-A7DD-88FA9E3FDB4C}" destId="{985AD64A-AAE9-40E8-89C6-82AA9F6A78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F5F4D-C4CD-4E76-9585-1D0B465DE32D}">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B3DF4-CA5E-4B7B-9F03-C2B3DCB5090E}">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6982D-AE9A-4BDC-86C0-FF0833BA3088}">
      <dsp:nvSpPr>
        <dsp:cNvPr id="0" name=""/>
        <dsp:cNvSpPr/>
      </dsp:nvSpPr>
      <dsp:spPr>
        <a:xfrm>
          <a:off x="1429899" y="2442"/>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a:t>Alcohol/drugs – top public health problem</a:t>
          </a:r>
        </a:p>
      </dsp:txBody>
      <dsp:txXfrm>
        <a:off x="1429899" y="2442"/>
        <a:ext cx="2198341" cy="1238008"/>
      </dsp:txXfrm>
    </dsp:sp>
    <dsp:sp modelId="{BEAA5869-CD8D-4C9D-8EA0-D16F479BCDFF}">
      <dsp:nvSpPr>
        <dsp:cNvPr id="0" name=""/>
        <dsp:cNvSpPr/>
      </dsp:nvSpPr>
      <dsp:spPr>
        <a:xfrm>
          <a:off x="3628241" y="2442"/>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3628241" y="2442"/>
        <a:ext cx="1256961" cy="1238008"/>
      </dsp:txXfrm>
    </dsp:sp>
    <dsp:sp modelId="{28358690-D524-4C59-9639-5B496F3D132D}">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8D116-4044-40E2-AA06-D8516F2AF428}">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C2B3C-1427-443A-BD64-B78591FF1B35}">
      <dsp:nvSpPr>
        <dsp:cNvPr id="0" name=""/>
        <dsp:cNvSpPr/>
      </dsp:nvSpPr>
      <dsp:spPr>
        <a:xfrm>
          <a:off x="1429899" y="1549953"/>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a:t>Policy Approaches and conceptualizations </a:t>
          </a:r>
        </a:p>
      </dsp:txBody>
      <dsp:txXfrm>
        <a:off x="1429899" y="1549953"/>
        <a:ext cx="2198341" cy="1238008"/>
      </dsp:txXfrm>
    </dsp:sp>
    <dsp:sp modelId="{AA3C69D4-BDB0-4B46-B4DF-775096B8455D}">
      <dsp:nvSpPr>
        <dsp:cNvPr id="0" name=""/>
        <dsp:cNvSpPr/>
      </dsp:nvSpPr>
      <dsp:spPr>
        <a:xfrm>
          <a:off x="3628241" y="1549953"/>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3628241" y="1549953"/>
        <a:ext cx="1256961" cy="1238008"/>
      </dsp:txXfrm>
    </dsp:sp>
    <dsp:sp modelId="{4ECD7905-17CB-4354-A20F-8552728E2082}">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0D26C-EF3E-4C43-BE92-833F945F43D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5815C-22B3-4B22-86C8-569907BB6FBE}">
      <dsp:nvSpPr>
        <dsp:cNvPr id="0" name=""/>
        <dsp:cNvSpPr/>
      </dsp:nvSpPr>
      <dsp:spPr>
        <a:xfrm>
          <a:off x="1429899" y="3097464"/>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a:t>The role of stigma/discrimination</a:t>
          </a:r>
        </a:p>
      </dsp:txBody>
      <dsp:txXfrm>
        <a:off x="1429899" y="3097464"/>
        <a:ext cx="2198341" cy="1238008"/>
      </dsp:txXfrm>
    </dsp:sp>
    <dsp:sp modelId="{DA5A9D32-163A-456C-8CBA-70285E516A2D}">
      <dsp:nvSpPr>
        <dsp:cNvPr id="0" name=""/>
        <dsp:cNvSpPr/>
      </dsp:nvSpPr>
      <dsp:spPr>
        <a:xfrm>
          <a:off x="3628241" y="3097464"/>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3628241" y="3097464"/>
        <a:ext cx="1256961" cy="1238008"/>
      </dsp:txXfrm>
    </dsp:sp>
    <dsp:sp modelId="{95A2DDF7-272A-4C3B-9D61-EEF15B0A5B16}">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9E656-820E-463C-A314-93ED3ED4937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FDCC64-6E22-4BDF-B91B-CB05D3D263B4}">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a:t>Ways to address stigma/discrimination </a:t>
          </a:r>
        </a:p>
      </dsp:txBody>
      <dsp:txXfrm>
        <a:off x="1429899" y="4644974"/>
        <a:ext cx="3455303" cy="12380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D3739-CB86-4FB9-A19F-BE808FADFDDA}">
      <dsp:nvSpPr>
        <dsp:cNvPr id="0" name=""/>
        <dsp:cNvSpPr/>
      </dsp:nvSpPr>
      <dsp:spPr>
        <a:xfrm>
          <a:off x="0" y="2024"/>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CADDF-5368-4808-91DE-C7693E575BF8}">
      <dsp:nvSpPr>
        <dsp:cNvPr id="0" name=""/>
        <dsp:cNvSpPr/>
      </dsp:nvSpPr>
      <dsp:spPr>
        <a:xfrm>
          <a:off x="310317" y="232838"/>
          <a:ext cx="564213" cy="56421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5FA9E1-E2EC-4B0A-A3C0-6C359DA02758}">
      <dsp:nvSpPr>
        <dsp:cNvPr id="0" name=""/>
        <dsp:cNvSpPr/>
      </dsp:nvSpPr>
      <dsp:spPr>
        <a:xfrm>
          <a:off x="1184848" y="2024"/>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22300">
            <a:lnSpc>
              <a:spcPct val="90000"/>
            </a:lnSpc>
            <a:spcBef>
              <a:spcPct val="0"/>
            </a:spcBef>
            <a:spcAft>
              <a:spcPct val="35000"/>
            </a:spcAft>
            <a:buNone/>
          </a:pPr>
          <a:r>
            <a:rPr lang="en-US" sz="1400" b="0" i="0" kern="1200" dirty="0"/>
            <a:t>Reviews of the research suggest that biogenetic and </a:t>
          </a:r>
          <a:r>
            <a:rPr lang="en-US" sz="1400" b="0" i="0" kern="1200" dirty="0" err="1"/>
            <a:t>neurobiologic</a:t>
          </a:r>
          <a:r>
            <a:rPr lang="en-US" sz="1400" b="0" i="0" kern="1200" dirty="0"/>
            <a:t> explanations, while reducing attributions of blame - increase perceived dangerousness, social distance, and prognostic pessimism. </a:t>
          </a:r>
          <a:endParaRPr lang="en-US" sz="1400" kern="1200" dirty="0"/>
        </a:p>
      </dsp:txBody>
      <dsp:txXfrm>
        <a:off x="1184848" y="2024"/>
        <a:ext cx="7044751" cy="1025842"/>
      </dsp:txXfrm>
    </dsp:sp>
    <dsp:sp modelId="{62FA834B-36BD-44E2-A6C8-9F2F1B59326D}">
      <dsp:nvSpPr>
        <dsp:cNvPr id="0" name=""/>
        <dsp:cNvSpPr/>
      </dsp:nvSpPr>
      <dsp:spPr>
        <a:xfrm>
          <a:off x="0" y="1284327"/>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CDFA6-58A5-496E-B167-B9BB149B0A27}">
      <dsp:nvSpPr>
        <dsp:cNvPr id="0" name=""/>
        <dsp:cNvSpPr/>
      </dsp:nvSpPr>
      <dsp:spPr>
        <a:xfrm>
          <a:off x="310317" y="1515141"/>
          <a:ext cx="564213" cy="56421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9F65B2-04D8-46BC-BFDE-9CD44F079F68}">
      <dsp:nvSpPr>
        <dsp:cNvPr id="0" name=""/>
        <dsp:cNvSpPr/>
      </dsp:nvSpPr>
      <dsp:spPr>
        <a:xfrm>
          <a:off x="1184848" y="1284327"/>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22300">
            <a:lnSpc>
              <a:spcPct val="90000"/>
            </a:lnSpc>
            <a:spcBef>
              <a:spcPct val="0"/>
            </a:spcBef>
            <a:spcAft>
              <a:spcPct val="35000"/>
            </a:spcAft>
            <a:buNone/>
          </a:pPr>
          <a:r>
            <a:rPr lang="en-US" sz="1400" b="0" i="0" kern="1200" dirty="0"/>
            <a:t>Meta-analytic review with 28 experimental studies found that biogenetic explanations reduce blame (Hedges g=-0.324) but induce pessimism (Hedges g=0.263). Also found biogenetic explanations increase endorsement of the stereotype that people with psychological problems are dangerous (Hedges g=0.198)</a:t>
          </a:r>
          <a:endParaRPr lang="en-US" sz="1400" kern="1200" dirty="0"/>
        </a:p>
      </dsp:txBody>
      <dsp:txXfrm>
        <a:off x="1184848" y="1284327"/>
        <a:ext cx="7044751" cy="1025842"/>
      </dsp:txXfrm>
    </dsp:sp>
    <dsp:sp modelId="{72BD3FBB-B46E-40C8-B2FA-E24CB7CD6ADC}">
      <dsp:nvSpPr>
        <dsp:cNvPr id="0" name=""/>
        <dsp:cNvSpPr/>
      </dsp:nvSpPr>
      <dsp:spPr>
        <a:xfrm>
          <a:off x="0" y="2566630"/>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013718-49AB-4AE2-9543-777FEC8A6EA1}">
      <dsp:nvSpPr>
        <dsp:cNvPr id="0" name=""/>
        <dsp:cNvSpPr/>
      </dsp:nvSpPr>
      <dsp:spPr>
        <a:xfrm>
          <a:off x="310317" y="2797444"/>
          <a:ext cx="564213" cy="56421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F2AD66-3F81-4EED-9C46-602728F265B0}">
      <dsp:nvSpPr>
        <dsp:cNvPr id="0" name=""/>
        <dsp:cNvSpPr/>
      </dsp:nvSpPr>
      <dsp:spPr>
        <a:xfrm>
          <a:off x="1184848" y="2566630"/>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22300">
            <a:lnSpc>
              <a:spcPct val="90000"/>
            </a:lnSpc>
            <a:spcBef>
              <a:spcPct val="0"/>
            </a:spcBef>
            <a:spcAft>
              <a:spcPct val="35000"/>
            </a:spcAft>
            <a:buNone/>
          </a:pPr>
          <a:r>
            <a:rPr lang="en-US" sz="1400" b="0" i="0" kern="1200" dirty="0"/>
            <a:t>biogenetic explanations do not typically affect social distance. </a:t>
          </a:r>
          <a:endParaRPr lang="en-US" sz="1400" kern="1200" dirty="0"/>
        </a:p>
      </dsp:txBody>
      <dsp:txXfrm>
        <a:off x="1184848" y="2566630"/>
        <a:ext cx="7044751" cy="1025842"/>
      </dsp:txXfrm>
    </dsp:sp>
    <dsp:sp modelId="{72A27FA8-C00B-4B55-A279-92E7BFEB7395}">
      <dsp:nvSpPr>
        <dsp:cNvPr id="0" name=""/>
        <dsp:cNvSpPr/>
      </dsp:nvSpPr>
      <dsp:spPr>
        <a:xfrm>
          <a:off x="0" y="3848933"/>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87BE1-5F8F-42E0-9B24-E2446B888DEF}">
      <dsp:nvSpPr>
        <dsp:cNvPr id="0" name=""/>
        <dsp:cNvSpPr/>
      </dsp:nvSpPr>
      <dsp:spPr>
        <a:xfrm>
          <a:off x="310317" y="4079748"/>
          <a:ext cx="564213" cy="56421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942BD2-1718-44D1-A460-E0E611186EA4}">
      <dsp:nvSpPr>
        <dsp:cNvPr id="0" name=""/>
        <dsp:cNvSpPr/>
      </dsp:nvSpPr>
      <dsp:spPr>
        <a:xfrm>
          <a:off x="1184848" y="3848933"/>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Promoting biogenetic or </a:t>
          </a:r>
          <a:r>
            <a:rPr lang="en-US" sz="1400" b="0" i="0" kern="1200" dirty="0" err="1">
              <a:solidFill>
                <a:schemeClr val="tx1"/>
              </a:solidFill>
            </a:rPr>
            <a:t>neurobiologic</a:t>
          </a:r>
          <a:r>
            <a:rPr lang="en-US" sz="1400" b="0" i="0" kern="1200" dirty="0">
              <a:solidFill>
                <a:schemeClr val="tx1"/>
              </a:solidFill>
            </a:rPr>
            <a:t> explanations to alleviate blame may induce pessimism and set the stage for self-fulfilling prophecies that could hamper recovery.</a:t>
          </a:r>
        </a:p>
        <a:p>
          <a:pPr marL="0" lvl="0" indent="0" algn="l" defTabSz="622300">
            <a:lnSpc>
              <a:spcPct val="90000"/>
            </a:lnSpc>
            <a:spcBef>
              <a:spcPct val="0"/>
            </a:spcBef>
            <a:spcAft>
              <a:spcPct val="35000"/>
            </a:spcAft>
            <a:buNone/>
          </a:pPr>
          <a:r>
            <a:rPr lang="en-US" sz="1400" b="0" i="0" kern="1200" dirty="0">
              <a:solidFill>
                <a:schemeClr val="tx1"/>
              </a:solidFill>
            </a:rPr>
            <a:t>Highlights need to emphasize most people recover, lead normal productive lives, but it can take time…  </a:t>
          </a:r>
          <a:endParaRPr lang="en-US" sz="1400" kern="1200" dirty="0">
            <a:solidFill>
              <a:schemeClr val="tx1"/>
            </a:solidFill>
          </a:endParaRPr>
        </a:p>
      </dsp:txBody>
      <dsp:txXfrm>
        <a:off x="1184848" y="3848933"/>
        <a:ext cx="7044751" cy="10258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08F20-24E0-43E5-B77E-671FE78C9755}">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8A7C0-0B8C-4039-B06C-D76AB87933AD}">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F1EF9C-8DA4-4886-8695-1055D4E4356B}">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bg1">
                  <a:lumMod val="75000"/>
                </a:schemeClr>
              </a:solidFill>
            </a:rPr>
            <a:t>Education</a:t>
          </a:r>
          <a:r>
            <a:rPr lang="en-US" sz="2400" kern="1200" dirty="0">
              <a:solidFill>
                <a:schemeClr val="bg1">
                  <a:lumMod val="75000"/>
                </a:schemeClr>
              </a:solidFill>
            </a:rPr>
            <a:t> about essential nature of these conditions</a:t>
          </a:r>
        </a:p>
      </dsp:txBody>
      <dsp:txXfrm>
        <a:off x="1493203" y="552"/>
        <a:ext cx="6736396" cy="1292816"/>
      </dsp:txXfrm>
    </dsp:sp>
    <dsp:sp modelId="{5D9174CF-71EA-433B-A50A-1FADF67E5901}">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5F192-2F2F-4D6B-AA9D-BB4321FC6635}">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275C62-1B1D-4A00-989A-AD203E451667}">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bg1">
                  <a:lumMod val="75000"/>
                </a:schemeClr>
              </a:solidFill>
            </a:rPr>
            <a:t>Personal witness </a:t>
          </a:r>
          <a:r>
            <a:rPr lang="en-US" sz="2400" kern="1200" dirty="0">
              <a:solidFill>
                <a:schemeClr val="bg1">
                  <a:lumMod val="75000"/>
                </a:schemeClr>
              </a:solidFill>
            </a:rPr>
            <a:t>(putting a face and voice on recovery)</a:t>
          </a:r>
        </a:p>
      </dsp:txBody>
      <dsp:txXfrm>
        <a:off x="1493203" y="1616573"/>
        <a:ext cx="6736396" cy="1292816"/>
      </dsp:txXfrm>
    </dsp:sp>
    <dsp:sp modelId="{3A357317-DBCC-44B1-AE34-71F81192CAD1}">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79B13-C72C-4CFD-BA38-4F1B95F53C41}">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23F421-B3C0-4059-9F0A-332DE3F07648}">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tx1"/>
              </a:solidFill>
            </a:rPr>
            <a:t>Change our language/terminology </a:t>
          </a:r>
          <a:r>
            <a:rPr lang="en-US" sz="2400" kern="1200" dirty="0">
              <a:solidFill>
                <a:schemeClr val="tx1"/>
              </a:solidFill>
            </a:rPr>
            <a:t>to be consistent with the nature of the condition and the policies we wish to implement to address it</a:t>
          </a:r>
        </a:p>
      </dsp:txBody>
      <dsp:txXfrm>
        <a:off x="1493203" y="3232593"/>
        <a:ext cx="6736396" cy="12928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D41CE-632B-44A4-811A-C0A1EA90C9D4}">
      <dsp:nvSpPr>
        <dsp:cNvPr id="0" name=""/>
        <dsp:cNvSpPr/>
      </dsp:nvSpPr>
      <dsp:spPr>
        <a:xfrm>
          <a:off x="0" y="718"/>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D9F14A-DD00-4CA9-AC2D-89E5A6E20A63}">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487244-A459-48F9-82AA-FDEA1BF29A26}">
      <dsp:nvSpPr>
        <dsp:cNvPr id="0" name=""/>
        <dsp:cNvSpPr/>
      </dsp:nvSpPr>
      <dsp:spPr>
        <a:xfrm>
          <a:off x="1941716" y="718"/>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Much ado about nothing?</a:t>
          </a:r>
        </a:p>
      </dsp:txBody>
      <dsp:txXfrm>
        <a:off x="1941716" y="718"/>
        <a:ext cx="2943486" cy="1681139"/>
      </dsp:txXfrm>
    </dsp:sp>
    <dsp:sp modelId="{6A57164E-579A-456E-8E57-3EA2F96C3A05}">
      <dsp:nvSpPr>
        <dsp:cNvPr id="0" name=""/>
        <dsp:cNvSpPr/>
      </dsp:nvSpPr>
      <dsp:spPr>
        <a:xfrm>
          <a:off x="0" y="2102143"/>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5FF97F-B8C7-46E1-9A9C-0143E4851061}">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738C23-008D-4434-A60C-578BE6CD0428}">
      <dsp:nvSpPr>
        <dsp:cNvPr id="0" name=""/>
        <dsp:cNvSpPr/>
      </dsp:nvSpPr>
      <dsp:spPr>
        <a:xfrm>
          <a:off x="1941716" y="2102143"/>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a:t>“Political correctness”?</a:t>
          </a:r>
        </a:p>
      </dsp:txBody>
      <dsp:txXfrm>
        <a:off x="1941716" y="2102143"/>
        <a:ext cx="2943486" cy="1681139"/>
      </dsp:txXfrm>
    </dsp:sp>
    <dsp:sp modelId="{48D2AB7C-A3BF-4374-8EE4-33E1A98EE34C}">
      <dsp:nvSpPr>
        <dsp:cNvPr id="0" name=""/>
        <dsp:cNvSpPr/>
      </dsp:nvSpPr>
      <dsp:spPr>
        <a:xfrm>
          <a:off x="0" y="4203567"/>
          <a:ext cx="48852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EB3D4C-F5D3-4A17-B9F0-908B53C62337}">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24FE64-121E-49D8-A24A-1BC956851E85}">
      <dsp:nvSpPr>
        <dsp:cNvPr id="0" name=""/>
        <dsp:cNvSpPr/>
      </dsp:nvSpPr>
      <dsp:spPr>
        <a:xfrm>
          <a:off x="1941716" y="4203567"/>
          <a:ext cx="2943486"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t>Mere “semantics”?</a:t>
          </a:r>
        </a:p>
      </dsp:txBody>
      <dsp:txXfrm>
        <a:off x="1941716" y="4203567"/>
        <a:ext cx="2943486" cy="16811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F25DA-ED4F-4074-B52B-F16FB223EA93}">
      <dsp:nvSpPr>
        <dsp:cNvPr id="0" name=""/>
        <dsp:cNvSpPr/>
      </dsp:nvSpPr>
      <dsp:spPr>
        <a:xfrm>
          <a:off x="0" y="2024"/>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F15242-D45F-4364-A621-B1C48849BBF4}">
      <dsp:nvSpPr>
        <dsp:cNvPr id="0" name=""/>
        <dsp:cNvSpPr/>
      </dsp:nvSpPr>
      <dsp:spPr>
        <a:xfrm>
          <a:off x="310317" y="232838"/>
          <a:ext cx="564213" cy="56421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4B388B-0F86-488A-8F75-9AF0A427B98F}">
      <dsp:nvSpPr>
        <dsp:cNvPr id="0" name=""/>
        <dsp:cNvSpPr/>
      </dsp:nvSpPr>
      <dsp:spPr>
        <a:xfrm>
          <a:off x="1184848" y="2024"/>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755650">
            <a:lnSpc>
              <a:spcPct val="90000"/>
            </a:lnSpc>
            <a:spcBef>
              <a:spcPct val="0"/>
            </a:spcBef>
            <a:spcAft>
              <a:spcPct val="35000"/>
            </a:spcAft>
            <a:buNone/>
          </a:pPr>
          <a:r>
            <a:rPr lang="en-US" sz="1700" b="0" i="0" kern="1200" dirty="0"/>
            <a:t>Conceptualizations and related terminology implicitly reflect and influence how we think about and approach SUD</a:t>
          </a:r>
          <a:endParaRPr lang="en-US" sz="1700" kern="1200" dirty="0"/>
        </a:p>
      </dsp:txBody>
      <dsp:txXfrm>
        <a:off x="1184848" y="2024"/>
        <a:ext cx="7044751" cy="1025842"/>
      </dsp:txXfrm>
    </dsp:sp>
    <dsp:sp modelId="{E525322D-6DDF-4794-AC8A-A9E5285DCFAD}">
      <dsp:nvSpPr>
        <dsp:cNvPr id="0" name=""/>
        <dsp:cNvSpPr/>
      </dsp:nvSpPr>
      <dsp:spPr>
        <a:xfrm>
          <a:off x="0" y="1284327"/>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CE0DA-C627-4508-9C4E-B5C4D037CC09}">
      <dsp:nvSpPr>
        <dsp:cNvPr id="0" name=""/>
        <dsp:cNvSpPr/>
      </dsp:nvSpPr>
      <dsp:spPr>
        <a:xfrm>
          <a:off x="310317" y="1515141"/>
          <a:ext cx="564213" cy="56421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732DD4-B2B1-402A-87AD-4384CAC271E1}">
      <dsp:nvSpPr>
        <dsp:cNvPr id="0" name=""/>
        <dsp:cNvSpPr/>
      </dsp:nvSpPr>
      <dsp:spPr>
        <a:xfrm>
          <a:off x="1184848" y="1284327"/>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755650">
            <a:lnSpc>
              <a:spcPct val="90000"/>
            </a:lnSpc>
            <a:spcBef>
              <a:spcPct val="0"/>
            </a:spcBef>
            <a:spcAft>
              <a:spcPct val="35000"/>
            </a:spcAft>
            <a:buNone/>
          </a:pPr>
          <a:r>
            <a:rPr lang="en-US" sz="1700" b="0" i="0" kern="1200" dirty="0"/>
            <a:t>When we think about what language is… it is a standardized collection of sounds and symbols that trigger networks of cognitive scripts, activating chains of thoughts; influences appraisal, attitudes, actions</a:t>
          </a:r>
          <a:endParaRPr lang="en-US" sz="1700" kern="1200" dirty="0"/>
        </a:p>
      </dsp:txBody>
      <dsp:txXfrm>
        <a:off x="1184848" y="1284327"/>
        <a:ext cx="7044751" cy="1025842"/>
      </dsp:txXfrm>
    </dsp:sp>
    <dsp:sp modelId="{C5240A3B-3012-4498-9C38-EB3AD1D56558}">
      <dsp:nvSpPr>
        <dsp:cNvPr id="0" name=""/>
        <dsp:cNvSpPr/>
      </dsp:nvSpPr>
      <dsp:spPr>
        <a:xfrm>
          <a:off x="0" y="2566630"/>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D43476-026B-4DC5-866D-F8915E2FE703}">
      <dsp:nvSpPr>
        <dsp:cNvPr id="0" name=""/>
        <dsp:cNvSpPr/>
      </dsp:nvSpPr>
      <dsp:spPr>
        <a:xfrm>
          <a:off x="310317" y="2797444"/>
          <a:ext cx="564213" cy="56421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1867F3-4A2E-4407-AC11-A5016DC4956D}">
      <dsp:nvSpPr>
        <dsp:cNvPr id="0" name=""/>
        <dsp:cNvSpPr/>
      </dsp:nvSpPr>
      <dsp:spPr>
        <a:xfrm>
          <a:off x="1184848" y="2566630"/>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755650">
            <a:lnSpc>
              <a:spcPct val="90000"/>
            </a:lnSpc>
            <a:spcBef>
              <a:spcPct val="0"/>
            </a:spcBef>
            <a:spcAft>
              <a:spcPct val="35000"/>
            </a:spcAft>
            <a:buNone/>
          </a:pPr>
          <a:r>
            <a:rPr lang="en-US" sz="1700" b="0" i="0" kern="1200"/>
            <a:t>Language changes over time; from “lunatic asylums” “drunkards/dipsomaniacs” to “psych hospital” “AUD patients” </a:t>
          </a:r>
          <a:endParaRPr lang="en-US" sz="1700" kern="1200"/>
        </a:p>
      </dsp:txBody>
      <dsp:txXfrm>
        <a:off x="1184848" y="2566630"/>
        <a:ext cx="7044751" cy="1025842"/>
      </dsp:txXfrm>
    </dsp:sp>
    <dsp:sp modelId="{961C67FD-A96B-4B83-984E-29B7BF05DB70}">
      <dsp:nvSpPr>
        <dsp:cNvPr id="0" name=""/>
        <dsp:cNvSpPr/>
      </dsp:nvSpPr>
      <dsp:spPr>
        <a:xfrm>
          <a:off x="0" y="3848933"/>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9E6500-D381-4F78-9478-9156D37E4AAF}">
      <dsp:nvSpPr>
        <dsp:cNvPr id="0" name=""/>
        <dsp:cNvSpPr/>
      </dsp:nvSpPr>
      <dsp:spPr>
        <a:xfrm>
          <a:off x="310317" y="4079748"/>
          <a:ext cx="564213" cy="56421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46E6D6-3A5D-4A38-B223-1FA7B0EA71FA}">
      <dsp:nvSpPr>
        <dsp:cNvPr id="0" name=""/>
        <dsp:cNvSpPr/>
      </dsp:nvSpPr>
      <dsp:spPr>
        <a:xfrm>
          <a:off x="1184848" y="3848933"/>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755650">
            <a:lnSpc>
              <a:spcPct val="90000"/>
            </a:lnSpc>
            <a:spcBef>
              <a:spcPct val="0"/>
            </a:spcBef>
            <a:spcAft>
              <a:spcPct val="35000"/>
            </a:spcAft>
            <a:buNone/>
          </a:pPr>
          <a:r>
            <a:rPr lang="en-US" sz="1700" b="0" i="0" kern="1200"/>
            <a:t>Policy approaches to “drug problem” possess own rhetoric - shift from “War on drugs” (punishment) to public health (prevention/treatment)… </a:t>
          </a:r>
          <a:endParaRPr lang="en-US" sz="1700" kern="1200"/>
        </a:p>
      </dsp:txBody>
      <dsp:txXfrm>
        <a:off x="1184848" y="3848933"/>
        <a:ext cx="7044751" cy="10258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7F551-A1C5-4049-AA37-C4597AE9A7ED}">
      <dsp:nvSpPr>
        <dsp:cNvPr id="0" name=""/>
        <dsp:cNvSpPr/>
      </dsp:nvSpPr>
      <dsp:spPr>
        <a:xfrm>
          <a:off x="0" y="2024"/>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25857-4CAE-4F03-BB4F-8DB16276E494}">
      <dsp:nvSpPr>
        <dsp:cNvPr id="0" name=""/>
        <dsp:cNvSpPr/>
      </dsp:nvSpPr>
      <dsp:spPr>
        <a:xfrm>
          <a:off x="310317" y="232838"/>
          <a:ext cx="564213" cy="56421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49AA7B-8B6C-4938-8D40-65DFB815170A}">
      <dsp:nvSpPr>
        <dsp:cNvPr id="0" name=""/>
        <dsp:cNvSpPr/>
      </dsp:nvSpPr>
      <dsp:spPr>
        <a:xfrm>
          <a:off x="1184848" y="2024"/>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66750">
            <a:lnSpc>
              <a:spcPct val="90000"/>
            </a:lnSpc>
            <a:spcBef>
              <a:spcPct val="0"/>
            </a:spcBef>
            <a:spcAft>
              <a:spcPct val="35000"/>
            </a:spcAft>
            <a:buNone/>
          </a:pPr>
          <a:r>
            <a:rPr lang="en-US" sz="1500" kern="1200" dirty="0"/>
            <a:t>Enhanced practitioner understanding that SUD is a biomedical disorder maybe helpful in reducing patients/others blame but this may also need to be accompanied by acknowledgement that </a:t>
          </a:r>
          <a:r>
            <a:rPr lang="en-US" sz="1500" b="1" u="sng" kern="1200" dirty="0"/>
            <a:t>SUD is treatable, and most people recover</a:t>
          </a:r>
          <a:endParaRPr lang="en-US" sz="1500" kern="1200" dirty="0"/>
        </a:p>
      </dsp:txBody>
      <dsp:txXfrm>
        <a:off x="1184848" y="2024"/>
        <a:ext cx="7044751" cy="1025842"/>
      </dsp:txXfrm>
    </dsp:sp>
    <dsp:sp modelId="{E3122D93-6684-494A-980B-FA769EE6C025}">
      <dsp:nvSpPr>
        <dsp:cNvPr id="0" name=""/>
        <dsp:cNvSpPr/>
      </dsp:nvSpPr>
      <dsp:spPr>
        <a:xfrm>
          <a:off x="0" y="1284327"/>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E3B98-D439-41BC-8188-7D3B8521556E}">
      <dsp:nvSpPr>
        <dsp:cNvPr id="0" name=""/>
        <dsp:cNvSpPr/>
      </dsp:nvSpPr>
      <dsp:spPr>
        <a:xfrm>
          <a:off x="310317" y="1515141"/>
          <a:ext cx="564213" cy="56421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162A15-3F53-478A-B97E-50E3E8C538DF}">
      <dsp:nvSpPr>
        <dsp:cNvPr id="0" name=""/>
        <dsp:cNvSpPr/>
      </dsp:nvSpPr>
      <dsp:spPr>
        <a:xfrm>
          <a:off x="1184848" y="1284327"/>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66750">
            <a:lnSpc>
              <a:spcPct val="90000"/>
            </a:lnSpc>
            <a:spcBef>
              <a:spcPct val="0"/>
            </a:spcBef>
            <a:spcAft>
              <a:spcPct val="35000"/>
            </a:spcAft>
            <a:buNone/>
          </a:pPr>
          <a:r>
            <a:rPr lang="en-US" sz="1500" kern="1200" dirty="0"/>
            <a:t>Practitioners might reduce degree of internalized stigma often held by patients by communicating these facts to patients and family members they treat</a:t>
          </a:r>
        </a:p>
      </dsp:txBody>
      <dsp:txXfrm>
        <a:off x="1184848" y="1284327"/>
        <a:ext cx="7044751" cy="1025842"/>
      </dsp:txXfrm>
    </dsp:sp>
    <dsp:sp modelId="{B91F9AA3-356C-42B3-89FD-D400F34FD552}">
      <dsp:nvSpPr>
        <dsp:cNvPr id="0" name=""/>
        <dsp:cNvSpPr/>
      </dsp:nvSpPr>
      <dsp:spPr>
        <a:xfrm>
          <a:off x="0" y="2566630"/>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1E938-A43B-47FA-859B-7F50ECA74C63}">
      <dsp:nvSpPr>
        <dsp:cNvPr id="0" name=""/>
        <dsp:cNvSpPr/>
      </dsp:nvSpPr>
      <dsp:spPr>
        <a:xfrm>
          <a:off x="310317" y="2797444"/>
          <a:ext cx="564213" cy="56421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30C2B5-2D58-4BD3-A698-7EA5AB1EFF02}">
      <dsp:nvSpPr>
        <dsp:cNvPr id="0" name=""/>
        <dsp:cNvSpPr/>
      </dsp:nvSpPr>
      <dsp:spPr>
        <a:xfrm>
          <a:off x="1184848" y="2566630"/>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66750">
            <a:lnSpc>
              <a:spcPct val="90000"/>
            </a:lnSpc>
            <a:spcBef>
              <a:spcPct val="0"/>
            </a:spcBef>
            <a:spcAft>
              <a:spcPct val="35000"/>
            </a:spcAft>
            <a:buNone/>
          </a:pPr>
          <a:r>
            <a:rPr lang="en-US" sz="1500" kern="1200" dirty="0"/>
            <a:t>Avoiding the use of certain terms and phrases in clinical practice  (e.g.,. “abuse” “abuser” addict” “dirty urine”) and using neutral language that is consistent  with a medical and public health approach may help diminish stigma; more respectful </a:t>
          </a:r>
        </a:p>
      </dsp:txBody>
      <dsp:txXfrm>
        <a:off x="1184848" y="2566630"/>
        <a:ext cx="7044751" cy="1025842"/>
      </dsp:txXfrm>
    </dsp:sp>
    <dsp:sp modelId="{4C46EBC0-32F4-479C-96C5-1DE87218EA8C}">
      <dsp:nvSpPr>
        <dsp:cNvPr id="0" name=""/>
        <dsp:cNvSpPr/>
      </dsp:nvSpPr>
      <dsp:spPr>
        <a:xfrm>
          <a:off x="0" y="3848933"/>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B35B8-4C0B-4A84-89DF-9ADDBA1DFCAD}">
      <dsp:nvSpPr>
        <dsp:cNvPr id="0" name=""/>
        <dsp:cNvSpPr/>
      </dsp:nvSpPr>
      <dsp:spPr>
        <a:xfrm>
          <a:off x="310317" y="4079748"/>
          <a:ext cx="564213" cy="56421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B0F2C8-34F7-4343-A0C8-AB7114874312}">
      <dsp:nvSpPr>
        <dsp:cNvPr id="0" name=""/>
        <dsp:cNvSpPr/>
      </dsp:nvSpPr>
      <dsp:spPr>
        <a:xfrm>
          <a:off x="1184848" y="3848933"/>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666750">
            <a:lnSpc>
              <a:spcPct val="90000"/>
            </a:lnSpc>
            <a:spcBef>
              <a:spcPct val="0"/>
            </a:spcBef>
            <a:spcAft>
              <a:spcPct val="35000"/>
            </a:spcAft>
            <a:buNone/>
          </a:pPr>
          <a:r>
            <a:rPr lang="en-US" sz="1500" kern="1200" dirty="0"/>
            <a:t>In sum, clear communication of the medical nature of SUD coupled with the likelihood of treatment benefits and recovery using appropriate terminology may increase treatment engagement and clinical response</a:t>
          </a:r>
        </a:p>
      </dsp:txBody>
      <dsp:txXfrm>
        <a:off x="1184848" y="3848933"/>
        <a:ext cx="7044751" cy="102584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DE29E-3C14-4983-9BD2-9223C8C610C5}">
      <dsp:nvSpPr>
        <dsp:cNvPr id="0" name=""/>
        <dsp:cNvSpPr/>
      </dsp:nvSpPr>
      <dsp:spPr>
        <a:xfrm>
          <a:off x="0" y="39974"/>
          <a:ext cx="8686800" cy="789750"/>
        </a:xfrm>
        <a:prstGeom prst="roundRect">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t>Burden related to addiction/substance-related conditions is prodigious and growing</a:t>
          </a:r>
        </a:p>
      </dsp:txBody>
      <dsp:txXfrm>
        <a:off x="38552" y="78526"/>
        <a:ext cx="8609696" cy="712646"/>
      </dsp:txXfrm>
    </dsp:sp>
    <dsp:sp modelId="{B6C1DC1C-8DAE-42BD-A7AA-49CD8CEFF0BD}">
      <dsp:nvSpPr>
        <dsp:cNvPr id="0" name=""/>
        <dsp:cNvSpPr/>
      </dsp:nvSpPr>
      <dsp:spPr>
        <a:xfrm>
          <a:off x="0" y="872925"/>
          <a:ext cx="8686800" cy="789750"/>
        </a:xfrm>
        <a:prstGeom prst="roundRect">
          <a:avLst/>
        </a:prstGeom>
        <a:solidFill>
          <a:schemeClr val="accent5">
            <a:hueOff val="-2066229"/>
            <a:satOff val="3092"/>
            <a:lumOff val="-346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t>Research on stigma reveals addiction/substance-related conditions highly stigmatized; understanding of biomedical aspects of addiction increasing but stigmatizing attitudes are not decreasing</a:t>
          </a:r>
        </a:p>
      </dsp:txBody>
      <dsp:txXfrm>
        <a:off x="38552" y="911477"/>
        <a:ext cx="8609696" cy="712646"/>
      </dsp:txXfrm>
    </dsp:sp>
    <dsp:sp modelId="{EDDE3C09-5898-4363-B918-C41616805208}">
      <dsp:nvSpPr>
        <dsp:cNvPr id="0" name=""/>
        <dsp:cNvSpPr/>
      </dsp:nvSpPr>
      <dsp:spPr>
        <a:xfrm>
          <a:off x="0" y="1705875"/>
          <a:ext cx="8686800" cy="789750"/>
        </a:xfrm>
        <a:prstGeom prst="roundRect">
          <a:avLst/>
        </a:prstGeom>
        <a:solidFill>
          <a:schemeClr val="accent5">
            <a:hueOff val="-4132458"/>
            <a:satOff val="6183"/>
            <a:lumOff val="-692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t>Stigma and discrimination are major barriers to acknowledging the presence of a problem, in accessing help, and staying in recovery</a:t>
          </a:r>
        </a:p>
      </dsp:txBody>
      <dsp:txXfrm>
        <a:off x="38552" y="1744427"/>
        <a:ext cx="8609696" cy="712646"/>
      </dsp:txXfrm>
    </dsp:sp>
    <dsp:sp modelId="{78651C97-1F52-4774-B940-558B913F820A}">
      <dsp:nvSpPr>
        <dsp:cNvPr id="0" name=""/>
        <dsp:cNvSpPr/>
      </dsp:nvSpPr>
      <dsp:spPr>
        <a:xfrm>
          <a:off x="0" y="2538825"/>
          <a:ext cx="8686800" cy="789750"/>
        </a:xfrm>
        <a:prstGeom prst="roundRect">
          <a:avLst/>
        </a:prstGeom>
        <a:solidFill>
          <a:schemeClr val="accent5">
            <a:hueOff val="-6198687"/>
            <a:satOff val="9275"/>
            <a:lumOff val="-10392"/>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dirty="0"/>
            <a:t>Definitions and conceptualizations of addiction matter- affect stigma and our societal approach and accuracy in scientific communication</a:t>
          </a:r>
        </a:p>
      </dsp:txBody>
      <dsp:txXfrm>
        <a:off x="38552" y="2577377"/>
        <a:ext cx="8609696" cy="712646"/>
      </dsp:txXfrm>
    </dsp:sp>
    <dsp:sp modelId="{D979F414-263B-4322-9CA1-0E1DDC1E256D}">
      <dsp:nvSpPr>
        <dsp:cNvPr id="0" name=""/>
        <dsp:cNvSpPr/>
      </dsp:nvSpPr>
      <dsp:spPr>
        <a:xfrm>
          <a:off x="0" y="3371775"/>
          <a:ext cx="8686800" cy="789750"/>
        </a:xfrm>
        <a:prstGeom prst="roundRect">
          <a:avLst/>
        </a:prstGeom>
        <a:solidFill>
          <a:schemeClr val="accent5">
            <a:hueOff val="-8264916"/>
            <a:satOff val="12367"/>
            <a:lumOff val="-1385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Stigma is influenced by perceptions about cause and controllability</a:t>
          </a:r>
        </a:p>
      </dsp:txBody>
      <dsp:txXfrm>
        <a:off x="38552" y="3410327"/>
        <a:ext cx="8609696" cy="712646"/>
      </dsp:txXfrm>
    </dsp:sp>
    <dsp:sp modelId="{71974DC1-6B82-48C0-92E0-B778E642816C}">
      <dsp:nvSpPr>
        <dsp:cNvPr id="0" name=""/>
        <dsp:cNvSpPr/>
      </dsp:nvSpPr>
      <dsp:spPr>
        <a:xfrm>
          <a:off x="0" y="4204725"/>
          <a:ext cx="8686800" cy="789750"/>
        </a:xfrm>
        <a:prstGeom prst="roundRect">
          <a:avLst/>
        </a:prstGeom>
        <a:solidFill>
          <a:schemeClr val="accent5">
            <a:hueOff val="-10331145"/>
            <a:satOff val="15458"/>
            <a:lumOff val="-17319"/>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Language/terminology of addiction influence these perceptions and may affect policy and clinical care</a:t>
          </a:r>
        </a:p>
      </dsp:txBody>
      <dsp:txXfrm>
        <a:off x="38552" y="4243277"/>
        <a:ext cx="8609696" cy="712646"/>
      </dsp:txXfrm>
    </dsp:sp>
    <dsp:sp modelId="{B92C713B-61C4-4921-AAA4-59F7DDB5D289}">
      <dsp:nvSpPr>
        <dsp:cNvPr id="0" name=""/>
        <dsp:cNvSpPr/>
      </dsp:nvSpPr>
      <dsp:spPr>
        <a:xfrm>
          <a:off x="0" y="5037674"/>
          <a:ext cx="8686800" cy="789750"/>
        </a:xfrm>
        <a:prstGeom prst="roundRect">
          <a:avLst/>
        </a:prstGeom>
        <a:solidFill>
          <a:schemeClr val="accent5">
            <a:hueOff val="-12397374"/>
            <a:satOff val="18550"/>
            <a:lumOff val="-2078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What to do about stigma: education, personal witness, shift language/terminology</a:t>
          </a:r>
        </a:p>
      </dsp:txBody>
      <dsp:txXfrm>
        <a:off x="38552" y="5076226"/>
        <a:ext cx="8609696" cy="7126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D1617-5936-40F1-B549-D4C2BDFB48DA}">
      <dsp:nvSpPr>
        <dsp:cNvPr id="0" name=""/>
        <dsp:cNvSpPr/>
      </dsp:nvSpPr>
      <dsp:spPr>
        <a:xfrm>
          <a:off x="0" y="79739"/>
          <a:ext cx="9067800" cy="849420"/>
        </a:xfrm>
        <a:prstGeom prst="round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Worldwide, alcohol kills 3.3 million each year; 350,000 die due to illicit drugs (WHO, 2015). Major contributor to DALYs – alcohol third leading risk factor for disease burden</a:t>
          </a:r>
        </a:p>
      </dsp:txBody>
      <dsp:txXfrm>
        <a:off x="41465" y="121204"/>
        <a:ext cx="8984870" cy="766490"/>
      </dsp:txXfrm>
    </dsp:sp>
    <dsp:sp modelId="{704CE07C-B9E9-430D-A53C-39B32B3D5A2E}">
      <dsp:nvSpPr>
        <dsp:cNvPr id="0" name=""/>
        <dsp:cNvSpPr/>
      </dsp:nvSpPr>
      <dsp:spPr>
        <a:xfrm>
          <a:off x="0" y="975239"/>
          <a:ext cx="9067800" cy="849420"/>
        </a:xfrm>
        <a:prstGeom prst="roundRect">
          <a:avLst/>
        </a:prstGeom>
        <a:solidFill>
          <a:schemeClr val="accent4">
            <a:hueOff val="43458"/>
            <a:satOff val="-414"/>
            <a:lumOff val="415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Alcohol and other drug-related conditions number 1 public health concern in US; unintentional overdose leading cause of accidental death (CASA, 2011; Warner, Chen, Makuc, Anderson, &amp; Minino, 2011). </a:t>
          </a:r>
        </a:p>
      </dsp:txBody>
      <dsp:txXfrm>
        <a:off x="41465" y="1016704"/>
        <a:ext cx="8984870" cy="766490"/>
      </dsp:txXfrm>
    </dsp:sp>
    <dsp:sp modelId="{87A56696-D0A3-457C-B841-D644B0A11D0C}">
      <dsp:nvSpPr>
        <dsp:cNvPr id="0" name=""/>
        <dsp:cNvSpPr/>
      </dsp:nvSpPr>
      <dsp:spPr>
        <a:xfrm>
          <a:off x="0" y="1870740"/>
          <a:ext cx="9067800" cy="849420"/>
        </a:xfrm>
        <a:prstGeom prst="roundRect">
          <a:avLst/>
        </a:prstGeom>
        <a:solidFill>
          <a:schemeClr val="accent4">
            <a:hueOff val="86916"/>
            <a:satOff val="-828"/>
            <a:lumOff val="831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23 million individuals with substance use disorder in the US </a:t>
          </a:r>
        </a:p>
      </dsp:txBody>
      <dsp:txXfrm>
        <a:off x="41465" y="1912205"/>
        <a:ext cx="8984870" cy="766490"/>
      </dsp:txXfrm>
    </dsp:sp>
    <dsp:sp modelId="{5B1046C7-2174-4682-8D24-B2840F615DCC}">
      <dsp:nvSpPr>
        <dsp:cNvPr id="0" name=""/>
        <dsp:cNvSpPr/>
      </dsp:nvSpPr>
      <dsp:spPr>
        <a:xfrm>
          <a:off x="0" y="2766240"/>
          <a:ext cx="9067800" cy="849420"/>
        </a:xfrm>
        <a:prstGeom prst="roundRect">
          <a:avLst/>
        </a:prstGeom>
        <a:solidFill>
          <a:schemeClr val="accent4">
            <a:hueOff val="130374"/>
            <a:satOff val="-1242"/>
            <a:lumOff val="1247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Economic cost attributable to substance use from lost productivity, health care expenditures, and criminal justice involvement, = $600 billion annually. </a:t>
          </a:r>
        </a:p>
      </dsp:txBody>
      <dsp:txXfrm>
        <a:off x="41465" y="2807705"/>
        <a:ext cx="8984870" cy="766490"/>
      </dsp:txXfrm>
    </dsp:sp>
    <dsp:sp modelId="{0F296CFA-1F74-4E7E-84B0-4CFC8584336A}">
      <dsp:nvSpPr>
        <dsp:cNvPr id="0" name=""/>
        <dsp:cNvSpPr/>
      </dsp:nvSpPr>
      <dsp:spPr>
        <a:xfrm>
          <a:off x="0" y="3661740"/>
          <a:ext cx="9067800" cy="849420"/>
        </a:xfrm>
        <a:prstGeom prst="roundRect">
          <a:avLst/>
        </a:prstGeom>
        <a:solidFill>
          <a:schemeClr val="accent4">
            <a:hueOff val="173832"/>
            <a:satOff val="-1656"/>
            <a:lumOff val="1662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Despite presence of about 14,000 treatment facilities and 100,000 recovery mutual-aid support chapters meeting weekly in US, only 10% receive some form of help</a:t>
          </a:r>
        </a:p>
      </dsp:txBody>
      <dsp:txXfrm>
        <a:off x="41465" y="3703205"/>
        <a:ext cx="8984870" cy="766490"/>
      </dsp:txXfrm>
    </dsp:sp>
    <dsp:sp modelId="{72BDB5EC-295D-4A7C-A50D-B513379D33CF}">
      <dsp:nvSpPr>
        <dsp:cNvPr id="0" name=""/>
        <dsp:cNvSpPr/>
      </dsp:nvSpPr>
      <dsp:spPr>
        <a:xfrm>
          <a:off x="0" y="4557240"/>
          <a:ext cx="9067800" cy="849420"/>
        </a:xfrm>
        <a:prstGeom prst="roundRect">
          <a:avLst/>
        </a:prstGeom>
        <a:solidFill>
          <a:schemeClr val="accent4">
            <a:hueOff val="217290"/>
            <a:satOff val="-2070"/>
            <a:lumOff val="2078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A main barrier to seeking and receiving help is stigma…</a:t>
          </a:r>
        </a:p>
      </dsp:txBody>
      <dsp:txXfrm>
        <a:off x="41465" y="4598705"/>
        <a:ext cx="8984870" cy="76649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689A9-06E3-4F4C-9439-32A5DD09977A}">
      <dsp:nvSpPr>
        <dsp:cNvPr id="0" name=""/>
        <dsp:cNvSpPr/>
      </dsp:nvSpPr>
      <dsp:spPr>
        <a:xfrm>
          <a:off x="0" y="14139"/>
          <a:ext cx="4572000" cy="895050"/>
        </a:xfrm>
        <a:prstGeom prst="roundRect">
          <a:avLst/>
        </a:prstGeom>
        <a:solidFill>
          <a:schemeClr val="dk2">
            <a:hueOff val="0"/>
            <a:satOff val="0"/>
            <a:lumOff val="0"/>
            <a:alphaOff val="0"/>
          </a:schemeClr>
        </a:solidFill>
        <a:ln w="2642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People hold more negative attitudes towards persons with drug addiction than mental illness</a:t>
          </a:r>
        </a:p>
      </dsp:txBody>
      <dsp:txXfrm>
        <a:off x="43693" y="57832"/>
        <a:ext cx="4484614" cy="80766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54378-6CA7-404F-989E-7050FF7DC9E7}">
      <dsp:nvSpPr>
        <dsp:cNvPr id="0" name=""/>
        <dsp:cNvSpPr/>
      </dsp:nvSpPr>
      <dsp:spPr>
        <a:xfrm>
          <a:off x="0" y="2024"/>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EF3CD-7F1E-4E80-AB46-D5593F315A97}">
      <dsp:nvSpPr>
        <dsp:cNvPr id="0" name=""/>
        <dsp:cNvSpPr/>
      </dsp:nvSpPr>
      <dsp:spPr>
        <a:xfrm>
          <a:off x="310317" y="232838"/>
          <a:ext cx="564213" cy="56421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0A8108-F94E-46EF-9381-0DEB5BBE4E34}">
      <dsp:nvSpPr>
        <dsp:cNvPr id="0" name=""/>
        <dsp:cNvSpPr/>
      </dsp:nvSpPr>
      <dsp:spPr>
        <a:xfrm>
          <a:off x="1184848" y="2024"/>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a:t>Blame</a:t>
          </a:r>
          <a:r>
            <a:rPr lang="en-US" sz="2000" kern="1200"/>
            <a:t> – are they responsible for causing their problem/disorder? </a:t>
          </a:r>
        </a:p>
      </dsp:txBody>
      <dsp:txXfrm>
        <a:off x="1184848" y="2024"/>
        <a:ext cx="7044751" cy="1025842"/>
      </dsp:txXfrm>
    </dsp:sp>
    <dsp:sp modelId="{62EF757F-F260-4798-8A6A-4EE8643DEAA4}">
      <dsp:nvSpPr>
        <dsp:cNvPr id="0" name=""/>
        <dsp:cNvSpPr/>
      </dsp:nvSpPr>
      <dsp:spPr>
        <a:xfrm>
          <a:off x="0" y="1284327"/>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42D3BC-657F-4AA2-9441-1924BB9CB33F}">
      <dsp:nvSpPr>
        <dsp:cNvPr id="0" name=""/>
        <dsp:cNvSpPr/>
      </dsp:nvSpPr>
      <dsp:spPr>
        <a:xfrm>
          <a:off x="310317" y="1515141"/>
          <a:ext cx="564213" cy="56421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8A20E6-18F5-47BD-AB4D-4E1192FA271C}">
      <dsp:nvSpPr>
        <dsp:cNvPr id="0" name=""/>
        <dsp:cNvSpPr/>
      </dsp:nvSpPr>
      <dsp:spPr>
        <a:xfrm>
          <a:off x="1184848" y="1284327"/>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a:t>Prognostic pessimism/optimism </a:t>
          </a:r>
          <a:r>
            <a:rPr lang="en-US" sz="2000" kern="1200"/>
            <a:t>– will they ever recover “be normal”? </a:t>
          </a:r>
        </a:p>
      </dsp:txBody>
      <dsp:txXfrm>
        <a:off x="1184848" y="1284327"/>
        <a:ext cx="7044751" cy="1025842"/>
      </dsp:txXfrm>
    </dsp:sp>
    <dsp:sp modelId="{D3C6D843-1C1F-407E-9325-6D5C63C475CD}">
      <dsp:nvSpPr>
        <dsp:cNvPr id="0" name=""/>
        <dsp:cNvSpPr/>
      </dsp:nvSpPr>
      <dsp:spPr>
        <a:xfrm>
          <a:off x="0" y="2566630"/>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179C5-8415-4C8F-B7B1-04F6B7AAA84D}">
      <dsp:nvSpPr>
        <dsp:cNvPr id="0" name=""/>
        <dsp:cNvSpPr/>
      </dsp:nvSpPr>
      <dsp:spPr>
        <a:xfrm>
          <a:off x="310317" y="2797444"/>
          <a:ext cx="564213" cy="56421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E88C88-5C90-4A6E-99F2-193E92551FD0}">
      <dsp:nvSpPr>
        <dsp:cNvPr id="0" name=""/>
        <dsp:cNvSpPr/>
      </dsp:nvSpPr>
      <dsp:spPr>
        <a:xfrm>
          <a:off x="1184848" y="2566630"/>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a:t>Social distance </a:t>
          </a:r>
          <a:r>
            <a:rPr lang="en-US" sz="2000" kern="1200"/>
            <a:t>– would I have them marry into my family, share an apartment with them, have them as a babysitter?</a:t>
          </a:r>
        </a:p>
      </dsp:txBody>
      <dsp:txXfrm>
        <a:off x="1184848" y="2566630"/>
        <a:ext cx="7044751" cy="1025842"/>
      </dsp:txXfrm>
    </dsp:sp>
    <dsp:sp modelId="{78EDB41C-F4BA-4F5B-828E-E5CD140135BE}">
      <dsp:nvSpPr>
        <dsp:cNvPr id="0" name=""/>
        <dsp:cNvSpPr/>
      </dsp:nvSpPr>
      <dsp:spPr>
        <a:xfrm>
          <a:off x="0" y="3848933"/>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C6C42-3196-4099-8D74-C6A4D16328C0}">
      <dsp:nvSpPr>
        <dsp:cNvPr id="0" name=""/>
        <dsp:cNvSpPr/>
      </dsp:nvSpPr>
      <dsp:spPr>
        <a:xfrm>
          <a:off x="310317" y="4079748"/>
          <a:ext cx="564213" cy="56421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B051D9-6D6E-464B-BD55-A4DBE34DD30D}">
      <dsp:nvSpPr>
        <dsp:cNvPr id="0" name=""/>
        <dsp:cNvSpPr/>
      </dsp:nvSpPr>
      <dsp:spPr>
        <a:xfrm>
          <a:off x="1184848" y="3848933"/>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dirty="0"/>
            <a:t>Dangerousness</a:t>
          </a:r>
          <a:r>
            <a:rPr lang="en-US" sz="2000" kern="1200" dirty="0"/>
            <a:t> – are they unpredictably volatile, a threat to my/others’ safety? </a:t>
          </a:r>
        </a:p>
      </dsp:txBody>
      <dsp:txXfrm>
        <a:off x="1184848" y="3848933"/>
        <a:ext cx="7044751" cy="102584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F2FE5-DCC4-4CD2-B744-7C78F9FB1CCB}">
      <dsp:nvSpPr>
        <dsp:cNvPr id="0" name=""/>
        <dsp:cNvSpPr/>
      </dsp:nvSpPr>
      <dsp:spPr>
        <a:xfrm>
          <a:off x="0" y="12720"/>
          <a:ext cx="8686800" cy="1000350"/>
        </a:xfrm>
        <a:prstGeom prst="roundRect">
          <a:avLst/>
        </a:prstGeom>
        <a:solidFill>
          <a:schemeClr val="accent3">
            <a:shade val="50000"/>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 genetically influenced disease of the brain characterized by impairments in the neurocircuitary of reward, motivation, memory, impulse control, and judgment</a:t>
          </a:r>
        </a:p>
      </dsp:txBody>
      <dsp:txXfrm>
        <a:off x="48833" y="61553"/>
        <a:ext cx="8589134" cy="902684"/>
      </dsp:txXfrm>
    </dsp:sp>
    <dsp:sp modelId="{2D1D1BAF-BB33-4251-BAD6-1AA7C58A09B1}">
      <dsp:nvSpPr>
        <dsp:cNvPr id="0" name=""/>
        <dsp:cNvSpPr/>
      </dsp:nvSpPr>
      <dsp:spPr>
        <a:xfrm>
          <a:off x="0" y="1067790"/>
          <a:ext cx="8686800" cy="1000350"/>
        </a:xfrm>
        <a:prstGeom prst="roundRect">
          <a:avLst/>
        </a:prstGeom>
        <a:solidFill>
          <a:schemeClr val="accent3">
            <a:shade val="50000"/>
            <a:hueOff val="-61749"/>
            <a:satOff val="-4693"/>
            <a:lumOff val="23471"/>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Impaired control over a reward-seeking behavior from which harm ensues</a:t>
          </a:r>
        </a:p>
      </dsp:txBody>
      <dsp:txXfrm>
        <a:off x="48833" y="1116623"/>
        <a:ext cx="8589134" cy="902684"/>
      </dsp:txXfrm>
    </dsp:sp>
    <dsp:sp modelId="{F71E220D-FC6E-4B9C-809E-C41AA94FE4FA}">
      <dsp:nvSpPr>
        <dsp:cNvPr id="0" name=""/>
        <dsp:cNvSpPr/>
      </dsp:nvSpPr>
      <dsp:spPr>
        <a:xfrm>
          <a:off x="0" y="2122860"/>
          <a:ext cx="8686800" cy="1000350"/>
        </a:xfrm>
        <a:prstGeom prst="roundRect">
          <a:avLst/>
        </a:prstGeom>
        <a:solidFill>
          <a:schemeClr val="accent3">
            <a:shade val="50000"/>
            <a:hueOff val="-123498"/>
            <a:satOff val="-9387"/>
            <a:lumOff val="4694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 disease of the brain</a:t>
          </a:r>
        </a:p>
      </dsp:txBody>
      <dsp:txXfrm>
        <a:off x="48833" y="2171693"/>
        <a:ext cx="8589134" cy="902684"/>
      </dsp:txXfrm>
    </dsp:sp>
    <dsp:sp modelId="{2B261941-EF64-4ED5-B46E-2E95E977FB00}">
      <dsp:nvSpPr>
        <dsp:cNvPr id="0" name=""/>
        <dsp:cNvSpPr/>
      </dsp:nvSpPr>
      <dsp:spPr>
        <a:xfrm>
          <a:off x="0" y="3177930"/>
          <a:ext cx="8686800" cy="1000350"/>
        </a:xfrm>
        <a:prstGeom prst="roundRect">
          <a:avLst/>
        </a:prstGeom>
        <a:solidFill>
          <a:schemeClr val="accent3">
            <a:shade val="50000"/>
            <a:hueOff val="-61749"/>
            <a:satOff val="-4693"/>
            <a:lumOff val="23471"/>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….Why important to describe as a disease of the brain? In part, to help destigmatize addiction, take it out of the realm of moralization, and place it in the medical/treatment realm…</a:t>
          </a:r>
        </a:p>
      </dsp:txBody>
      <dsp:txXfrm>
        <a:off x="48833" y="3226763"/>
        <a:ext cx="8589134" cy="902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F5F4D-C4CD-4E76-9585-1D0B465DE32D}">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B3DF4-CA5E-4B7B-9F03-C2B3DCB5090E}">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6982D-AE9A-4BDC-86C0-FF0833BA3088}">
      <dsp:nvSpPr>
        <dsp:cNvPr id="0" name=""/>
        <dsp:cNvSpPr/>
      </dsp:nvSpPr>
      <dsp:spPr>
        <a:xfrm>
          <a:off x="1429899" y="2442"/>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a:t>Alcohol/drugs – top public health problem</a:t>
          </a:r>
        </a:p>
      </dsp:txBody>
      <dsp:txXfrm>
        <a:off x="1429899" y="2442"/>
        <a:ext cx="2198341" cy="1238008"/>
      </dsp:txXfrm>
    </dsp:sp>
    <dsp:sp modelId="{BEAA5869-CD8D-4C9D-8EA0-D16F479BCDFF}">
      <dsp:nvSpPr>
        <dsp:cNvPr id="0" name=""/>
        <dsp:cNvSpPr/>
      </dsp:nvSpPr>
      <dsp:spPr>
        <a:xfrm>
          <a:off x="3628241" y="2442"/>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p>
      </dsp:txBody>
      <dsp:txXfrm>
        <a:off x="3628241" y="2442"/>
        <a:ext cx="1256961" cy="1238008"/>
      </dsp:txXfrm>
    </dsp:sp>
    <dsp:sp modelId="{28358690-D524-4C59-9639-5B496F3D132D}">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8D116-4044-40E2-AA06-D8516F2AF428}">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C2B3C-1427-443A-BD64-B78591FF1B35}">
      <dsp:nvSpPr>
        <dsp:cNvPr id="0" name=""/>
        <dsp:cNvSpPr/>
      </dsp:nvSpPr>
      <dsp:spPr>
        <a:xfrm>
          <a:off x="1429899" y="1549953"/>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75000"/>
                </a:schemeClr>
              </a:solidFill>
            </a:rPr>
            <a:t>Policy Approaches and conceptualizations </a:t>
          </a:r>
        </a:p>
      </dsp:txBody>
      <dsp:txXfrm>
        <a:off x="1429899" y="1549953"/>
        <a:ext cx="2198341" cy="1238008"/>
      </dsp:txXfrm>
    </dsp:sp>
    <dsp:sp modelId="{AA3C69D4-BDB0-4B46-B4DF-775096B8455D}">
      <dsp:nvSpPr>
        <dsp:cNvPr id="0" name=""/>
        <dsp:cNvSpPr/>
      </dsp:nvSpPr>
      <dsp:spPr>
        <a:xfrm>
          <a:off x="3628241" y="1549953"/>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solidFill>
              <a:schemeClr val="bg2">
                <a:lumMod val="75000"/>
              </a:schemeClr>
            </a:solidFill>
          </a:endParaRPr>
        </a:p>
      </dsp:txBody>
      <dsp:txXfrm>
        <a:off x="3628241" y="1549953"/>
        <a:ext cx="1256961" cy="1238008"/>
      </dsp:txXfrm>
    </dsp:sp>
    <dsp:sp modelId="{4ECD7905-17CB-4354-A20F-8552728E2082}">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0D26C-EF3E-4C43-BE92-833F945F43D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5815C-22B3-4B22-86C8-569907BB6FBE}">
      <dsp:nvSpPr>
        <dsp:cNvPr id="0" name=""/>
        <dsp:cNvSpPr/>
      </dsp:nvSpPr>
      <dsp:spPr>
        <a:xfrm>
          <a:off x="1429899" y="3097464"/>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75000"/>
                </a:schemeClr>
              </a:solidFill>
            </a:rPr>
            <a:t>The role of stigma/discrimination</a:t>
          </a:r>
        </a:p>
      </dsp:txBody>
      <dsp:txXfrm>
        <a:off x="1429899" y="3097464"/>
        <a:ext cx="2198341" cy="1238008"/>
      </dsp:txXfrm>
    </dsp:sp>
    <dsp:sp modelId="{DA5A9D32-163A-456C-8CBA-70285E516A2D}">
      <dsp:nvSpPr>
        <dsp:cNvPr id="0" name=""/>
        <dsp:cNvSpPr/>
      </dsp:nvSpPr>
      <dsp:spPr>
        <a:xfrm>
          <a:off x="3628241" y="3097464"/>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solidFill>
              <a:schemeClr val="bg2">
                <a:lumMod val="75000"/>
              </a:schemeClr>
            </a:solidFill>
          </a:endParaRPr>
        </a:p>
      </dsp:txBody>
      <dsp:txXfrm>
        <a:off x="3628241" y="3097464"/>
        <a:ext cx="1256961" cy="1238008"/>
      </dsp:txXfrm>
    </dsp:sp>
    <dsp:sp modelId="{95A2DDF7-272A-4C3B-9D61-EEF15B0A5B16}">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9E656-820E-463C-A314-93ED3ED4937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FDCC64-6E22-4BDF-B91B-CB05D3D263B4}">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75000"/>
                </a:schemeClr>
              </a:solidFill>
            </a:rPr>
            <a:t>Ways to address stigma/discrimination </a:t>
          </a:r>
        </a:p>
      </dsp:txBody>
      <dsp:txXfrm>
        <a:off x="1429899" y="4644974"/>
        <a:ext cx="3455303" cy="12380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5DF18-70A3-4E13-B915-8F5530E5F81C}">
      <dsp:nvSpPr>
        <dsp:cNvPr id="0" name=""/>
        <dsp:cNvSpPr/>
      </dsp:nvSpPr>
      <dsp:spPr>
        <a:xfrm>
          <a:off x="0" y="71394"/>
          <a:ext cx="8229600" cy="1146782"/>
        </a:xfrm>
        <a:prstGeom prst="roundRect">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Despite increases in public understanding as addiction as a biomedical/genetic phenomenon from 1996 to 2006, attitudes that it is a character weakness has similarly increased and stigmatizing attitudes have not changed</a:t>
          </a:r>
        </a:p>
      </dsp:txBody>
      <dsp:txXfrm>
        <a:off x="55981" y="127375"/>
        <a:ext cx="8117638" cy="1034820"/>
      </dsp:txXfrm>
    </dsp:sp>
    <dsp:sp modelId="{1000965B-4AE2-4EEE-9E0E-E3ED2FC367FF}">
      <dsp:nvSpPr>
        <dsp:cNvPr id="0" name=""/>
        <dsp:cNvSpPr/>
      </dsp:nvSpPr>
      <dsp:spPr>
        <a:xfrm>
          <a:off x="0" y="1267137"/>
          <a:ext cx="8229600" cy="1146782"/>
        </a:xfrm>
        <a:prstGeom prst="roundRect">
          <a:avLst/>
        </a:prstGeom>
        <a:solidFill>
          <a:schemeClr val="accent3">
            <a:hueOff val="3811474"/>
            <a:satOff val="828"/>
            <a:lumOff val="-1177"/>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One potential contributing factor is that our language is at odds with our new understanding of addiction as a disease that affects the structure and function of the brain</a:t>
          </a:r>
        </a:p>
      </dsp:txBody>
      <dsp:txXfrm>
        <a:off x="55981" y="1323118"/>
        <a:ext cx="8117638" cy="1034820"/>
      </dsp:txXfrm>
    </dsp:sp>
    <dsp:sp modelId="{6A736A2B-9E2E-4BAA-9892-3CB448E696C3}">
      <dsp:nvSpPr>
        <dsp:cNvPr id="0" name=""/>
        <dsp:cNvSpPr/>
      </dsp:nvSpPr>
      <dsp:spPr>
        <a:xfrm>
          <a:off x="0" y="2462880"/>
          <a:ext cx="8229600" cy="1146782"/>
        </a:xfrm>
        <a:prstGeom prst="roundRect">
          <a:avLst/>
        </a:prstGeom>
        <a:solidFill>
          <a:schemeClr val="accent3">
            <a:hueOff val="7622948"/>
            <a:satOff val="1656"/>
            <a:lumOff val="-235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Removing from our lexicon terms like “abuse” and “abuser” could potentially reduce the likelihood of inducing implicit cognitive biases; also, given the lack of precision of the term “abuse” its non-use is unlikely to result in any loss of scientific precision in communication</a:t>
          </a:r>
        </a:p>
      </dsp:txBody>
      <dsp:txXfrm>
        <a:off x="55981" y="2518861"/>
        <a:ext cx="8117638" cy="1034820"/>
      </dsp:txXfrm>
    </dsp:sp>
    <dsp:sp modelId="{0F0A1063-63FB-420C-AE7F-9897411B30AF}">
      <dsp:nvSpPr>
        <dsp:cNvPr id="0" name=""/>
        <dsp:cNvSpPr/>
      </dsp:nvSpPr>
      <dsp:spPr>
        <a:xfrm>
          <a:off x="0" y="3658622"/>
          <a:ext cx="8229600" cy="1146782"/>
        </a:xfrm>
        <a:prstGeom prst="roundRect">
          <a:avLst/>
        </a:prstGeom>
        <a:solidFill>
          <a:schemeClr val="accent3">
            <a:hueOff val="11434421"/>
            <a:satOff val="2484"/>
            <a:lumOff val="-353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t>Updating and changing our lexicon at the federal level NIH (National Institute of Drug </a:t>
          </a:r>
          <a:r>
            <a:rPr lang="en-US" sz="1700" i="1" u="sng" kern="1200" dirty="0"/>
            <a:t>Abuse</a:t>
          </a:r>
          <a:r>
            <a:rPr lang="en-US" sz="1700" kern="1200" dirty="0"/>
            <a:t> and National Institute of Alcohol </a:t>
          </a:r>
          <a:r>
            <a:rPr lang="en-US" sz="1700" i="1" u="sng" kern="1200" dirty="0"/>
            <a:t>Abuse</a:t>
          </a:r>
          <a:r>
            <a:rPr lang="en-US" sz="1700" i="1" kern="1200" dirty="0"/>
            <a:t> </a:t>
          </a:r>
          <a:r>
            <a:rPr lang="en-US" sz="1700" kern="1200" dirty="0"/>
            <a:t>and </a:t>
          </a:r>
          <a:r>
            <a:rPr lang="en-US" sz="1700" i="1" u="sng" kern="1200" dirty="0"/>
            <a:t>Alcoholism</a:t>
          </a:r>
          <a:r>
            <a:rPr lang="en-US" sz="1700" kern="1200" dirty="0"/>
            <a:t>) as well as SAMHSA, could go a long way to setting an example that would shift our national dialogue and related approaches to addressing endemic alcohol/drug problems</a:t>
          </a:r>
        </a:p>
      </dsp:txBody>
      <dsp:txXfrm>
        <a:off x="55981" y="3714603"/>
        <a:ext cx="8117638" cy="10348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7A08-C95A-4BA5-A9BC-895BEE50EF06}">
      <dsp:nvSpPr>
        <dsp:cNvPr id="0" name=""/>
        <dsp:cNvSpPr/>
      </dsp:nvSpPr>
      <dsp:spPr>
        <a:xfrm>
          <a:off x="0" y="3810"/>
          <a:ext cx="8229600" cy="8115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C3C2A-9CE0-442C-9937-18CB080DAD8D}">
      <dsp:nvSpPr>
        <dsp:cNvPr id="0" name=""/>
        <dsp:cNvSpPr/>
      </dsp:nvSpPr>
      <dsp:spPr>
        <a:xfrm>
          <a:off x="245487" y="186404"/>
          <a:ext cx="446341" cy="446341"/>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1C4C76-997B-47AA-BA23-58745AF71CCD}">
      <dsp:nvSpPr>
        <dsp:cNvPr id="0" name=""/>
        <dsp:cNvSpPr/>
      </dsp:nvSpPr>
      <dsp:spPr>
        <a:xfrm>
          <a:off x="937317" y="3810"/>
          <a:ext cx="7292282" cy="8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87" tIns="85887" rIns="85887" bIns="85887" numCol="1" spcCol="1270" anchor="ctr" anchorCtr="0">
          <a:noAutofit/>
        </a:bodyPr>
        <a:lstStyle/>
        <a:p>
          <a:pPr marL="0" lvl="0" indent="0" algn="l" defTabSz="844550">
            <a:lnSpc>
              <a:spcPct val="90000"/>
            </a:lnSpc>
            <a:spcBef>
              <a:spcPct val="0"/>
            </a:spcBef>
            <a:spcAft>
              <a:spcPct val="35000"/>
            </a:spcAft>
            <a:buNone/>
          </a:pPr>
          <a:r>
            <a:rPr lang="en-US" sz="1900" b="0" i="0" kern="1200" baseline="0"/>
            <a:t>Burden of disease related to substance-related conditions large and growing</a:t>
          </a:r>
          <a:endParaRPr lang="en-US" sz="1900" kern="1200"/>
        </a:p>
      </dsp:txBody>
      <dsp:txXfrm>
        <a:off x="937317" y="3810"/>
        <a:ext cx="7292282" cy="811529"/>
      </dsp:txXfrm>
    </dsp:sp>
    <dsp:sp modelId="{871464AE-D732-4A06-B7CB-F4EC8333AABB}">
      <dsp:nvSpPr>
        <dsp:cNvPr id="0" name=""/>
        <dsp:cNvSpPr/>
      </dsp:nvSpPr>
      <dsp:spPr>
        <a:xfrm>
          <a:off x="0" y="1018222"/>
          <a:ext cx="8229600" cy="8115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0FEDA7-189F-485B-A923-2DD8C37B3928}">
      <dsp:nvSpPr>
        <dsp:cNvPr id="0" name=""/>
        <dsp:cNvSpPr/>
      </dsp:nvSpPr>
      <dsp:spPr>
        <a:xfrm>
          <a:off x="245487" y="1200816"/>
          <a:ext cx="446341" cy="446341"/>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3B0732-D730-4785-84B7-DCD63C2DF2A5}">
      <dsp:nvSpPr>
        <dsp:cNvPr id="0" name=""/>
        <dsp:cNvSpPr/>
      </dsp:nvSpPr>
      <dsp:spPr>
        <a:xfrm>
          <a:off x="937317" y="1018222"/>
          <a:ext cx="7292282" cy="8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87" tIns="85887" rIns="85887" bIns="85887" numCol="1" spcCol="1270" anchor="ctr" anchorCtr="0">
          <a:noAutofit/>
        </a:bodyPr>
        <a:lstStyle/>
        <a:p>
          <a:pPr marL="0" lvl="0" indent="0" algn="l" defTabSz="844550">
            <a:lnSpc>
              <a:spcPct val="90000"/>
            </a:lnSpc>
            <a:spcBef>
              <a:spcPct val="0"/>
            </a:spcBef>
            <a:spcAft>
              <a:spcPct val="35000"/>
            </a:spcAft>
            <a:buNone/>
          </a:pPr>
          <a:r>
            <a:rPr lang="en-US" sz="1900" b="0" i="0" kern="1200" baseline="0"/>
            <a:t>Research reveals addiction highly stigmatized; understanding of biomedical aspects increasing but addiction stigma not decreasing</a:t>
          </a:r>
          <a:endParaRPr lang="en-US" sz="1900" kern="1200"/>
        </a:p>
      </dsp:txBody>
      <dsp:txXfrm>
        <a:off x="937317" y="1018222"/>
        <a:ext cx="7292282" cy="811529"/>
      </dsp:txXfrm>
    </dsp:sp>
    <dsp:sp modelId="{BD2C7B14-7C4F-4E5B-B2ED-37CFED043066}">
      <dsp:nvSpPr>
        <dsp:cNvPr id="0" name=""/>
        <dsp:cNvSpPr/>
      </dsp:nvSpPr>
      <dsp:spPr>
        <a:xfrm>
          <a:off x="0" y="2032635"/>
          <a:ext cx="8229600" cy="8115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7ECA4-0D29-4EB7-A3C0-A5DD00CC4F8E}">
      <dsp:nvSpPr>
        <dsp:cNvPr id="0" name=""/>
        <dsp:cNvSpPr/>
      </dsp:nvSpPr>
      <dsp:spPr>
        <a:xfrm>
          <a:off x="245487" y="2215229"/>
          <a:ext cx="446341" cy="446341"/>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40BA8B-2D95-4632-A127-7F71A54195CD}">
      <dsp:nvSpPr>
        <dsp:cNvPr id="0" name=""/>
        <dsp:cNvSpPr/>
      </dsp:nvSpPr>
      <dsp:spPr>
        <a:xfrm>
          <a:off x="937317" y="2032635"/>
          <a:ext cx="7292282" cy="8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87" tIns="85887" rIns="85887" bIns="85887" numCol="1" spcCol="1270" anchor="ctr" anchorCtr="0">
          <a:noAutofit/>
        </a:bodyPr>
        <a:lstStyle/>
        <a:p>
          <a:pPr marL="0" lvl="0" indent="0" algn="l" defTabSz="844550">
            <a:lnSpc>
              <a:spcPct val="90000"/>
            </a:lnSpc>
            <a:spcBef>
              <a:spcPct val="0"/>
            </a:spcBef>
            <a:spcAft>
              <a:spcPct val="35000"/>
            </a:spcAft>
            <a:buNone/>
          </a:pPr>
          <a:r>
            <a:rPr lang="en-US" sz="1900" b="0" i="0" kern="1200" baseline="0"/>
            <a:t>Stigma major barrier to acknowledging problem, accessing help, and staying in recovery</a:t>
          </a:r>
          <a:endParaRPr lang="en-US" sz="1900" kern="1200"/>
        </a:p>
      </dsp:txBody>
      <dsp:txXfrm>
        <a:off x="937317" y="2032635"/>
        <a:ext cx="7292282" cy="811529"/>
      </dsp:txXfrm>
    </dsp:sp>
    <dsp:sp modelId="{83098C9D-BECF-4A45-8010-B21DF68F3D24}">
      <dsp:nvSpPr>
        <dsp:cNvPr id="0" name=""/>
        <dsp:cNvSpPr/>
      </dsp:nvSpPr>
      <dsp:spPr>
        <a:xfrm>
          <a:off x="0" y="3047047"/>
          <a:ext cx="8229600" cy="8115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247A93-A65E-42D0-BD6A-EF276342EDC8}">
      <dsp:nvSpPr>
        <dsp:cNvPr id="0" name=""/>
        <dsp:cNvSpPr/>
      </dsp:nvSpPr>
      <dsp:spPr>
        <a:xfrm>
          <a:off x="245487" y="3229641"/>
          <a:ext cx="446341" cy="446341"/>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E7D8F9-E030-441A-B316-CE1504D36F91}">
      <dsp:nvSpPr>
        <dsp:cNvPr id="0" name=""/>
        <dsp:cNvSpPr/>
      </dsp:nvSpPr>
      <dsp:spPr>
        <a:xfrm>
          <a:off x="937317" y="3047047"/>
          <a:ext cx="7292282" cy="8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87" tIns="85887" rIns="85887" bIns="85887" numCol="1" spcCol="1270" anchor="ctr" anchorCtr="0">
          <a:noAutofit/>
        </a:bodyPr>
        <a:lstStyle/>
        <a:p>
          <a:pPr marL="0" lvl="0" indent="0" algn="l" defTabSz="844550">
            <a:lnSpc>
              <a:spcPct val="90000"/>
            </a:lnSpc>
            <a:spcBef>
              <a:spcPct val="0"/>
            </a:spcBef>
            <a:spcAft>
              <a:spcPct val="35000"/>
            </a:spcAft>
            <a:buNone/>
          </a:pPr>
          <a:r>
            <a:rPr lang="en-US" sz="1900" b="0" i="0" kern="1200" baseline="0"/>
            <a:t>Conceptualizations of addiction matter- influenced by cause and controllability</a:t>
          </a:r>
          <a:endParaRPr lang="en-US" sz="1900" kern="1200"/>
        </a:p>
      </dsp:txBody>
      <dsp:txXfrm>
        <a:off x="937317" y="3047047"/>
        <a:ext cx="7292282" cy="811529"/>
      </dsp:txXfrm>
    </dsp:sp>
    <dsp:sp modelId="{6913D504-9193-46C7-B515-7DAD2C391AA1}">
      <dsp:nvSpPr>
        <dsp:cNvPr id="0" name=""/>
        <dsp:cNvSpPr/>
      </dsp:nvSpPr>
      <dsp:spPr>
        <a:xfrm>
          <a:off x="0" y="4061460"/>
          <a:ext cx="8229600" cy="81152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5639D-57C9-40AA-AE1D-E9F7D7977D3A}">
      <dsp:nvSpPr>
        <dsp:cNvPr id="0" name=""/>
        <dsp:cNvSpPr/>
      </dsp:nvSpPr>
      <dsp:spPr>
        <a:xfrm>
          <a:off x="245487" y="4244054"/>
          <a:ext cx="446341" cy="446341"/>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38EFA3-FE7F-4D8D-BA16-78ABE17B85FE}">
      <dsp:nvSpPr>
        <dsp:cNvPr id="0" name=""/>
        <dsp:cNvSpPr/>
      </dsp:nvSpPr>
      <dsp:spPr>
        <a:xfrm>
          <a:off x="937317" y="4061460"/>
          <a:ext cx="7292282" cy="8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87" tIns="85887" rIns="85887" bIns="85887" numCol="1" spcCol="1270" anchor="ctr" anchorCtr="0">
          <a:noAutofit/>
        </a:bodyPr>
        <a:lstStyle/>
        <a:p>
          <a:pPr marL="0" lvl="0" indent="0" algn="l" defTabSz="844550">
            <a:lnSpc>
              <a:spcPct val="90000"/>
            </a:lnSpc>
            <a:spcBef>
              <a:spcPct val="0"/>
            </a:spcBef>
            <a:spcAft>
              <a:spcPct val="35000"/>
            </a:spcAft>
            <a:buNone/>
          </a:pPr>
          <a:r>
            <a:rPr lang="en-US" sz="1900" b="0" i="0" kern="1200" baseline="0"/>
            <a:t>What to do about stigma: education, personal witness, shift language/terminology</a:t>
          </a:r>
          <a:endParaRPr lang="en-US" sz="1900" kern="1200"/>
        </a:p>
      </dsp:txBody>
      <dsp:txXfrm>
        <a:off x="937317" y="4061460"/>
        <a:ext cx="7292282" cy="81152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7471B-91E3-49BA-8190-D402792A451F}">
      <dsp:nvSpPr>
        <dsp:cNvPr id="0" name=""/>
        <dsp:cNvSpPr/>
      </dsp:nvSpPr>
      <dsp:spPr>
        <a:xfrm>
          <a:off x="0" y="718"/>
          <a:ext cx="488520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43086B-527E-4ADC-BAB9-609C235270A4}">
      <dsp:nvSpPr>
        <dsp:cNvPr id="0" name=""/>
        <dsp:cNvSpPr/>
      </dsp:nvSpPr>
      <dsp:spPr>
        <a:xfrm>
          <a:off x="0" y="718"/>
          <a:ext cx="48852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Etiology</a:t>
          </a:r>
        </a:p>
      </dsp:txBody>
      <dsp:txXfrm>
        <a:off x="0" y="718"/>
        <a:ext cx="4885203" cy="1176797"/>
      </dsp:txXfrm>
    </dsp:sp>
    <dsp:sp modelId="{ECC0C2D1-D46E-462A-AD2B-F89049D0E6D1}">
      <dsp:nvSpPr>
        <dsp:cNvPr id="0" name=""/>
        <dsp:cNvSpPr/>
      </dsp:nvSpPr>
      <dsp:spPr>
        <a:xfrm>
          <a:off x="0" y="1177516"/>
          <a:ext cx="4885203" cy="0"/>
        </a:xfrm>
        <a:prstGeom prst="line">
          <a:avLst/>
        </a:prstGeom>
        <a:solidFill>
          <a:schemeClr val="accent2">
            <a:hueOff val="-310910"/>
            <a:satOff val="0"/>
            <a:lumOff val="4706"/>
            <a:alphaOff val="0"/>
          </a:schemeClr>
        </a:solidFill>
        <a:ln w="12700" cap="flat" cmpd="sng" algn="ctr">
          <a:solidFill>
            <a:schemeClr val="accent2">
              <a:hueOff val="-310910"/>
              <a:satOff val="0"/>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E8487-B01E-4493-ADD8-898AFC1D283E}">
      <dsp:nvSpPr>
        <dsp:cNvPr id="0" name=""/>
        <dsp:cNvSpPr/>
      </dsp:nvSpPr>
      <dsp:spPr>
        <a:xfrm>
          <a:off x="0" y="1177516"/>
          <a:ext cx="48852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Clinical course</a:t>
          </a:r>
        </a:p>
      </dsp:txBody>
      <dsp:txXfrm>
        <a:off x="0" y="1177516"/>
        <a:ext cx="4885203" cy="1176797"/>
      </dsp:txXfrm>
    </dsp:sp>
    <dsp:sp modelId="{CB04AF5B-5B5F-4ACE-AB60-D95AF1248F91}">
      <dsp:nvSpPr>
        <dsp:cNvPr id="0" name=""/>
        <dsp:cNvSpPr/>
      </dsp:nvSpPr>
      <dsp:spPr>
        <a:xfrm>
          <a:off x="0" y="2354314"/>
          <a:ext cx="4885203" cy="0"/>
        </a:xfrm>
        <a:prstGeom prst="line">
          <a:avLst/>
        </a:prstGeom>
        <a:solidFill>
          <a:schemeClr val="accent2">
            <a:hueOff val="-621820"/>
            <a:satOff val="0"/>
            <a:lumOff val="9412"/>
            <a:alphaOff val="0"/>
          </a:schemeClr>
        </a:solidFill>
        <a:ln w="12700" cap="flat" cmpd="sng" algn="ctr">
          <a:solidFill>
            <a:schemeClr val="accent2">
              <a:hueOff val="-621820"/>
              <a:satOff val="0"/>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3F9C44-0ABB-40A3-9BC0-05A62AD1B725}">
      <dsp:nvSpPr>
        <dsp:cNvPr id="0" name=""/>
        <dsp:cNvSpPr/>
      </dsp:nvSpPr>
      <dsp:spPr>
        <a:xfrm>
          <a:off x="0" y="2354314"/>
          <a:ext cx="48852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Phenomenology</a:t>
          </a:r>
        </a:p>
      </dsp:txBody>
      <dsp:txXfrm>
        <a:off x="0" y="2354314"/>
        <a:ext cx="4885203" cy="1176797"/>
      </dsp:txXfrm>
    </dsp:sp>
    <dsp:sp modelId="{ADF51201-80BE-45EA-ABF4-866D917CC9B8}">
      <dsp:nvSpPr>
        <dsp:cNvPr id="0" name=""/>
        <dsp:cNvSpPr/>
      </dsp:nvSpPr>
      <dsp:spPr>
        <a:xfrm>
          <a:off x="0" y="3531111"/>
          <a:ext cx="4885203" cy="0"/>
        </a:xfrm>
        <a:prstGeom prst="line">
          <a:avLst/>
        </a:prstGeom>
        <a:solidFill>
          <a:schemeClr val="accent2">
            <a:hueOff val="-932730"/>
            <a:satOff val="0"/>
            <a:lumOff val="14118"/>
            <a:alphaOff val="0"/>
          </a:schemeClr>
        </a:solidFill>
        <a:ln w="12700" cap="flat" cmpd="sng" algn="ctr">
          <a:solidFill>
            <a:schemeClr val="accent2">
              <a:hueOff val="-932730"/>
              <a:satOff val="0"/>
              <a:lumOff val="141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FB9F1-0623-4A23-B62C-F885D9B027CD}">
      <dsp:nvSpPr>
        <dsp:cNvPr id="0" name=""/>
        <dsp:cNvSpPr/>
      </dsp:nvSpPr>
      <dsp:spPr>
        <a:xfrm>
          <a:off x="0" y="3531111"/>
          <a:ext cx="48852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Influence and impact</a:t>
          </a:r>
        </a:p>
      </dsp:txBody>
      <dsp:txXfrm>
        <a:off x="0" y="3531111"/>
        <a:ext cx="4885203" cy="1176797"/>
      </dsp:txXfrm>
    </dsp:sp>
    <dsp:sp modelId="{D8D8E33D-E2E3-4984-9B8A-C8000F73D9EC}">
      <dsp:nvSpPr>
        <dsp:cNvPr id="0" name=""/>
        <dsp:cNvSpPr/>
      </dsp:nvSpPr>
      <dsp:spPr>
        <a:xfrm>
          <a:off x="0" y="4707909"/>
          <a:ext cx="4885203" cy="0"/>
        </a:xfrm>
        <a:prstGeom prst="line">
          <a:avLst/>
        </a:prstGeom>
        <a:solidFill>
          <a:schemeClr val="accent2">
            <a:hueOff val="-1243640"/>
            <a:satOff val="0"/>
            <a:lumOff val="18824"/>
            <a:alphaOff val="0"/>
          </a:schemeClr>
        </a:solidFill>
        <a:ln w="12700" cap="flat" cmpd="sng" algn="ctr">
          <a:solidFill>
            <a:schemeClr val="accent2">
              <a:hueOff val="-1243640"/>
              <a:satOff val="0"/>
              <a:lumOff val="1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62DD9-172A-409C-ADBA-B8F93D222740}">
      <dsp:nvSpPr>
        <dsp:cNvPr id="0" name=""/>
        <dsp:cNvSpPr/>
      </dsp:nvSpPr>
      <dsp:spPr>
        <a:xfrm>
          <a:off x="0" y="4707909"/>
          <a:ext cx="4885203" cy="117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Resolution, Remission, and recovery</a:t>
          </a:r>
        </a:p>
      </dsp:txBody>
      <dsp:txXfrm>
        <a:off x="0" y="4707909"/>
        <a:ext cx="4885203" cy="11767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F5F4D-C4CD-4E76-9585-1D0B465DE32D}">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B3DF4-CA5E-4B7B-9F03-C2B3DCB5090E}">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6982D-AE9A-4BDC-86C0-FF0833BA3088}">
      <dsp:nvSpPr>
        <dsp:cNvPr id="0" name=""/>
        <dsp:cNvSpPr/>
      </dsp:nvSpPr>
      <dsp:spPr>
        <a:xfrm>
          <a:off x="1429899" y="2442"/>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2">
                  <a:lumMod val="75000"/>
                </a:schemeClr>
              </a:solidFill>
            </a:rPr>
            <a:t>Alcohol/drugs – top public health problem</a:t>
          </a:r>
        </a:p>
      </dsp:txBody>
      <dsp:txXfrm>
        <a:off x="1429899" y="2442"/>
        <a:ext cx="2198341" cy="1238008"/>
      </dsp:txXfrm>
    </dsp:sp>
    <dsp:sp modelId="{BEAA5869-CD8D-4C9D-8EA0-D16F479BCDFF}">
      <dsp:nvSpPr>
        <dsp:cNvPr id="0" name=""/>
        <dsp:cNvSpPr/>
      </dsp:nvSpPr>
      <dsp:spPr>
        <a:xfrm>
          <a:off x="3628241" y="2442"/>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2">
                  <a:lumMod val="75000"/>
                </a:schemeClr>
              </a:solidFill>
            </a:rPr>
            <a:t>Stats on magnitude of alcohol/drug problem emphasizing top problem</a:t>
          </a:r>
        </a:p>
      </dsp:txBody>
      <dsp:txXfrm>
        <a:off x="3628241" y="2442"/>
        <a:ext cx="1256961" cy="1238008"/>
      </dsp:txXfrm>
    </dsp:sp>
    <dsp:sp modelId="{28358690-D524-4C59-9639-5B496F3D132D}">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8D116-4044-40E2-AA06-D8516F2AF428}">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C2B3C-1427-443A-BD64-B78591FF1B35}">
      <dsp:nvSpPr>
        <dsp:cNvPr id="0" name=""/>
        <dsp:cNvSpPr/>
      </dsp:nvSpPr>
      <dsp:spPr>
        <a:xfrm>
          <a:off x="1429899" y="1549953"/>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2">
                  <a:lumMod val="75000"/>
                </a:schemeClr>
              </a:solidFill>
            </a:rPr>
            <a:t>Policy Approaches and conceptualizations </a:t>
          </a:r>
        </a:p>
      </dsp:txBody>
      <dsp:txXfrm>
        <a:off x="1429899" y="1549953"/>
        <a:ext cx="2198341" cy="1238008"/>
      </dsp:txXfrm>
    </dsp:sp>
    <dsp:sp modelId="{AA3C69D4-BDB0-4B46-B4DF-775096B8455D}">
      <dsp:nvSpPr>
        <dsp:cNvPr id="0" name=""/>
        <dsp:cNvSpPr/>
      </dsp:nvSpPr>
      <dsp:spPr>
        <a:xfrm>
          <a:off x="3628241" y="1549953"/>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2">
                  <a:lumMod val="75000"/>
                </a:schemeClr>
              </a:solidFill>
            </a:rPr>
            <a:t>How do we best approach? </a:t>
          </a:r>
        </a:p>
        <a:p>
          <a:pPr marL="0" lvl="0" indent="0" algn="l" defTabSz="488950">
            <a:lnSpc>
              <a:spcPct val="90000"/>
            </a:lnSpc>
            <a:spcBef>
              <a:spcPct val="0"/>
            </a:spcBef>
            <a:spcAft>
              <a:spcPct val="35000"/>
            </a:spcAft>
            <a:buNone/>
          </a:pPr>
          <a:r>
            <a:rPr lang="en-US" sz="1100" kern="1200" dirty="0">
              <a:solidFill>
                <a:schemeClr val="bg2">
                  <a:lumMod val="75000"/>
                </a:schemeClr>
              </a:solidFill>
            </a:rPr>
            <a:t>Rhetoric of different approaches</a:t>
          </a:r>
        </a:p>
      </dsp:txBody>
      <dsp:txXfrm>
        <a:off x="3628241" y="1549953"/>
        <a:ext cx="1256961" cy="1238008"/>
      </dsp:txXfrm>
    </dsp:sp>
    <dsp:sp modelId="{4ECD7905-17CB-4354-A20F-8552728E2082}">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0D26C-EF3E-4C43-BE92-833F945F43D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5815C-22B3-4B22-86C8-569907BB6FBE}">
      <dsp:nvSpPr>
        <dsp:cNvPr id="0" name=""/>
        <dsp:cNvSpPr/>
      </dsp:nvSpPr>
      <dsp:spPr>
        <a:xfrm>
          <a:off x="1429899" y="3097464"/>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The role of stigma/discrimination</a:t>
          </a:r>
        </a:p>
      </dsp:txBody>
      <dsp:txXfrm>
        <a:off x="1429899" y="3097464"/>
        <a:ext cx="2198341" cy="1238008"/>
      </dsp:txXfrm>
    </dsp:sp>
    <dsp:sp modelId="{DA5A9D32-163A-456C-8CBA-70285E516A2D}">
      <dsp:nvSpPr>
        <dsp:cNvPr id="0" name=""/>
        <dsp:cNvSpPr/>
      </dsp:nvSpPr>
      <dsp:spPr>
        <a:xfrm>
          <a:off x="3628241" y="3097464"/>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SUD most stigmatized among all social conditions</a:t>
          </a:r>
        </a:p>
      </dsp:txBody>
      <dsp:txXfrm>
        <a:off x="3628241" y="3097464"/>
        <a:ext cx="1256961" cy="1238008"/>
      </dsp:txXfrm>
    </dsp:sp>
    <dsp:sp modelId="{95A2DDF7-272A-4C3B-9D61-EEF15B0A5B16}">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9E656-820E-463C-A314-93ED3ED4937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FDCC64-6E22-4BDF-B91B-CB05D3D263B4}">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2">
                  <a:lumMod val="75000"/>
                </a:schemeClr>
              </a:solidFill>
            </a:rPr>
            <a:t>Ways to address stigma/discrimination </a:t>
          </a:r>
        </a:p>
      </dsp:txBody>
      <dsp:txXfrm>
        <a:off x="1429899" y="4644974"/>
        <a:ext cx="3455303" cy="123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54378-6CA7-404F-989E-7050FF7DC9E7}">
      <dsp:nvSpPr>
        <dsp:cNvPr id="0" name=""/>
        <dsp:cNvSpPr/>
      </dsp:nvSpPr>
      <dsp:spPr>
        <a:xfrm>
          <a:off x="0" y="2024"/>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EF3CD-7F1E-4E80-AB46-D5593F315A97}">
      <dsp:nvSpPr>
        <dsp:cNvPr id="0" name=""/>
        <dsp:cNvSpPr/>
      </dsp:nvSpPr>
      <dsp:spPr>
        <a:xfrm>
          <a:off x="310317" y="232838"/>
          <a:ext cx="564213" cy="56421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0A8108-F94E-46EF-9381-0DEB5BBE4E34}">
      <dsp:nvSpPr>
        <dsp:cNvPr id="0" name=""/>
        <dsp:cNvSpPr/>
      </dsp:nvSpPr>
      <dsp:spPr>
        <a:xfrm>
          <a:off x="1184848" y="2024"/>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a:t>Blame</a:t>
          </a:r>
          <a:r>
            <a:rPr lang="en-US" sz="2000" kern="1200"/>
            <a:t> – are they responsible for causing their problem/disorder? </a:t>
          </a:r>
        </a:p>
      </dsp:txBody>
      <dsp:txXfrm>
        <a:off x="1184848" y="2024"/>
        <a:ext cx="7044751" cy="1025842"/>
      </dsp:txXfrm>
    </dsp:sp>
    <dsp:sp modelId="{62EF757F-F260-4798-8A6A-4EE8643DEAA4}">
      <dsp:nvSpPr>
        <dsp:cNvPr id="0" name=""/>
        <dsp:cNvSpPr/>
      </dsp:nvSpPr>
      <dsp:spPr>
        <a:xfrm>
          <a:off x="0" y="1284327"/>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42D3BC-657F-4AA2-9441-1924BB9CB33F}">
      <dsp:nvSpPr>
        <dsp:cNvPr id="0" name=""/>
        <dsp:cNvSpPr/>
      </dsp:nvSpPr>
      <dsp:spPr>
        <a:xfrm>
          <a:off x="310317" y="1515141"/>
          <a:ext cx="564213" cy="56421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8A20E6-18F5-47BD-AB4D-4E1192FA271C}">
      <dsp:nvSpPr>
        <dsp:cNvPr id="0" name=""/>
        <dsp:cNvSpPr/>
      </dsp:nvSpPr>
      <dsp:spPr>
        <a:xfrm>
          <a:off x="1184848" y="1284327"/>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dirty="0"/>
            <a:t>Prognostic pessimism/optimism </a:t>
          </a:r>
          <a:r>
            <a:rPr lang="en-US" sz="2000" kern="1200" dirty="0"/>
            <a:t>– will they ever recover “be normal”, “trustworthy”? </a:t>
          </a:r>
        </a:p>
      </dsp:txBody>
      <dsp:txXfrm>
        <a:off x="1184848" y="1284327"/>
        <a:ext cx="7044751" cy="1025842"/>
      </dsp:txXfrm>
    </dsp:sp>
    <dsp:sp modelId="{D3C6D843-1C1F-407E-9325-6D5C63C475CD}">
      <dsp:nvSpPr>
        <dsp:cNvPr id="0" name=""/>
        <dsp:cNvSpPr/>
      </dsp:nvSpPr>
      <dsp:spPr>
        <a:xfrm>
          <a:off x="0" y="2566630"/>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179C5-8415-4C8F-B7B1-04F6B7AAA84D}">
      <dsp:nvSpPr>
        <dsp:cNvPr id="0" name=""/>
        <dsp:cNvSpPr/>
      </dsp:nvSpPr>
      <dsp:spPr>
        <a:xfrm>
          <a:off x="310317" y="2797444"/>
          <a:ext cx="564213" cy="56421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E88C88-5C90-4A6E-99F2-193E92551FD0}">
      <dsp:nvSpPr>
        <dsp:cNvPr id="0" name=""/>
        <dsp:cNvSpPr/>
      </dsp:nvSpPr>
      <dsp:spPr>
        <a:xfrm>
          <a:off x="1184848" y="2566630"/>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a:t>Social distance </a:t>
          </a:r>
          <a:r>
            <a:rPr lang="en-US" sz="2000" kern="1200"/>
            <a:t>– would I have them marry into my family, share an apartment with them, have them as a babysitter?</a:t>
          </a:r>
        </a:p>
      </dsp:txBody>
      <dsp:txXfrm>
        <a:off x="1184848" y="2566630"/>
        <a:ext cx="7044751" cy="1025842"/>
      </dsp:txXfrm>
    </dsp:sp>
    <dsp:sp modelId="{78EDB41C-F4BA-4F5B-828E-E5CD140135BE}">
      <dsp:nvSpPr>
        <dsp:cNvPr id="0" name=""/>
        <dsp:cNvSpPr/>
      </dsp:nvSpPr>
      <dsp:spPr>
        <a:xfrm>
          <a:off x="0" y="3848933"/>
          <a:ext cx="8229600" cy="102584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EC6C42-3196-4099-8D74-C6A4D16328C0}">
      <dsp:nvSpPr>
        <dsp:cNvPr id="0" name=""/>
        <dsp:cNvSpPr/>
      </dsp:nvSpPr>
      <dsp:spPr>
        <a:xfrm>
          <a:off x="310317" y="4079748"/>
          <a:ext cx="564213" cy="56421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B051D9-6D6E-464B-BD55-A4DBE34DD30D}">
      <dsp:nvSpPr>
        <dsp:cNvPr id="0" name=""/>
        <dsp:cNvSpPr/>
      </dsp:nvSpPr>
      <dsp:spPr>
        <a:xfrm>
          <a:off x="1184848" y="3848933"/>
          <a:ext cx="7044751" cy="1025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568" tIns="108568" rIns="108568" bIns="108568" numCol="1" spcCol="1270" anchor="ctr" anchorCtr="0">
          <a:noAutofit/>
        </a:bodyPr>
        <a:lstStyle/>
        <a:p>
          <a:pPr marL="0" lvl="0" indent="0" algn="l" defTabSz="889000">
            <a:lnSpc>
              <a:spcPct val="90000"/>
            </a:lnSpc>
            <a:spcBef>
              <a:spcPct val="0"/>
            </a:spcBef>
            <a:spcAft>
              <a:spcPct val="35000"/>
            </a:spcAft>
            <a:buNone/>
          </a:pPr>
          <a:r>
            <a:rPr lang="en-US" sz="2000" b="1" kern="1200" dirty="0"/>
            <a:t>Dangerousness</a:t>
          </a:r>
          <a:r>
            <a:rPr lang="en-US" sz="2000" kern="1200" dirty="0"/>
            <a:t> – are they unpredictably volatile, a threat to my/others’ safety? </a:t>
          </a:r>
        </a:p>
      </dsp:txBody>
      <dsp:txXfrm>
        <a:off x="1184848" y="3848933"/>
        <a:ext cx="7044751" cy="1025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30C8B-9D53-4AE1-B854-97ADC509CC5A}">
      <dsp:nvSpPr>
        <dsp:cNvPr id="0" name=""/>
        <dsp:cNvSpPr/>
      </dsp:nvSpPr>
      <dsp:spPr>
        <a:xfrm>
          <a:off x="225949" y="64835"/>
          <a:ext cx="1029672" cy="10296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A1BD6E-C9D6-4B76-A651-22890F255C76}">
      <dsp:nvSpPr>
        <dsp:cNvPr id="0" name=""/>
        <dsp:cNvSpPr/>
      </dsp:nvSpPr>
      <dsp:spPr>
        <a:xfrm>
          <a:off x="442180" y="281067"/>
          <a:ext cx="597209" cy="59720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7D91D9-A95B-4367-B91C-79680D5CE782}">
      <dsp:nvSpPr>
        <dsp:cNvPr id="0" name=""/>
        <dsp:cNvSpPr/>
      </dsp:nvSpPr>
      <dsp:spPr>
        <a:xfrm>
          <a:off x="1476265" y="64835"/>
          <a:ext cx="2427084" cy="1029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Compared to other psychiatric disorders, SUD is more stigmatized</a:t>
          </a:r>
        </a:p>
      </dsp:txBody>
      <dsp:txXfrm>
        <a:off x="1476265" y="64835"/>
        <a:ext cx="2427084" cy="1029672"/>
      </dsp:txXfrm>
    </dsp:sp>
    <dsp:sp modelId="{74DD786E-18C2-4B4B-86F7-DAA8BAF0C248}">
      <dsp:nvSpPr>
        <dsp:cNvPr id="0" name=""/>
        <dsp:cNvSpPr/>
      </dsp:nvSpPr>
      <dsp:spPr>
        <a:xfrm>
          <a:off x="4326250" y="64835"/>
          <a:ext cx="1029672" cy="10296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7551F1-8D55-4B7A-AC3C-554EF4528FA8}">
      <dsp:nvSpPr>
        <dsp:cNvPr id="0" name=""/>
        <dsp:cNvSpPr/>
      </dsp:nvSpPr>
      <dsp:spPr>
        <a:xfrm>
          <a:off x="4542481" y="281067"/>
          <a:ext cx="597209" cy="59720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DA6148-9532-4B51-9577-B7C3DC1AAD7F}">
      <dsp:nvSpPr>
        <dsp:cNvPr id="0" name=""/>
        <dsp:cNvSpPr/>
      </dsp:nvSpPr>
      <dsp:spPr>
        <a:xfrm>
          <a:off x="5576566" y="64835"/>
          <a:ext cx="2427084" cy="1029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Compared to other psychiatric disorders, people with SUD are perceived as more to blame for their disorder</a:t>
          </a:r>
        </a:p>
      </dsp:txBody>
      <dsp:txXfrm>
        <a:off x="5576566" y="64835"/>
        <a:ext cx="2427084" cy="1029672"/>
      </dsp:txXfrm>
    </dsp:sp>
    <dsp:sp modelId="{1F6AA53C-902C-4A62-A83E-40EA43DB624C}">
      <dsp:nvSpPr>
        <dsp:cNvPr id="0" name=""/>
        <dsp:cNvSpPr/>
      </dsp:nvSpPr>
      <dsp:spPr>
        <a:xfrm>
          <a:off x="225949" y="1923563"/>
          <a:ext cx="1029672" cy="10296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7347F-A320-4641-898A-278289E2067D}">
      <dsp:nvSpPr>
        <dsp:cNvPr id="0" name=""/>
        <dsp:cNvSpPr/>
      </dsp:nvSpPr>
      <dsp:spPr>
        <a:xfrm>
          <a:off x="442180" y="2139795"/>
          <a:ext cx="597209" cy="59720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1AD3BB-763B-416B-B4FC-16AF143DCAD7}">
      <dsp:nvSpPr>
        <dsp:cNvPr id="0" name=""/>
        <dsp:cNvSpPr/>
      </dsp:nvSpPr>
      <dsp:spPr>
        <a:xfrm>
          <a:off x="1476265" y="1923563"/>
          <a:ext cx="2427084" cy="1029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Describing SUD as treatable helps</a:t>
          </a:r>
        </a:p>
      </dsp:txBody>
      <dsp:txXfrm>
        <a:off x="1476265" y="1923563"/>
        <a:ext cx="2427084" cy="1029672"/>
      </dsp:txXfrm>
    </dsp:sp>
    <dsp:sp modelId="{965976CF-5267-4841-AC8D-B2630D44D13F}">
      <dsp:nvSpPr>
        <dsp:cNvPr id="0" name=""/>
        <dsp:cNvSpPr/>
      </dsp:nvSpPr>
      <dsp:spPr>
        <a:xfrm>
          <a:off x="4326250" y="1923563"/>
          <a:ext cx="1029672" cy="10296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BF3E5B-37F3-4890-BA2E-DD6540EE7ED0}">
      <dsp:nvSpPr>
        <dsp:cNvPr id="0" name=""/>
        <dsp:cNvSpPr/>
      </dsp:nvSpPr>
      <dsp:spPr>
        <a:xfrm>
          <a:off x="4542481" y="2139795"/>
          <a:ext cx="597209" cy="597209"/>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32AC10-FC19-440E-B642-8A9F0EF1195B}">
      <dsp:nvSpPr>
        <dsp:cNvPr id="0" name=""/>
        <dsp:cNvSpPr/>
      </dsp:nvSpPr>
      <dsp:spPr>
        <a:xfrm>
          <a:off x="5576566" y="1923563"/>
          <a:ext cx="2427084" cy="1029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Patients themselves who hold more stigmatizing beliefs about SUD less likely to seek treatment; </a:t>
          </a:r>
          <a:r>
            <a:rPr lang="en-US" sz="1100" kern="1200"/>
            <a:t>discontinue sooner</a:t>
          </a:r>
          <a:endParaRPr lang="en-US" sz="1100" kern="1200" dirty="0"/>
        </a:p>
      </dsp:txBody>
      <dsp:txXfrm>
        <a:off x="5576566" y="1923563"/>
        <a:ext cx="2427084" cy="1029672"/>
      </dsp:txXfrm>
    </dsp:sp>
    <dsp:sp modelId="{C3A0838A-130D-435D-9A6E-4B6E1DBBA072}">
      <dsp:nvSpPr>
        <dsp:cNvPr id="0" name=""/>
        <dsp:cNvSpPr/>
      </dsp:nvSpPr>
      <dsp:spPr>
        <a:xfrm>
          <a:off x="225949" y="3782292"/>
          <a:ext cx="1029672" cy="10296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C74F09-9AE1-4F84-A9BD-3AF70F88EF8F}">
      <dsp:nvSpPr>
        <dsp:cNvPr id="0" name=""/>
        <dsp:cNvSpPr/>
      </dsp:nvSpPr>
      <dsp:spPr>
        <a:xfrm>
          <a:off x="442180" y="3998523"/>
          <a:ext cx="597209" cy="597209"/>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D3E7D4-D51D-46AE-AD76-3840D23D9C29}">
      <dsp:nvSpPr>
        <dsp:cNvPr id="0" name=""/>
        <dsp:cNvSpPr/>
      </dsp:nvSpPr>
      <dsp:spPr>
        <a:xfrm>
          <a:off x="1476265" y="3782292"/>
          <a:ext cx="2427084" cy="1029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Physicians/clinicians shown to hold stigmatizing biases against those with SUD; view SUD patients as unmotivated, manipulative, dishonest; SUD-specific education/training helps</a:t>
          </a:r>
        </a:p>
      </dsp:txBody>
      <dsp:txXfrm>
        <a:off x="1476265" y="3782292"/>
        <a:ext cx="2427084" cy="1029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F5F4D-C4CD-4E76-9585-1D0B465DE32D}">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B3DF4-CA5E-4B7B-9F03-C2B3DCB5090E}">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06982D-AE9A-4BDC-86C0-FF0833BA3088}">
      <dsp:nvSpPr>
        <dsp:cNvPr id="0" name=""/>
        <dsp:cNvSpPr/>
      </dsp:nvSpPr>
      <dsp:spPr>
        <a:xfrm>
          <a:off x="1429899" y="2442"/>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75000"/>
                </a:schemeClr>
              </a:solidFill>
            </a:rPr>
            <a:t>Alcohol/drugs – top public health problem</a:t>
          </a:r>
        </a:p>
      </dsp:txBody>
      <dsp:txXfrm>
        <a:off x="1429899" y="2442"/>
        <a:ext cx="2198341" cy="1238008"/>
      </dsp:txXfrm>
    </dsp:sp>
    <dsp:sp modelId="{BEAA5869-CD8D-4C9D-8EA0-D16F479BCDFF}">
      <dsp:nvSpPr>
        <dsp:cNvPr id="0" name=""/>
        <dsp:cNvSpPr/>
      </dsp:nvSpPr>
      <dsp:spPr>
        <a:xfrm>
          <a:off x="3628241" y="2442"/>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solidFill>
              <a:schemeClr val="bg2">
                <a:lumMod val="75000"/>
              </a:schemeClr>
            </a:solidFill>
          </a:endParaRPr>
        </a:p>
      </dsp:txBody>
      <dsp:txXfrm>
        <a:off x="3628241" y="2442"/>
        <a:ext cx="1256961" cy="1238008"/>
      </dsp:txXfrm>
    </dsp:sp>
    <dsp:sp modelId="{28358690-D524-4C59-9639-5B496F3D132D}">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8D116-4044-40E2-AA06-D8516F2AF428}">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C2B3C-1427-443A-BD64-B78591FF1B35}">
      <dsp:nvSpPr>
        <dsp:cNvPr id="0" name=""/>
        <dsp:cNvSpPr/>
      </dsp:nvSpPr>
      <dsp:spPr>
        <a:xfrm>
          <a:off x="1429899" y="1549953"/>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75000"/>
                </a:schemeClr>
              </a:solidFill>
            </a:rPr>
            <a:t>Policy Approaches and conceptualizations </a:t>
          </a:r>
        </a:p>
      </dsp:txBody>
      <dsp:txXfrm>
        <a:off x="1429899" y="1549953"/>
        <a:ext cx="2198341" cy="1238008"/>
      </dsp:txXfrm>
    </dsp:sp>
    <dsp:sp modelId="{AA3C69D4-BDB0-4B46-B4DF-775096B8455D}">
      <dsp:nvSpPr>
        <dsp:cNvPr id="0" name=""/>
        <dsp:cNvSpPr/>
      </dsp:nvSpPr>
      <dsp:spPr>
        <a:xfrm>
          <a:off x="3628241" y="1549953"/>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solidFill>
              <a:schemeClr val="bg2">
                <a:lumMod val="75000"/>
              </a:schemeClr>
            </a:solidFill>
          </a:endParaRPr>
        </a:p>
      </dsp:txBody>
      <dsp:txXfrm>
        <a:off x="3628241" y="1549953"/>
        <a:ext cx="1256961" cy="1238008"/>
      </dsp:txXfrm>
    </dsp:sp>
    <dsp:sp modelId="{4ECD7905-17CB-4354-A20F-8552728E2082}">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0D26C-EF3E-4C43-BE92-833F945F43D7}">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5815C-22B3-4B22-86C8-569907BB6FBE}">
      <dsp:nvSpPr>
        <dsp:cNvPr id="0" name=""/>
        <dsp:cNvSpPr/>
      </dsp:nvSpPr>
      <dsp:spPr>
        <a:xfrm>
          <a:off x="1429899" y="3097464"/>
          <a:ext cx="219834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lumMod val="65000"/>
                </a:schemeClr>
              </a:solidFill>
            </a:rPr>
            <a:t>The role of stigma/discrimination</a:t>
          </a:r>
        </a:p>
      </dsp:txBody>
      <dsp:txXfrm>
        <a:off x="1429899" y="3097464"/>
        <a:ext cx="2198341" cy="1238008"/>
      </dsp:txXfrm>
    </dsp:sp>
    <dsp:sp modelId="{DA5A9D32-163A-456C-8CBA-70285E516A2D}">
      <dsp:nvSpPr>
        <dsp:cNvPr id="0" name=""/>
        <dsp:cNvSpPr/>
      </dsp:nvSpPr>
      <dsp:spPr>
        <a:xfrm>
          <a:off x="3628241" y="3097464"/>
          <a:ext cx="125696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533400">
            <a:lnSpc>
              <a:spcPct val="100000"/>
            </a:lnSpc>
            <a:spcBef>
              <a:spcPct val="0"/>
            </a:spcBef>
            <a:spcAft>
              <a:spcPct val="35000"/>
            </a:spcAft>
            <a:buNone/>
          </a:pPr>
          <a:endParaRPr lang="en-US" sz="1200" kern="1200" dirty="0">
            <a:solidFill>
              <a:schemeClr val="bg1"/>
            </a:solidFill>
          </a:endParaRPr>
        </a:p>
      </dsp:txBody>
      <dsp:txXfrm>
        <a:off x="3628241" y="3097464"/>
        <a:ext cx="1256961" cy="1238008"/>
      </dsp:txXfrm>
    </dsp:sp>
    <dsp:sp modelId="{95A2DDF7-272A-4C3B-9D61-EEF15B0A5B16}">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9E656-820E-463C-A314-93ED3ED4937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FDCC64-6E22-4BDF-B91B-CB05D3D263B4}">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1"/>
              </a:solidFill>
            </a:rPr>
            <a:t>Ways to address stigma/discrimination </a:t>
          </a:r>
        </a:p>
      </dsp:txBody>
      <dsp:txXfrm>
        <a:off x="1429899" y="4644974"/>
        <a:ext cx="3455303" cy="12380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08F20-24E0-43E5-B77E-671FE78C9755}">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8A7C0-0B8C-4039-B06C-D76AB87933AD}">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F1EF9C-8DA4-4886-8695-1055D4E4356B}">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t>Education</a:t>
          </a:r>
          <a:r>
            <a:rPr lang="en-US" sz="2400" kern="1200" dirty="0"/>
            <a:t> about essential nature of these conditions</a:t>
          </a:r>
        </a:p>
      </dsp:txBody>
      <dsp:txXfrm>
        <a:off x="1493203" y="552"/>
        <a:ext cx="6736396" cy="1292816"/>
      </dsp:txXfrm>
    </dsp:sp>
    <dsp:sp modelId="{5D9174CF-71EA-433B-A50A-1FADF67E5901}">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5F192-2F2F-4D6B-AA9D-BB4321FC6635}">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275C62-1B1D-4A00-989A-AD203E451667}">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t>Personal witness </a:t>
          </a:r>
          <a:r>
            <a:rPr lang="en-US" sz="2400" kern="1200" dirty="0"/>
            <a:t>(putting a face and voice on recovery)</a:t>
          </a:r>
        </a:p>
      </dsp:txBody>
      <dsp:txXfrm>
        <a:off x="1493203" y="1616573"/>
        <a:ext cx="6736396" cy="1292816"/>
      </dsp:txXfrm>
    </dsp:sp>
    <dsp:sp modelId="{3A357317-DBCC-44B1-AE34-71F81192CAD1}">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79B13-C72C-4CFD-BA38-4F1B95F53C41}">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23F421-B3C0-4059-9F0A-332DE3F07648}">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a:t>Change our language/terminology </a:t>
          </a:r>
          <a:r>
            <a:rPr lang="en-US" sz="2400" kern="1200"/>
            <a:t>to be consistent with the nature of the condition and the policies we wish to implement to address it</a:t>
          </a:r>
        </a:p>
      </dsp:txBody>
      <dsp:txXfrm>
        <a:off x="1493203" y="3232593"/>
        <a:ext cx="6736396" cy="12928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08F20-24E0-43E5-B77E-671FE78C9755}">
      <dsp:nvSpPr>
        <dsp:cNvPr id="0" name=""/>
        <dsp:cNvSpPr/>
      </dsp:nvSpPr>
      <dsp:spPr>
        <a:xfrm>
          <a:off x="0" y="552"/>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8A7C0-0B8C-4039-B06C-D76AB87933AD}">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F1EF9C-8DA4-4886-8695-1055D4E4356B}">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t>Education</a:t>
          </a:r>
          <a:r>
            <a:rPr lang="en-US" sz="2400" kern="1200" dirty="0"/>
            <a:t> about essential nature of these conditions</a:t>
          </a:r>
        </a:p>
      </dsp:txBody>
      <dsp:txXfrm>
        <a:off x="1493203" y="552"/>
        <a:ext cx="6736396" cy="1292816"/>
      </dsp:txXfrm>
    </dsp:sp>
    <dsp:sp modelId="{5D9174CF-71EA-433B-A50A-1FADF67E5901}">
      <dsp:nvSpPr>
        <dsp:cNvPr id="0" name=""/>
        <dsp:cNvSpPr/>
      </dsp:nvSpPr>
      <dsp:spPr>
        <a:xfrm>
          <a:off x="0" y="161657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5F192-2F2F-4D6B-AA9D-BB4321FC6635}">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275C62-1B1D-4A00-989A-AD203E451667}">
      <dsp:nvSpPr>
        <dsp:cNvPr id="0" name=""/>
        <dsp:cNvSpPr/>
      </dsp:nvSpPr>
      <dsp:spPr>
        <a:xfrm>
          <a:off x="1493203" y="161657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bg1">
                  <a:lumMod val="75000"/>
                </a:schemeClr>
              </a:solidFill>
            </a:rPr>
            <a:t>Personal witness </a:t>
          </a:r>
          <a:r>
            <a:rPr lang="en-US" sz="2400" kern="1200" dirty="0">
              <a:solidFill>
                <a:schemeClr val="bg1">
                  <a:lumMod val="75000"/>
                </a:schemeClr>
              </a:solidFill>
            </a:rPr>
            <a:t>(putting a face and voice on recovery)</a:t>
          </a:r>
        </a:p>
      </dsp:txBody>
      <dsp:txXfrm>
        <a:off x="1493203" y="1616573"/>
        <a:ext cx="6736396" cy="1292816"/>
      </dsp:txXfrm>
    </dsp:sp>
    <dsp:sp modelId="{3A357317-DBCC-44B1-AE34-71F81192CAD1}">
      <dsp:nvSpPr>
        <dsp:cNvPr id="0" name=""/>
        <dsp:cNvSpPr/>
      </dsp:nvSpPr>
      <dsp:spPr>
        <a:xfrm>
          <a:off x="0" y="3232593"/>
          <a:ext cx="82296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79B13-C72C-4CFD-BA38-4F1B95F53C41}">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23F421-B3C0-4059-9F0A-332DE3F07648}">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en-US" sz="2400" b="1" u="sng" kern="1200" dirty="0">
              <a:solidFill>
                <a:schemeClr val="bg1">
                  <a:lumMod val="75000"/>
                </a:schemeClr>
              </a:solidFill>
            </a:rPr>
            <a:t>Change our language/terminology </a:t>
          </a:r>
          <a:r>
            <a:rPr lang="en-US" sz="2400" kern="1200" dirty="0">
              <a:solidFill>
                <a:schemeClr val="bg1">
                  <a:lumMod val="75000"/>
                </a:schemeClr>
              </a:solidFill>
            </a:rPr>
            <a:t>to be consistent with the nature of the condition and the policies we wish to implement to address it</a:t>
          </a:r>
        </a:p>
      </dsp:txBody>
      <dsp:txXfrm>
        <a:off x="1493203" y="3232593"/>
        <a:ext cx="6736396" cy="1292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1D50D-1D47-4AD6-8CB4-E6358AE2D125}">
      <dsp:nvSpPr>
        <dsp:cNvPr id="0" name=""/>
        <dsp:cNvSpPr/>
      </dsp:nvSpPr>
      <dsp:spPr>
        <a:xfrm>
          <a:off x="0" y="0"/>
          <a:ext cx="488520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8AEF17-2A41-4DDD-A7A7-296F2AD0B48C}">
      <dsp:nvSpPr>
        <dsp:cNvPr id="0" name=""/>
        <dsp:cNvSpPr/>
      </dsp:nvSpPr>
      <dsp:spPr>
        <a:xfrm>
          <a:off x="0" y="0"/>
          <a:ext cx="48852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Strong sympathy for those with addiction history, but…</a:t>
          </a:r>
        </a:p>
      </dsp:txBody>
      <dsp:txXfrm>
        <a:off x="0" y="0"/>
        <a:ext cx="4885203" cy="1471356"/>
      </dsp:txXfrm>
    </dsp:sp>
    <dsp:sp modelId="{5444945D-964E-47A8-9BC9-8F01EDC423CC}">
      <dsp:nvSpPr>
        <dsp:cNvPr id="0" name=""/>
        <dsp:cNvSpPr/>
      </dsp:nvSpPr>
      <dsp:spPr>
        <a:xfrm>
          <a:off x="0" y="1471356"/>
          <a:ext cx="488520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DF1BBD-53AA-4F13-B517-3B80E3F5B088}">
      <dsp:nvSpPr>
        <dsp:cNvPr id="0" name=""/>
        <dsp:cNvSpPr/>
      </dsp:nvSpPr>
      <dsp:spPr>
        <a:xfrm>
          <a:off x="0" y="1471356"/>
          <a:ext cx="48852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50% of respondents said they would not want someone with a drug addiction history as a neighbor</a:t>
          </a:r>
        </a:p>
      </dsp:txBody>
      <dsp:txXfrm>
        <a:off x="0" y="1471356"/>
        <a:ext cx="4885203" cy="1471356"/>
      </dsp:txXfrm>
    </dsp:sp>
    <dsp:sp modelId="{59B27288-6F86-48CE-8487-C3E979C5828E}">
      <dsp:nvSpPr>
        <dsp:cNvPr id="0" name=""/>
        <dsp:cNvSpPr/>
      </dsp:nvSpPr>
      <dsp:spPr>
        <a:xfrm>
          <a:off x="0" y="2942712"/>
          <a:ext cx="488520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2117C-3D3D-44C9-9084-C6E03A962E9C}">
      <dsp:nvSpPr>
        <dsp:cNvPr id="0" name=""/>
        <dsp:cNvSpPr/>
      </dsp:nvSpPr>
      <dsp:spPr>
        <a:xfrm>
          <a:off x="0" y="2942713"/>
          <a:ext cx="48852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46% said residents were correct to be worried about having an addiction treatment program in their neighborhood</a:t>
          </a:r>
        </a:p>
      </dsp:txBody>
      <dsp:txXfrm>
        <a:off x="0" y="2942713"/>
        <a:ext cx="4885203" cy="1471356"/>
      </dsp:txXfrm>
    </dsp:sp>
    <dsp:sp modelId="{CE911730-1849-4804-A485-AA36BFEC5BEF}">
      <dsp:nvSpPr>
        <dsp:cNvPr id="0" name=""/>
        <dsp:cNvSpPr/>
      </dsp:nvSpPr>
      <dsp:spPr>
        <a:xfrm>
          <a:off x="0" y="4414069"/>
          <a:ext cx="488520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C58EF4-84BB-448E-A65D-0F09692D95FE}">
      <dsp:nvSpPr>
        <dsp:cNvPr id="0" name=""/>
        <dsp:cNvSpPr/>
      </dsp:nvSpPr>
      <dsp:spPr>
        <a:xfrm>
          <a:off x="0" y="4414069"/>
          <a:ext cx="48852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38% disagreed that people with addiction history could be trusted as a babysitter</a:t>
          </a:r>
        </a:p>
      </dsp:txBody>
      <dsp:txXfrm>
        <a:off x="0" y="4414069"/>
        <a:ext cx="4885203" cy="14713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FBE51-007B-413B-896F-62DB4B4C15D1}" type="datetimeFigureOut">
              <a:rPr lang="en-US" smtClean="0"/>
              <a:t>11/6/2019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14A54-487B-4651-B4BF-17B3ABD04F87}" type="slidenum">
              <a:rPr lang="en-US" smtClean="0"/>
              <a:t>‹#›</a:t>
            </a:fld>
            <a:endParaRPr lang="en-US"/>
          </a:p>
        </p:txBody>
      </p:sp>
    </p:spTree>
    <p:extLst>
      <p:ext uri="{BB962C8B-B14F-4D97-AF65-F5344CB8AC3E}">
        <p14:creationId xmlns:p14="http://schemas.microsoft.com/office/powerpoint/2010/main" val="3468165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addiction</a:t>
            </a:r>
            <a:r>
              <a:rPr lang="en-US" baseline="0" dirty="0"/>
              <a:t> is highly stigmatized, but what is stigma? And why is addiction so stigmatized compared to other health and mental health conditions? It has to do with the way view it and whether people are to “blame” for it and can “control” it as well as how unpredictable and unsafe they may 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05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structurally, the brain is radically changed as a function of chronic exposure to neurotoxicants…. You don’t have to look long or hard to see this… it is not subtle. A human organism that mother nature had endowed with a rough lifespan of approx. 80yrs self-destructs, poisons itself to death, roughly 30 </a:t>
            </a:r>
            <a:r>
              <a:rPr lang="en-US" dirty="0" err="1"/>
              <a:t>yrs</a:t>
            </a:r>
            <a:r>
              <a:rPr lang="en-US" dirty="0"/>
              <a:t> prior to the intended expiration date. This suggests a biological anomaly; a medical malfunction in the brain; this is why it is a psychiatric illness; this is why it is housed within our psychiatric diagnostic classification….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6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Words don’t have innate meaning; rather, what we come to ascribe to them…</a:t>
            </a:r>
          </a:p>
          <a:p>
            <a:endParaRPr lang="en-US" dirty="0"/>
          </a:p>
        </p:txBody>
      </p:sp>
      <p:sp>
        <p:nvSpPr>
          <p:cNvPr id="4" name="Slide Number Placeholder 3"/>
          <p:cNvSpPr>
            <a:spLocks noGrp="1"/>
          </p:cNvSpPr>
          <p:nvPr>
            <p:ph type="sldNum" sz="quarter" idx="5"/>
          </p:nvPr>
        </p:nvSpPr>
        <p:spPr/>
        <p:txBody>
          <a:bodyPr/>
          <a:lstStyle/>
          <a:p>
            <a:fld id="{72D14A54-487B-4651-B4BF-17B3ABD04F87}" type="slidenum">
              <a:rPr lang="en-US" smtClean="0"/>
              <a:t>35</a:t>
            </a:fld>
            <a:endParaRPr lang="en-US"/>
          </a:p>
        </p:txBody>
      </p:sp>
    </p:spTree>
    <p:extLst>
      <p:ext uri="{BB962C8B-B14F-4D97-AF65-F5344CB8AC3E}">
        <p14:creationId xmlns:p14="http://schemas.microsoft.com/office/powerpoint/2010/main" val="327959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issues of “clinical utility” is paramount when it comes to real world practice. We must have something that is reliable and valid of course, but also something that can be used! The ultimate question for stigmatized conditions, is does it help us or hinder us? Is it better to describe “addiction” as a “disorder of choice”? Or as an illness, disorder, or “brain disease” ?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10BCF-7956-41C8-8CE0-0443C08967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6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FB</a:t>
            </a:r>
            <a:r>
              <a:rPr lang="en-US" baseline="0" dirty="0"/>
              <a:t> note: I condensed the text in the bullet points.  Here’s the complete text:</a:t>
            </a:r>
          </a:p>
          <a:p>
            <a:endParaRPr lang="en-US" baseline="0" dirty="0"/>
          </a:p>
          <a:p>
            <a:pPr marL="457200" indent="-457200">
              <a:spcAft>
                <a:spcPts val="800"/>
              </a:spcAft>
              <a:buClr>
                <a:srgbClr val="191919"/>
              </a:buClr>
              <a:buFont typeface="Wingdings" panose="05000000000000000000" pitchFamily="2" charset="2"/>
              <a:buChar char="Ø"/>
            </a:pPr>
            <a:r>
              <a:rPr lang="en-US" sz="1200" dirty="0">
                <a:solidFill>
                  <a:srgbClr val="191919"/>
                </a:solidFill>
                <a:latin typeface="+mn-lt"/>
                <a:ea typeface="+mn-ea"/>
                <a:cs typeface="+mn-cs"/>
              </a:rPr>
              <a:t>Conceptualizations/related terminology implicitly reflect and influence how we think about and approach SUD</a:t>
            </a:r>
          </a:p>
          <a:p>
            <a:pPr marL="457200" indent="-457200">
              <a:spcAft>
                <a:spcPts val="800"/>
              </a:spcAft>
              <a:buClr>
                <a:srgbClr val="191919"/>
              </a:buClr>
              <a:buFont typeface="Wingdings" panose="05000000000000000000" pitchFamily="2" charset="2"/>
              <a:buChar char="Ø"/>
            </a:pPr>
            <a:r>
              <a:rPr lang="en-US" sz="1200" dirty="0">
                <a:solidFill>
                  <a:srgbClr val="191919"/>
                </a:solidFill>
                <a:latin typeface="+mn-lt"/>
                <a:ea typeface="+mn-ea"/>
                <a:cs typeface="+mn-cs"/>
              </a:rPr>
              <a:t>Language = standardized collection of sounds and symbols that tacitly trigger networks of cognitive scripts, activating serial chains of thoughts; influence appraisal, attitudes, actions</a:t>
            </a:r>
          </a:p>
          <a:p>
            <a:pPr marL="457200" indent="-457200">
              <a:spcAft>
                <a:spcPts val="800"/>
              </a:spcAft>
              <a:buClr>
                <a:srgbClr val="191919"/>
              </a:buClr>
              <a:buFont typeface="Wingdings" panose="05000000000000000000" pitchFamily="2" charset="2"/>
              <a:buChar char="Ø"/>
            </a:pPr>
            <a:r>
              <a:rPr lang="en-US" sz="1200" dirty="0">
                <a:solidFill>
                  <a:srgbClr val="191919"/>
                </a:solidFill>
                <a:latin typeface="+mn-lt"/>
                <a:ea typeface="+mn-ea"/>
                <a:cs typeface="+mn-cs"/>
              </a:rPr>
              <a:t>Language changes over time; from “lunatic asylums” “drunkards/dipsomaniacs” to “psych hospital” “AUD patients” </a:t>
            </a:r>
          </a:p>
          <a:p>
            <a:pPr marL="457200" indent="-457200">
              <a:spcAft>
                <a:spcPts val="800"/>
              </a:spcAft>
              <a:buClr>
                <a:srgbClr val="191919"/>
              </a:buClr>
              <a:buFont typeface="Wingdings" panose="05000000000000000000" pitchFamily="2" charset="2"/>
              <a:buChar char="Ø"/>
            </a:pPr>
            <a:r>
              <a:rPr lang="en-US" sz="1200" dirty="0">
                <a:solidFill>
                  <a:srgbClr val="191919"/>
                </a:solidFill>
                <a:latin typeface="+mn-lt"/>
                <a:ea typeface="+mn-ea"/>
                <a:cs typeface="+mn-cs"/>
              </a:rPr>
              <a:t>Policy approaches to “drug problem” possess own rhetoric - recent shift from “War on drugs” (punishment) to public health (prevention/treatment)…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0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128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891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702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56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replicated that first study in a general population study…. Found even bigger differences with even greater stigmatizing attitudes held by general public when exposed to the “abuser” label compared to the “substance use disorder” label…..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342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when members of the general public are exposed to the term “substance abuser” vs. “a person with a substance use disorder” they are less likely to view treatment as necessary, more likely to view punishment as warranted, that the person is a greater social threat, that they are more to blame for their behavior, and that they can really control their behavior (and therefore are more to blame).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826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addiction</a:t>
            </a:r>
            <a:r>
              <a:rPr lang="en-US" baseline="0" dirty="0"/>
              <a:t> is highly stigmatized, but what is stigma? And why is addiction so stigmatized compared to other health and mental health conditions? It has to do with the way view it and whether people are to “blame” for it and can “control” it as well as how unpredictable and unsafe they may 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9514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22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stigmatizing term is </a:t>
            </a:r>
            <a:r>
              <a:rPr lang="en-US" dirty="0" err="1"/>
              <a:t>descxribing</a:t>
            </a:r>
            <a:r>
              <a:rPr lang="en-US" dirty="0"/>
              <a:t> people as “dirty” or “clean” depending on whether they are or are not using substances. We do not use this type of language in any other areas of medicine… we should instead describe people as abstinent vs not, or “in remission” or not, or with urine toxicology test results as “negative” or “positive” instead of “clean” or “dirty”…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2220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International society of addiction journal editors have now adopted a statement to drop this kind of </a:t>
            </a:r>
            <a:r>
              <a:rPr lang="en-US" dirty="0" err="1"/>
              <a:t>lanague</a:t>
            </a:r>
            <a:r>
              <a:rPr lang="en-US" dirty="0"/>
              <a:t> from addiction clinical science…. In order to improve accuracy in clinical communication and reduce stigma….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788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15AB-E175-4D4F-8CFE-1E18E3C3F3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040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214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879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BB1EA-852C-4786-9C53-F64775D77F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6777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addiction</a:t>
            </a:r>
            <a:r>
              <a:rPr lang="en-US" baseline="0" dirty="0"/>
              <a:t> is highly stigmatized, but what is stigma? And why is addiction so stigmatized compared to other health and mental health conditions? It has to do with the way view it and whether people are to “blame” for it and can “control” it as well as how unpredictable and unsafe they may 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0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Across</a:t>
            </a:r>
            <a:r>
              <a:rPr lang="en-US" baseline="0" dirty="0"/>
              <a:t> 18 countries and 14 of the most stigmatized conditions drug addiction was 1</a:t>
            </a:r>
            <a:r>
              <a:rPr lang="en-US" baseline="30000" dirty="0"/>
              <a:t>st</a:t>
            </a:r>
            <a:r>
              <a:rPr lang="en-US" baseline="0" dirty="0"/>
              <a:t> and alcohol addiction 4</a:t>
            </a:r>
            <a:r>
              <a:rPr lang="en-US" baseline="30000" dirty="0"/>
              <a:t>th</a:t>
            </a:r>
            <a:r>
              <a:rPr lang="en-US" baseline="0" dirty="0"/>
              <a:t>… </a:t>
            </a:r>
          </a:p>
          <a:p>
            <a:endParaRPr lang="en-US" dirty="0"/>
          </a:p>
          <a:p>
            <a:r>
              <a:rPr lang="en-US" dirty="0"/>
              <a:t>Originally in chapter “Cross-cultural views on stigma, valuation, parity and societal values towards disability”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382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authors reported that 43% of respondents were opposed to equivalent insurance benefits for individuals with drug addiction compared to 21% for individuals with mental illness. Additionally, 49% reported being opposed to increased government spending on treatment for persons with drug addiction compared to 33% for increased government spending on treatment for persons with mental illness. When questioned about opposing increased government spending on housing, 76% reported being opposed when it pertained to individuals with drug addiction compared to 45% being opposed to increased spending for housing for individuals with mental illness. Lastly, 46% of respondents reported being opposed to increased government spending on job support for individuals with drug addiction compared to only 32% being opposed to increased spending on job support for individuals with mental illness.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868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Across</a:t>
            </a:r>
            <a:r>
              <a:rPr lang="en-US" baseline="0" dirty="0"/>
              <a:t> 14 countries and 18 of the most stigmatized conditions drug addiction was 1</a:t>
            </a:r>
            <a:r>
              <a:rPr lang="en-US" baseline="30000" dirty="0"/>
              <a:t>st</a:t>
            </a:r>
            <a:r>
              <a:rPr lang="en-US" baseline="0" dirty="0"/>
              <a:t> and alcohol addiction 4</a:t>
            </a:r>
            <a:r>
              <a:rPr lang="en-US" baseline="30000" dirty="0"/>
              <a:t>th</a:t>
            </a:r>
            <a:r>
              <a:rPr lang="en-US" baseline="0" dirty="0"/>
              <a:t>… </a:t>
            </a:r>
          </a:p>
          <a:p>
            <a:endParaRPr lang="en-US" dirty="0"/>
          </a:p>
          <a:p>
            <a:r>
              <a:rPr lang="en-US" dirty="0"/>
              <a:t>Originally in chapter “Cross-cultural views on stigma, valuation, parity and societal values towards disability”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382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Respondents were regarded</a:t>
            </a:r>
            <a:r>
              <a:rPr lang="en-US" baseline="0" dirty="0"/>
              <a:t> as having an “negative opinion” if they endorsed either of the two points on the five-point scale on the “negative” side of its mid-point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324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are drawn from the 2004–2005 National Epidemiologic Survey of Alcohol and Related Conditions (NESARC)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387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scale measures the extent to which respondents believe that a person with a mental disorder will be stigmatized if their disorder were known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055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addiction</a:t>
            </a:r>
            <a:r>
              <a:rPr lang="en-US" baseline="0" dirty="0"/>
              <a:t> is highly stigmatized, but what is stigma? And why is addiction so stigmatized compared to other health and mental health conditions? It has to do with the way view it and whether people are to “blame” for it and can “control” it as well as how unpredictable and unsafe they may 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05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a:t>
            </a:r>
            <a:br>
              <a:rPr lang="en-US" dirty="0"/>
            </a:br>
            <a:r>
              <a:rPr lang="en-US" dirty="0"/>
              <a:t>PFC – prefrontal cortex;</a:t>
            </a:r>
            <a:br>
              <a:rPr lang="en-US" dirty="0"/>
            </a:br>
            <a:r>
              <a:rPr lang="en-US" dirty="0"/>
              <a:t>ACG – anterior cingulate </a:t>
            </a:r>
            <a:r>
              <a:rPr lang="en-US" dirty="0" err="1"/>
              <a:t>gyrus</a:t>
            </a:r>
            <a:r>
              <a:rPr lang="en-US" dirty="0"/>
              <a:t>;</a:t>
            </a:r>
            <a:br>
              <a:rPr lang="en-US" dirty="0"/>
            </a:br>
            <a:r>
              <a:rPr lang="en-US" dirty="0"/>
              <a:t>OFC – orbitofrontal cortex;</a:t>
            </a:r>
            <a:br>
              <a:rPr lang="en-US" dirty="0"/>
            </a:br>
            <a:r>
              <a:rPr lang="en-US" dirty="0"/>
              <a:t>SCC – </a:t>
            </a:r>
            <a:r>
              <a:rPr lang="en-US" dirty="0" err="1"/>
              <a:t>subcallosal</a:t>
            </a:r>
            <a:r>
              <a:rPr lang="en-US" dirty="0"/>
              <a:t> cortex;</a:t>
            </a:r>
            <a:br>
              <a:rPr lang="en-US" dirty="0"/>
            </a:br>
            <a:r>
              <a:rPr lang="en-US" dirty="0" err="1"/>
              <a:t>NAc</a:t>
            </a:r>
            <a:r>
              <a:rPr lang="en-US" dirty="0"/>
              <a:t> – nucleus </a:t>
            </a:r>
            <a:r>
              <a:rPr lang="en-US" dirty="0" err="1"/>
              <a:t>accumbens</a:t>
            </a:r>
            <a:r>
              <a:rPr lang="en-US" dirty="0"/>
              <a:t>;</a:t>
            </a:r>
            <a:br>
              <a:rPr lang="en-US" dirty="0"/>
            </a:br>
            <a:r>
              <a:rPr lang="en-US" dirty="0"/>
              <a:t>VP – ventral </a:t>
            </a:r>
            <a:r>
              <a:rPr lang="en-US" dirty="0" err="1"/>
              <a:t>pallidum</a:t>
            </a:r>
            <a:r>
              <a:rPr lang="en-US" dirty="0"/>
              <a:t>;</a:t>
            </a:r>
            <a:br>
              <a:rPr lang="en-US" dirty="0"/>
            </a:br>
            <a:r>
              <a:rPr lang="en-US" dirty="0" err="1"/>
              <a:t>Hipp</a:t>
            </a:r>
            <a:r>
              <a:rPr lang="en-US" dirty="0"/>
              <a:t> – hippocampus;</a:t>
            </a:r>
            <a:br>
              <a:rPr lang="en-US" dirty="0"/>
            </a:br>
            <a:r>
              <a:rPr lang="en-US" dirty="0" err="1"/>
              <a:t>Amyg</a:t>
            </a:r>
            <a:r>
              <a:rPr lang="en-US" dirty="0"/>
              <a:t> – amygdala.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05010-49F9-42F1-BCB8-4DBAF92778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181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structurally, the brain is radically changed as a function of chronic exposure to neurotoxicants….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688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061120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E1002F-9095-4ADD-84F6-AA89828433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34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While our understanding of addiction as a biobehavioral disorder has increased substantially in recent decades, and this is reflected in population surveys, it is important to note also, that stigmatizing attitudes have also increased. How  come? This study examined this </a:t>
            </a:r>
            <a:r>
              <a:rPr lang="en-US" dirty="0" err="1"/>
              <a:t>pheneomenon</a:t>
            </a:r>
            <a:r>
              <a:rPr lang="en-US" dirty="0"/>
              <a:t> in a large population study….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05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Greater public embrace of a neurobiological understanding of mental illness across nearly all indicators and vignette conditions</a:t>
            </a:r>
          </a:p>
          <a:p>
            <a:pPr lvl="0"/>
            <a:endParaRPr lang="en-US" dirty="0"/>
          </a:p>
          <a:p>
            <a:pPr lvl="0"/>
            <a:r>
              <a:rPr lang="en-US" dirty="0"/>
              <a:t>Social or moral conceptions decreased across most indicators</a:t>
            </a:r>
          </a:p>
          <a:p>
            <a:pPr lvl="0"/>
            <a:r>
              <a:rPr lang="en-US" dirty="0"/>
              <a:t>Socio-moral conceptions of alcohol dependence were largely unchanged or for attributions</a:t>
            </a:r>
            <a:r>
              <a:rPr lang="en-US" baseline="0" dirty="0"/>
              <a:t> </a:t>
            </a:r>
            <a:r>
              <a:rPr lang="en-US" dirty="0"/>
              <a:t>of bad character significant INCREASED. </a:t>
            </a:r>
          </a:p>
          <a:p>
            <a:pPr lvl="0"/>
            <a:endParaRPr lang="en-US" dirty="0"/>
          </a:p>
          <a:p>
            <a:pPr lvl="0"/>
            <a:r>
              <a:rPr lang="en-US" dirty="0"/>
              <a:t>Thus while describing addiction as a “chronically relapsing brain disease” may decrease stigmatizing attributions regarding cause and controllability it may be that we need to also add that most people actually do remit from the disorder and achieve long-term recovery. This is because people often do not believe people can recovery from a “chronically relapsing brain disease”. </a:t>
            </a:r>
          </a:p>
          <a:p>
            <a:pPr lvl="0"/>
            <a:endParaRPr lang="en-US" sz="200" b="1" dirty="0">
              <a:latin typeface="+mn-lt"/>
            </a:endParaRPr>
          </a:p>
          <a:p>
            <a:pPr lvl="0"/>
            <a:endParaRPr lang="en-US" sz="200" b="1" dirty="0">
              <a:latin typeface="+mn-l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Marijuana impact slides</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314A-CE1D-4E13-A47C-C9AD1685F97C}" type="datetime1">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11/6/2019</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2A3B2-3F0E-884E-A372-9A39CE3B0A7B}"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955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addiction</a:t>
            </a:r>
            <a:r>
              <a:rPr lang="en-US" baseline="0" dirty="0"/>
              <a:t> is highly stigmatized, but what is stigma? And why is addiction so stigmatized compared to other health and mental health conditions? It has to do with the way view it and whether people are to “blame” for it and can “control” it as well as how unpredictable and unsafe they may be….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05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People hold more negative attitudes towards persons with drug addiction than mental illness</a:t>
            </a:r>
          </a:p>
          <a:p>
            <a:r>
              <a:rPr lang="en-US" dirty="0"/>
              <a:t>This was a large randomized study conducted online using case vignettes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12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authors reported that 43% of respondents were opposed to equivalent insurance benefits for individuals with drug addiction compared to 21% for individuals with mental illness. Additionally, 49% reported being opposed to increased government spending on treatment for persons with drug addiction compared to 33% for increased government spending on treatment for persons with mental illness. When questioned about opposing increased government spending on housing, 76% reported being opposed when it pertained to individuals with drug addiction compared to 45% being opposed to increased spending for housing for individuals with mental illness. Lastly, 46% of respondents reported being opposed to increased government spending on job support for individuals with drug addiction compared to only 32% being opposed to increased spending on job support for individuals with mental illness.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868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a:t>People with addiction were viewed as having themselves to blame for their disorder…</a:t>
            </a:r>
          </a:p>
          <a:p>
            <a:r>
              <a:rPr lang="en-US" dirty="0"/>
              <a:t>But only 7% rated people with schizophrenia in this way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3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a:solidFill>
                  <a:schemeClr val="bg1"/>
                </a:solidFill>
              </a:rPr>
              <a:t>In this large nationally representative study, addiction was still more stigmatized than mental illnesses, but portraying it as </a:t>
            </a:r>
            <a:r>
              <a:rPr lang="en-US" sz="1200" b="1" u="sng" dirty="0">
                <a:solidFill>
                  <a:schemeClr val="bg1"/>
                </a:solidFill>
              </a:rPr>
              <a:t>treatable</a:t>
            </a:r>
            <a:r>
              <a:rPr lang="en-US" sz="1200" b="1" dirty="0">
                <a:solidFill>
                  <a:schemeClr val="bg1"/>
                </a:solidFill>
              </a:rPr>
              <a:t> helps…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66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study found whether treated or untreated, people less likely to have addicted vs mentally ill be co-worker, marry into family  </a:t>
            </a:r>
          </a:p>
          <a:p>
            <a:endParaRPr lang="en-US" dirty="0"/>
          </a:p>
          <a:p>
            <a:r>
              <a:rPr lang="en-US" dirty="0"/>
              <a:t>But, depicting as treatable helped: e.g., 85% unwilling to have heroin addicted person as co-worker, but just 64% unwilling to have treated heroin addicted person as co-worker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355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Data are drawn from the 2004–2005 National Epidemiologic Survey of Alcohol and Related Conditions (NESARC)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204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scale measures the extent to which respondents believe that a person with a mental disorder will be stigmatized if their disorder were known</a:t>
            </a:r>
          </a:p>
          <a:p>
            <a:pPr marL="457200" indent="-457200">
              <a:buClr>
                <a:schemeClr val="bg1"/>
              </a:buClr>
              <a:buFont typeface="Wingdings" panose="05000000000000000000" pitchFamily="2" charset="2"/>
              <a:buChar char="Ø"/>
            </a:pPr>
            <a:endParaRPr lang="en-US" sz="1200" dirty="0">
              <a:solidFill>
                <a:schemeClr val="bg1"/>
              </a:solidFill>
              <a:latin typeface="+mn-lt"/>
              <a:ea typeface="+mn-ea"/>
              <a:cs typeface="+mn-cs"/>
            </a:endParaRPr>
          </a:p>
          <a:p>
            <a:pPr marL="457200" indent="-457200">
              <a:buClr>
                <a:schemeClr val="bg1"/>
              </a:buClr>
              <a:buFont typeface="Wingdings" panose="05000000000000000000" pitchFamily="2" charset="2"/>
              <a:buChar char="Ø"/>
            </a:pPr>
            <a:r>
              <a:rPr lang="en-US" sz="1200" dirty="0">
                <a:solidFill>
                  <a:schemeClr val="bg1"/>
                </a:solidFill>
                <a:latin typeface="+mn-lt"/>
                <a:ea typeface="+mn-ea"/>
                <a:cs typeface="+mn-cs"/>
              </a:rPr>
              <a:t>Treatment utilization – was highest in lowest stigma group</a:t>
            </a:r>
          </a:p>
          <a:p>
            <a:pPr marL="457200" indent="-457200">
              <a:buClr>
                <a:schemeClr val="bg1"/>
              </a:buClr>
              <a:buFont typeface="Wingdings" panose="05000000000000000000" pitchFamily="2" charset="2"/>
              <a:buChar char="Ø"/>
            </a:pPr>
            <a:endParaRPr lang="en-US" sz="1200" dirty="0">
              <a:solidFill>
                <a:schemeClr val="bg1"/>
              </a:solidFill>
              <a:latin typeface="+mn-lt"/>
              <a:ea typeface="+mn-ea"/>
              <a:cs typeface="+mn-cs"/>
            </a:endParaRPr>
          </a:p>
          <a:p>
            <a:pPr marL="457200" indent="-457200">
              <a:buClr>
                <a:schemeClr val="bg1"/>
              </a:buClr>
              <a:buFont typeface="Wingdings" panose="05000000000000000000" pitchFamily="2" charset="2"/>
              <a:buChar char="Ø"/>
            </a:pPr>
            <a:r>
              <a:rPr lang="en-US" sz="1200" dirty="0">
                <a:solidFill>
                  <a:schemeClr val="bg1"/>
                </a:solidFill>
                <a:latin typeface="+mn-lt"/>
                <a:ea typeface="+mn-ea"/>
                <a:cs typeface="+mn-cs"/>
              </a:rPr>
              <a:t>Individuals with lifetime alcohol use disorder (AUD) less likely to use services if they reported a higher perception of stigma towards individuals with AUD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055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61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Clr>
                <a:srgbClr val="191919"/>
              </a:buClr>
              <a:buFont typeface="Wingdings" panose="05000000000000000000" pitchFamily="2" charset="2"/>
              <a:buChar char="Ø"/>
            </a:pPr>
            <a:r>
              <a:rPr lang="en-US" sz="1200" dirty="0">
                <a:solidFill>
                  <a:srgbClr val="191919"/>
                </a:solidFill>
                <a:latin typeface="+mn-lt"/>
                <a:ea typeface="+mn-ea"/>
                <a:cs typeface="+mn-cs"/>
              </a:rPr>
              <a:t>Experienced discrimination: 60% believed people treated them unfairly because knew of their substance use</a:t>
            </a:r>
          </a:p>
          <a:p>
            <a:pPr marL="457200" indent="-457200">
              <a:buClr>
                <a:srgbClr val="191919"/>
              </a:buClr>
              <a:buFont typeface="Wingdings" panose="05000000000000000000" pitchFamily="2" charset="2"/>
              <a:buChar char="Ø"/>
            </a:pPr>
            <a:endParaRPr lang="en-US" sz="1200" dirty="0">
              <a:solidFill>
                <a:srgbClr val="191919"/>
              </a:solidFill>
              <a:latin typeface="+mn-lt"/>
              <a:ea typeface="+mn-ea"/>
              <a:cs typeface="+mn-cs"/>
            </a:endParaRPr>
          </a:p>
          <a:p>
            <a:pPr marL="457200" indent="-457200">
              <a:buClr>
                <a:srgbClr val="191919"/>
              </a:buClr>
              <a:buFont typeface="Wingdings" panose="05000000000000000000" pitchFamily="2" charset="2"/>
              <a:buChar char="Ø"/>
            </a:pPr>
            <a:r>
              <a:rPr lang="en-US" sz="1200" dirty="0">
                <a:solidFill>
                  <a:srgbClr val="191919"/>
                </a:solidFill>
                <a:latin typeface="+mn-lt"/>
                <a:ea typeface="+mn-ea"/>
                <a:cs typeface="+mn-cs"/>
              </a:rPr>
              <a:t>Felt feared: 46% felt others afraid of them when found out about their substance use</a:t>
            </a:r>
          </a:p>
          <a:p>
            <a:pPr marL="457200" indent="-457200">
              <a:buClr>
                <a:srgbClr val="191919"/>
              </a:buClr>
              <a:buFont typeface="Wingdings" panose="05000000000000000000" pitchFamily="2" charset="2"/>
              <a:buChar char="Ø"/>
            </a:pPr>
            <a:endParaRPr lang="en-US" sz="1200" dirty="0">
              <a:solidFill>
                <a:srgbClr val="191919"/>
              </a:solidFill>
              <a:latin typeface="+mn-lt"/>
              <a:ea typeface="+mn-ea"/>
              <a:cs typeface="+mn-cs"/>
            </a:endParaRPr>
          </a:p>
          <a:p>
            <a:pPr marL="457200" indent="-457200">
              <a:buClr>
                <a:srgbClr val="191919"/>
              </a:buClr>
              <a:buFont typeface="Wingdings" panose="05000000000000000000" pitchFamily="2" charset="2"/>
              <a:buChar char="Ø"/>
            </a:pPr>
            <a:r>
              <a:rPr lang="en-US" sz="1200" dirty="0">
                <a:solidFill>
                  <a:srgbClr val="191919"/>
                </a:solidFill>
                <a:latin typeface="+mn-lt"/>
                <a:ea typeface="+mn-ea"/>
                <a:cs typeface="+mn-cs"/>
              </a:rPr>
              <a:t>Felt abandoned: 45% felt some family gave up on them after finding out about their substance use</a:t>
            </a:r>
          </a:p>
          <a:p>
            <a:pPr marL="457200" indent="-457200">
              <a:buClr>
                <a:srgbClr val="191919"/>
              </a:buClr>
              <a:buFont typeface="Wingdings" panose="05000000000000000000" pitchFamily="2" charset="2"/>
              <a:buChar char="Ø"/>
            </a:pPr>
            <a:endParaRPr lang="en-US" sz="1200" dirty="0">
              <a:solidFill>
                <a:srgbClr val="191919"/>
              </a:solidFill>
              <a:latin typeface="+mn-lt"/>
              <a:ea typeface="+mn-ea"/>
              <a:cs typeface="+mn-cs"/>
            </a:endParaRPr>
          </a:p>
          <a:p>
            <a:pPr marL="457200" indent="-457200">
              <a:buClr>
                <a:srgbClr val="191919"/>
              </a:buClr>
              <a:buFont typeface="Wingdings" panose="05000000000000000000" pitchFamily="2" charset="2"/>
              <a:buChar char="Ø"/>
            </a:pPr>
            <a:r>
              <a:rPr lang="en-US" sz="1200" dirty="0">
                <a:solidFill>
                  <a:srgbClr val="191919"/>
                </a:solidFill>
                <a:latin typeface="+mn-lt"/>
                <a:ea typeface="+mn-ea"/>
                <a:cs typeface="+mn-cs"/>
              </a:rPr>
              <a:t>Greater perceived discrimination associated with increased dropout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993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Overall, clinicians’ regard for pts using alcohol/drug consistently lower than other patients with diabetes/depression</a:t>
            </a:r>
          </a:p>
          <a:p>
            <a:endParaRPr lang="en-US" sz="1200" dirty="0"/>
          </a:p>
          <a:p>
            <a:r>
              <a:rPr lang="en-US" sz="1200" dirty="0"/>
              <a:t>Primary care physicians showed lower regard for pts using alcohol/drugs than other professionals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90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major factors which influence stigma: cause and controllability</a:t>
            </a:r>
          </a:p>
          <a:p>
            <a:r>
              <a:rPr lang="en-US" dirty="0"/>
              <a:t>We tend to have more compassion toward </a:t>
            </a:r>
            <a:r>
              <a:rPr lang="en-US" dirty="0" err="1"/>
              <a:t>indidiuals</a:t>
            </a:r>
            <a:r>
              <a:rPr lang="en-US" dirty="0"/>
              <a:t> if we can say “It’s not their fault” (cause) and “They can’t help it” (controllability)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579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a:t>Overall across all of these studies health professionals were found to have… </a:t>
            </a:r>
          </a:p>
          <a:p>
            <a:endParaRPr lang="en-US" sz="1200" dirty="0"/>
          </a:p>
          <a:p>
            <a:r>
              <a:rPr lang="en-US" sz="1200" dirty="0"/>
              <a:t>negative attitudes toward pts with SUD</a:t>
            </a:r>
          </a:p>
          <a:p>
            <a:r>
              <a:rPr lang="en-US" sz="1200" dirty="0"/>
              <a:t> (e.g., viewed them as more violent, manipulative, less motivated)</a:t>
            </a:r>
          </a:p>
          <a:p>
            <a:endParaRPr lang="en-US" sz="1200" dirty="0"/>
          </a:p>
          <a:p>
            <a:r>
              <a:rPr lang="en-US" sz="1200" dirty="0"/>
              <a:t>inadequate training in SUD care</a:t>
            </a:r>
          </a:p>
          <a:p>
            <a:endParaRPr lang="en-US" sz="1200" dirty="0"/>
          </a:p>
          <a:p>
            <a:r>
              <a:rPr lang="en-US" sz="1200" dirty="0"/>
              <a:t>be more avoidant regards SUD care- may result in shorter visits, less empathy, less engagement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162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that as the perception that someone actually CAN help themselves from engaging in the behavior and it IS their fault stigmatizing attitudes increase….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05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that as the perception that someone actually CAN help themselves from engaging in the behavior and it IS their fault stigmatizing attitudes increase….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374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regarding cause, the question may not be so much as to why do some people become addicted, but rather how come we are not ALL addicted when so many of us are exposed to powerfully rewarding/relieving substances, such as alcohol, during our lives? The answer has to do in part with our genetic make-up. In fact, we know that between 40-60% of the risk for addiction is conferred by genetics. These genes affect the degree or reward experienced by people as well the speed at which they metabolize drugs which can lead vulnerable individuals to increase their dose to get the same effect….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CD0F3-8561-423C-9D1E-04F8557334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432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this we have learned during the past 25yrs of neuroscience that chronic substance use exposure produces radical changes in the neurocircuitry of reward, memory, motivation, impulse control, and judgement which are represented by these brain areas here: this process of exposure severely impairs individuals'’ ability to consistently self-regulate the impulse to use substances helping to explain what we see clinically and as observers more generally.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05010-49F9-42F1-BCB8-4DBAF92778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18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62775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938906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37592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6864711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482428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841394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280207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638629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939199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48058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546103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132766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2048916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5372881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7CB5D3-9991-454E-A860-BCE93796806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9143102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CB5D3-9991-454E-A860-BCE937968069}"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6273312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CB5D3-9991-454E-A860-BCE937968069}"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4225940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CB5D3-9991-454E-A860-BCE937968069}"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2603123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CB5D3-9991-454E-A860-BCE937968069}"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345490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915702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A7CB5D3-9991-454E-A860-BCE937968069}"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4715046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6297371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CB5D3-9991-454E-A860-BCE937968069}"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56F34-2C19-4B13-8419-8523B968906B}" type="slidenum">
              <a:rPr lang="en-US" smtClean="0"/>
              <a:t>‹#›</a:t>
            </a:fld>
            <a:endParaRPr lang="en-US"/>
          </a:p>
        </p:txBody>
      </p:sp>
    </p:spTree>
    <p:extLst>
      <p:ext uri="{BB962C8B-B14F-4D97-AF65-F5344CB8AC3E}">
        <p14:creationId xmlns:p14="http://schemas.microsoft.com/office/powerpoint/2010/main" val="1537606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9907044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371602"/>
            <a:ext cx="7848600" cy="1927225"/>
          </a:xfrm>
        </p:spPr>
        <p:txBody>
          <a:bodyPr anchor="b">
            <a:noAutofit/>
          </a:bodyPr>
          <a:lstStyle>
            <a:lvl1pPr>
              <a:defRPr sz="405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137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1784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6"/>
            <a:ext cx="7772400" cy="1500187"/>
          </a:xfrm>
        </p:spPr>
        <p:txBody>
          <a:bodyPr anchor="t">
            <a:normAutofit/>
          </a:bodyPr>
          <a:lstStyle>
            <a:lvl1pPr marL="0" indent="0">
              <a:buNone/>
              <a:defRPr sz="18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707007"/>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0009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4948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1112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606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9255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1800" b="0"/>
            </a:lvl1pPr>
          </a:lstStyle>
          <a:p>
            <a:r>
              <a:rPr lang="en-US" dirty="0"/>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749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3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AD2F99-242B-4FBA-A3F3-1F5B99FDD3D1}"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8400" y="0"/>
            <a:ext cx="2895598" cy="867059"/>
          </a:xfrm>
          <a:prstGeom prst="rect">
            <a:avLst/>
          </a:prstGeom>
        </p:spPr>
      </p:pic>
    </p:spTree>
    <p:extLst>
      <p:ext uri="{BB962C8B-B14F-4D97-AF65-F5344CB8AC3E}">
        <p14:creationId xmlns:p14="http://schemas.microsoft.com/office/powerpoint/2010/main" val="10059891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538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11/6/2019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411878"/>
            <a:ext cx="1676400" cy="446122"/>
          </a:xfrm>
          <a:prstGeom prst="rect">
            <a:avLst/>
          </a:prstGeom>
        </p:spPr>
      </p:pic>
    </p:spTree>
    <p:extLst>
      <p:ext uri="{BB962C8B-B14F-4D97-AF65-F5344CB8AC3E}">
        <p14:creationId xmlns:p14="http://schemas.microsoft.com/office/powerpoint/2010/main" val="2344003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D2F99-242B-4FBA-A3F3-1F5B99FDD3D1}"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1408927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AD2F99-242B-4FBA-A3F3-1F5B99FDD3D1}"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636888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AD2F99-242B-4FBA-A3F3-1F5B99FDD3D1}"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986165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AD2F99-242B-4FBA-A3F3-1F5B99FDD3D1}"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866496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D2F99-242B-4FBA-A3F3-1F5B99FDD3D1}"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197501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041481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4225886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AD2F99-242B-4FBA-A3F3-1F5B99FDD3D1}"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712647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3119694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AD2F99-242B-4FBA-A3F3-1F5B99FDD3D1}"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DBA890-5ED3-47DF-BAD1-B19BA5C73858}" type="slidenum">
              <a:rPr lang="en-US" smtClean="0"/>
              <a:t>‹#›</a:t>
            </a:fld>
            <a:endParaRPr lang="en-US"/>
          </a:p>
        </p:txBody>
      </p:sp>
    </p:spTree>
    <p:extLst>
      <p:ext uri="{BB962C8B-B14F-4D97-AF65-F5344CB8AC3E}">
        <p14:creationId xmlns:p14="http://schemas.microsoft.com/office/powerpoint/2010/main" val="293178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5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669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58963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9927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9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240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39647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295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293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dirty="0"/>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22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888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04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628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147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2765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157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2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634727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4108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492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763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8120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086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0785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623571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05635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557911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412634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DBF99-48DD-B54D-A306-E2B2A94813B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21649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343444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649181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791146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806391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6" name="Footer Placeholder 5"/>
          <p:cNvSpPr>
            <a:spLocks noGrp="1"/>
          </p:cNvSpPr>
          <p:nvPr>
            <p:ph type="ftr" sz="quarter" idx="11"/>
          </p:nvPr>
        </p:nvSpPr>
        <p:spPr>
          <a:xfrm>
            <a:off x="818348" y="6181344"/>
            <a:ext cx="3705300"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a:xfrm>
            <a:off x="8024262" y="6181344"/>
            <a:ext cx="305186" cy="329250"/>
          </a:xfrm>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0506196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6" name="Footer Placeholder 5"/>
          <p:cNvSpPr>
            <a:spLocks noGrp="1"/>
          </p:cNvSpPr>
          <p:nvPr>
            <p:ph type="ftr" sz="quarter" idx="11"/>
          </p:nvPr>
        </p:nvSpPr>
        <p:spPr>
          <a:xfrm>
            <a:off x="917678" y="6181344"/>
            <a:ext cx="5337278" cy="365125"/>
          </a:xfrm>
        </p:spPr>
        <p:txBody>
          <a:bodyPr/>
          <a:lstStyle/>
          <a:p>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240117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088776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2068257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475481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95293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DBF99-48DD-B54D-A306-E2B2A94813B3}"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5467268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905460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361793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2212956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0" y="2362200"/>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ltLang="en-US"/>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762A7C02-B50E-457E-80DE-11F3408DA621}" type="slidenum">
              <a:rPr lang="en-US" altLang="en-US"/>
              <a:pPr/>
              <a:t>‹#›</a:t>
            </a:fld>
            <a:endParaRPr lang="en-US" altLang="en-US"/>
          </a:p>
        </p:txBody>
      </p:sp>
    </p:spTree>
    <p:extLst>
      <p:ext uri="{BB962C8B-B14F-4D97-AF65-F5344CB8AC3E}">
        <p14:creationId xmlns:p14="http://schemas.microsoft.com/office/powerpoint/2010/main" val="175422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77283-98C9-4623-9D7C-BCBE902DDB16}"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4010397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854116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77283-98C9-4623-9D7C-BCBE902DDB16}"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78285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77283-98C9-4623-9D7C-BCBE902DDB16}"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4166959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77283-98C9-4623-9D7C-BCBE902DDB16}"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896534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77283-98C9-4623-9D7C-BCBE902DDB16}"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182093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DBF99-48DD-B54D-A306-E2B2A94813B3}"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5489571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77283-98C9-4623-9D7C-BCBE902DDB16}"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6987102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3674110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913752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2353720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C3DD2-6237-41AE-94E8-DE227D805B38}" type="slidenum">
              <a:rPr lang="en-US" smtClean="0"/>
              <a:t>‹#›</a:t>
            </a:fld>
            <a:endParaRPr lang="en-US"/>
          </a:p>
        </p:txBody>
      </p:sp>
    </p:spTree>
    <p:extLst>
      <p:ext uri="{BB962C8B-B14F-4D97-AF65-F5344CB8AC3E}">
        <p14:creationId xmlns:p14="http://schemas.microsoft.com/office/powerpoint/2010/main" val="412978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930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343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095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702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DBF99-48DD-B54D-A306-E2B2A94813B3}"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733156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2425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7169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601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2964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717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8254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72DE3-F348-45B9-964F-3F8556C33E0F}"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35392718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556723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772DE3-F348-45B9-964F-3F8556C33E0F}"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6361780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72DE3-F348-45B9-964F-3F8556C33E0F}"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426969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FDBF99-48DD-B54D-A306-E2B2A94813B3}"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204883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72DE3-F348-45B9-964F-3F8556C33E0F}"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024697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72DE3-F348-45B9-964F-3F8556C33E0F}"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663939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72DE3-F348-45B9-964F-3F8556C33E0F}"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676214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575018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772DE3-F348-45B9-964F-3F8556C33E0F}"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27522444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1860289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72DE3-F348-45B9-964F-3F8556C33E0F}"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1DFBF-E099-4CE0-BACF-EE7AE7AAE6E8}" type="slidenum">
              <a:rPr lang="en-US" smtClean="0"/>
              <a:t>‹#›</a:t>
            </a:fld>
            <a:endParaRPr lang="en-US"/>
          </a:p>
        </p:txBody>
      </p:sp>
    </p:spTree>
    <p:extLst>
      <p:ext uri="{BB962C8B-B14F-4D97-AF65-F5344CB8AC3E}">
        <p14:creationId xmlns:p14="http://schemas.microsoft.com/office/powerpoint/2010/main" val="535513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335942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FDBF99-48DD-B54D-A306-E2B2A94813B3}"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6814374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DBF99-48DD-B54D-A306-E2B2A94813B3}"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0A0EBD-847A-A345-BE5A-CCDC221B54E0}" type="slidenum">
              <a:rPr lang="en-US" smtClean="0"/>
              <a:t>‹#›</a:t>
            </a:fld>
            <a:endParaRPr lang="en-US"/>
          </a:p>
        </p:txBody>
      </p:sp>
    </p:spTree>
    <p:extLst>
      <p:ext uri="{BB962C8B-B14F-4D97-AF65-F5344CB8AC3E}">
        <p14:creationId xmlns:p14="http://schemas.microsoft.com/office/powerpoint/2010/main" val="183362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4.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DBF99-48DD-B54D-A306-E2B2A94813B3}" type="datetimeFigureOut">
              <a:rPr lang="en-US" smtClean="0"/>
              <a:t>11/6/2019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506146872"/>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7CB5D3-9991-454E-A860-BCE937968069}" type="datetimeFigureOut">
              <a:rPr lang="en-US" smtClean="0"/>
              <a:t>11/6/2019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E56F34-2C19-4B13-8419-8523B968906B}" type="slidenum">
              <a:rPr lang="en-US" smtClean="0"/>
              <a:t>‹#›</a:t>
            </a:fld>
            <a:endParaRPr lang="en-US"/>
          </a:p>
        </p:txBody>
      </p:sp>
    </p:spTree>
    <p:extLst>
      <p:ext uri="{BB962C8B-B14F-4D97-AF65-F5344CB8AC3E}">
        <p14:creationId xmlns:p14="http://schemas.microsoft.com/office/powerpoint/2010/main" val="585141004"/>
      </p:ext>
    </p:extLst>
  </p:cSld>
  <p:clrMap bg1="dk1" tx1="lt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alphaModFix amt="50000"/>
            <a:extLst>
              <a:ext uri="{28A0092B-C50C-407E-A947-70E740481C1C}">
                <a14:useLocalDpi xmlns:a14="http://schemas.microsoft.com/office/drawing/2010/main"/>
              </a:ext>
            </a:extLst>
          </a:blip>
          <a:srcRect/>
          <a:stretch>
            <a:fillRect/>
          </a:stretch>
        </p:blipFill>
        <p:spPr bwMode="auto">
          <a:xfrm>
            <a:off x="152400" y="6324602"/>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900" b="0" i="0">
                <a:solidFill>
                  <a:srgbClr val="FFFFFF"/>
                </a:solidFill>
                <a:latin typeface="Arial" charset="0"/>
                <a:ea typeface="Arial" charset="0"/>
                <a:cs typeface="Arial" charset="0"/>
              </a:defRPr>
            </a:lvl1pPr>
          </a:lstStyle>
          <a:p>
            <a:fld id="{1D8BD707-D9CF-40AE-B4C6-C98DA3205C09}" type="datetimeFigureOut">
              <a:rPr lang="en-US" smtClean="0"/>
              <a:pPr/>
              <a:t>11/6/2019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900" b="0" i="0">
                <a:solidFill>
                  <a:srgbClr val="FFFFFF"/>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050" b="0" i="0">
                <a:solidFill>
                  <a:srgbClr val="FFFFFF"/>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44614669"/>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685800" rtl="0" eaLnBrk="1" latinLnBrk="0" hangingPunct="1">
        <a:spcBef>
          <a:spcPct val="0"/>
        </a:spcBef>
        <a:buNone/>
        <a:defRPr sz="3000" b="0" i="0" kern="1200" spc="-75" baseline="0">
          <a:solidFill>
            <a:schemeClr val="tx2"/>
          </a:solidFill>
          <a:latin typeface="Arial" charset="0"/>
          <a:ea typeface="Arial" charset="0"/>
          <a:cs typeface="Arial" charset="0"/>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b="0" i="0" kern="1200">
          <a:solidFill>
            <a:schemeClr val="tx1"/>
          </a:solidFill>
          <a:latin typeface="Arial" charset="0"/>
          <a:ea typeface="Arial" charset="0"/>
          <a:cs typeface="Arial" charset="0"/>
        </a:defRPr>
      </a:lvl1pPr>
      <a:lvl2pPr marL="342900" indent="-137160" algn="l" defTabSz="685800" rtl="0" eaLnBrk="1" latinLnBrk="0" hangingPunct="1">
        <a:spcBef>
          <a:spcPct val="20000"/>
        </a:spcBef>
        <a:buClr>
          <a:schemeClr val="accent1"/>
        </a:buClr>
        <a:buSzPct val="85000"/>
        <a:buFont typeface="Arial" pitchFamily="34" charset="0"/>
        <a:buChar char="•"/>
        <a:defRPr sz="1500" b="0" i="0" kern="1200">
          <a:solidFill>
            <a:schemeClr val="tx1"/>
          </a:solidFill>
          <a:latin typeface="Arial" charset="0"/>
          <a:ea typeface="Arial" charset="0"/>
          <a:cs typeface="Arial" charset="0"/>
        </a:defRPr>
      </a:lvl2pPr>
      <a:lvl3pPr marL="548640" indent="-137160" algn="l" defTabSz="685800" rtl="0" eaLnBrk="1" latinLnBrk="0" hangingPunct="1">
        <a:spcBef>
          <a:spcPct val="20000"/>
        </a:spcBef>
        <a:buClr>
          <a:schemeClr val="accent1"/>
        </a:buClr>
        <a:buSzPct val="90000"/>
        <a:buFont typeface="Arial" pitchFamily="34" charset="0"/>
        <a:buChar char="•"/>
        <a:defRPr sz="1350" b="0" i="0" kern="1200">
          <a:solidFill>
            <a:schemeClr val="tx1"/>
          </a:solidFill>
          <a:latin typeface="Arial" charset="0"/>
          <a:ea typeface="Arial" charset="0"/>
          <a:cs typeface="Arial" charset="0"/>
        </a:defRPr>
      </a:lvl3pPr>
      <a:lvl4pPr marL="754380" indent="-137160" algn="l" defTabSz="685800" rtl="0" eaLnBrk="1" latinLnBrk="0" hangingPunct="1">
        <a:spcBef>
          <a:spcPct val="20000"/>
        </a:spcBef>
        <a:buClr>
          <a:schemeClr val="accent1"/>
        </a:buClr>
        <a:buFont typeface="Arial" pitchFamily="34" charset="0"/>
        <a:buChar char="•"/>
        <a:defRPr sz="1200" b="0" i="0" kern="1200">
          <a:solidFill>
            <a:schemeClr val="tx1"/>
          </a:solidFill>
          <a:latin typeface="Arial" charset="0"/>
          <a:ea typeface="Arial" charset="0"/>
          <a:cs typeface="Arial" charset="0"/>
        </a:defRPr>
      </a:lvl4pPr>
      <a:lvl5pPr marL="891540" indent="-102870" algn="l" defTabSz="685800" rtl="0" eaLnBrk="1" latinLnBrk="0" hangingPunct="1">
        <a:spcBef>
          <a:spcPct val="20000"/>
        </a:spcBef>
        <a:buClr>
          <a:schemeClr val="accent1"/>
        </a:buClr>
        <a:buSzPct val="100000"/>
        <a:buFont typeface="Arial" pitchFamily="34" charset="0"/>
        <a:buChar char="•"/>
        <a:defRPr sz="1050" b="0" i="0" kern="1200" baseline="0">
          <a:solidFill>
            <a:schemeClr val="tx1"/>
          </a:solidFill>
          <a:latin typeface="Arial" charset="0"/>
          <a:ea typeface="Arial" charset="0"/>
          <a:cs typeface="Arial"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AutoShape 20"/>
          <p:cNvSpPr>
            <a:spLocks noChangeArrowheads="1"/>
          </p:cNvSpPr>
          <p:nvPr userDrawn="1"/>
        </p:nvSpPr>
        <p:spPr bwMode="auto">
          <a:xfrm rot="10800000" flipH="1">
            <a:off x="-412442" y="-381000"/>
            <a:ext cx="7499042" cy="4876799"/>
          </a:xfrm>
          <a:prstGeom prst="flowChartDelay">
            <a:avLst/>
          </a:prstGeom>
          <a:solidFill>
            <a:schemeClr val="accent5">
              <a:lumMod val="75000"/>
              <a:alpha val="25098"/>
            </a:schemeClr>
          </a:solidFill>
          <a:ln>
            <a:noFill/>
          </a:ln>
          <a:effectLst>
            <a:softEdge rad="317500"/>
          </a:effectLst>
        </p:spPr>
        <p:txBody>
          <a:bodyPr wrap="none" anchor="ctr"/>
          <a:lstStyle/>
          <a:p>
            <a:pPr fontAlgn="auto">
              <a:spcBef>
                <a:spcPts val="0"/>
              </a:spcBef>
              <a:spcAft>
                <a:spcPts val="0"/>
              </a:spcAft>
              <a:defRPr/>
            </a:pPr>
            <a:endParaRPr lang="en-US" sz="1800">
              <a:latin typeface="+mn-lt"/>
            </a:endParaRPr>
          </a:p>
        </p:txBody>
      </p:sp>
      <p:sp>
        <p:nvSpPr>
          <p:cNvPr id="9" name="Rectangle 8"/>
          <p:cNvSpPr/>
          <p:nvPr userDrawn="1"/>
        </p:nvSpPr>
        <p:spPr>
          <a:xfrm>
            <a:off x="0" y="0"/>
            <a:ext cx="7696200" cy="1447800"/>
          </a:xfrm>
          <a:prstGeom prst="rect">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1"/>
          <p:cNvSpPr>
            <a:spLocks noChangeArrowheads="1"/>
          </p:cNvSpPr>
          <p:nvPr userDrawn="1"/>
        </p:nvSpPr>
        <p:spPr bwMode="auto">
          <a:xfrm>
            <a:off x="0" y="1524000"/>
            <a:ext cx="9067800" cy="4572000"/>
          </a:xfrm>
          <a:prstGeom prst="rect">
            <a:avLst/>
          </a:prstGeom>
          <a:solidFill>
            <a:schemeClr val="bg1"/>
          </a:solidFill>
          <a:ln>
            <a:noFill/>
          </a:ln>
          <a:effectLst/>
        </p:spPr>
        <p:txBody>
          <a:bodyPr wrap="none" anchor="ctr"/>
          <a:lstStyle/>
          <a:p>
            <a:pPr fontAlgn="auto">
              <a:spcBef>
                <a:spcPts val="0"/>
              </a:spcBef>
              <a:spcAft>
                <a:spcPts val="0"/>
              </a:spcAft>
              <a:defRPr/>
            </a:pPr>
            <a:endParaRPr lang="en-US" sz="1800">
              <a:latin typeface="+mn-lt"/>
            </a:endParaRPr>
          </a:p>
        </p:txBody>
      </p:sp>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D2F99-242B-4FBA-A3F3-1F5B99FDD3D1}" type="datetimeFigureOut">
              <a:rPr lang="en-US" smtClean="0"/>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BA890-5ED3-47DF-BAD1-B19BA5C73858}" type="slidenum">
              <a:rPr lang="en-US" smtClean="0"/>
              <a:t>‹#›</a:t>
            </a:fld>
            <a:endParaRPr lang="en-US"/>
          </a:p>
        </p:txBody>
      </p:sp>
      <p:sp>
        <p:nvSpPr>
          <p:cNvPr id="11" name="Rectangle 10"/>
          <p:cNvSpPr/>
          <p:nvPr userDrawn="1"/>
        </p:nvSpPr>
        <p:spPr>
          <a:xfrm>
            <a:off x="0" y="1447800"/>
            <a:ext cx="9144000" cy="76200"/>
          </a:xfrm>
          <a:prstGeom prst="rect">
            <a:avLst/>
          </a:prstGeom>
          <a:solidFill>
            <a:srgbClr val="007D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Text Box 32"/>
          <p:cNvSpPr txBox="1">
            <a:spLocks noChangeArrowheads="1"/>
          </p:cNvSpPr>
          <p:nvPr userDrawn="1"/>
        </p:nvSpPr>
        <p:spPr bwMode="auto">
          <a:xfrm>
            <a:off x="7213107" y="6611779"/>
            <a:ext cx="1905000" cy="246221"/>
          </a:xfrm>
          <a:prstGeom prst="rect">
            <a:avLst/>
          </a:prstGeom>
          <a:no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ct val="50000"/>
              </a:spcBef>
              <a:spcAft>
                <a:spcPts val="0"/>
              </a:spcAft>
              <a:defRPr/>
            </a:pPr>
            <a:r>
              <a:rPr lang="en-US" sz="1000" i="1" dirty="0">
                <a:solidFill>
                  <a:schemeClr val="tx1">
                    <a:lumMod val="50000"/>
                    <a:lumOff val="50000"/>
                  </a:schemeClr>
                </a:solidFill>
                <a:effectLst/>
                <a:ea typeface="MS PGothic" pitchFamily="34" charset="-128"/>
              </a:rPr>
              <a:t>www.mghcme.org</a:t>
            </a:r>
          </a:p>
        </p:txBody>
      </p:sp>
    </p:spTree>
    <p:extLst>
      <p:ext uri="{BB962C8B-B14F-4D97-AF65-F5344CB8AC3E}">
        <p14:creationId xmlns:p14="http://schemas.microsoft.com/office/powerpoint/2010/main" val="174087761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alphaModFix amt="50000"/>
            <a:extLst>
              <a:ext uri="{28A0092B-C50C-407E-A947-70E740481C1C}">
                <a14:useLocalDpi xmlns:a14="http://schemas.microsoft.com/office/drawing/2010/main"/>
              </a:ext>
            </a:extLst>
          </a:blip>
          <a:srcRect/>
          <a:stretch>
            <a:fillRect/>
          </a:stretch>
        </p:blipFill>
        <p:spPr bwMode="auto">
          <a:xfrm>
            <a:off x="152400" y="6324600"/>
            <a:ext cx="648730" cy="428625"/>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b="0" i="0">
                <a:solidFill>
                  <a:srgbClr val="FFFFFF"/>
                </a:solidFill>
                <a:latin typeface="Arial" charset="0"/>
                <a:ea typeface="Arial" charset="0"/>
                <a:cs typeface="Arial" charset="0"/>
              </a:defRPr>
            </a:lvl1pPr>
          </a:lstStyle>
          <a:p>
            <a:fld id="{1D8BD707-D9CF-40AE-B4C6-C98DA3205C09}" type="datetimeFigureOut">
              <a:rPr lang="en-US" smtClean="0"/>
              <a:pPr/>
              <a:t>11/6/2019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b="0" i="0">
                <a:solidFill>
                  <a:srgbClr val="FFFFFF"/>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0" i="0">
                <a:solidFill>
                  <a:srgbClr val="FFFFFF"/>
                </a:solidFill>
                <a:latin typeface="Arial" charset="0"/>
                <a:ea typeface="Arial" charset="0"/>
                <a:cs typeface="Arial"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64540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spcBef>
          <a:spcPct val="0"/>
        </a:spcBef>
        <a:buNone/>
        <a:defRPr sz="4000" b="0" i="0" kern="1200" spc="-100" baseline="0">
          <a:solidFill>
            <a:schemeClr val="tx2"/>
          </a:solidFill>
          <a:latin typeface="Arial" charset="0"/>
          <a:ea typeface="Arial" charset="0"/>
          <a:cs typeface="Arial" charset="0"/>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11/6/2019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044933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D9992A70-8C57-41BC-A15F-BC7898E16740}" type="datetimeFigureOut">
              <a:rPr lang="en-US" smtClean="0">
                <a:solidFill>
                  <a:prstClr val="white">
                    <a:lumMod val="75000"/>
                  </a:prstClr>
                </a:solidFill>
              </a:rPr>
              <a:pPr/>
              <a:t>11/6/2019</a:t>
            </a:fld>
            <a:endParaRPr lang="en-US">
              <a:solidFill>
                <a:prstClr val="white">
                  <a:lumMod val="75000"/>
                </a:prstClr>
              </a:solidFill>
            </a:endParaRPr>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solidFill>
                <a:prstClr val="white">
                  <a:lumMod val="75000"/>
                </a:prstClr>
              </a:solidFill>
            </a:endParaRPr>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5C3DE4C-2C88-4078-BB8C-F38A3AEF17EA}"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1154337544"/>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77283-98C9-4623-9D7C-BCBE902DDB16}" type="datetimeFigureOut">
              <a:rPr lang="en-US" smtClean="0"/>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C3DD2-6237-41AE-94E8-DE227D805B38}" type="slidenum">
              <a:rPr lang="en-US" smtClean="0"/>
              <a:t>‹#›</a:t>
            </a:fld>
            <a:endParaRPr lang="en-US"/>
          </a:p>
        </p:txBody>
      </p:sp>
    </p:spTree>
    <p:extLst>
      <p:ext uri="{BB962C8B-B14F-4D97-AF65-F5344CB8AC3E}">
        <p14:creationId xmlns:p14="http://schemas.microsoft.com/office/powerpoint/2010/main" val="79938562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77283-98C9-4623-9D7C-BCBE902DDB16}" type="datetimeFigureOut">
              <a:rPr lang="en-US" smtClean="0">
                <a:solidFill>
                  <a:prstClr val="black">
                    <a:tint val="75000"/>
                  </a:prstClr>
                </a:solidFill>
              </a:rPr>
              <a:pPr/>
              <a:t>11/6/2019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C3DD2-6237-41AE-94E8-DE227D805B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66377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72DE3-F348-45B9-964F-3F8556C33E0F}" type="datetimeFigureOut">
              <a:rPr lang="en-US" smtClean="0"/>
              <a:t>11/6/2019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1DFBF-E099-4CE0-BACF-EE7AE7AAE6E8}" type="slidenum">
              <a:rPr lang="en-US" smtClean="0"/>
              <a:t>‹#›</a:t>
            </a:fld>
            <a:endParaRPr lang="en-US"/>
          </a:p>
        </p:txBody>
      </p:sp>
    </p:spTree>
    <p:extLst>
      <p:ext uri="{BB962C8B-B14F-4D97-AF65-F5344CB8AC3E}">
        <p14:creationId xmlns:p14="http://schemas.microsoft.com/office/powerpoint/2010/main" val="1240291433"/>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FDBF99-48DD-B54D-A306-E2B2A94813B3}" type="datetimeFigureOut">
              <a:rPr lang="en-US" smtClean="0"/>
              <a:t>11/6/2019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0A0EBD-847A-A345-BE5A-CCDC221B54E0}" type="slidenum">
              <a:rPr lang="en-US" smtClean="0"/>
              <a:t>‹#›</a:t>
            </a:fld>
            <a:endParaRPr lang="en-US"/>
          </a:p>
        </p:txBody>
      </p:sp>
    </p:spTree>
    <p:extLst>
      <p:ext uri="{BB962C8B-B14F-4D97-AF65-F5344CB8AC3E}">
        <p14:creationId xmlns:p14="http://schemas.microsoft.com/office/powerpoint/2010/main" val="3780225336"/>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09.emf"/><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emf"/><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9.pn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3.xml"/><Relationship Id="rId5" Type="http://schemas.openxmlformats.org/officeDocument/2006/relationships/image" Target="../media/image151.jpeg"/><Relationship Id="rId4" Type="http://schemas.openxmlformats.org/officeDocument/2006/relationships/image" Target="../media/image150.jpeg"/></Relationships>
</file>

<file path=ppt/slides/_rels/slide1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omments" Target="../comments/comment2.xml"/><Relationship Id="rId4" Type="http://schemas.openxmlformats.org/officeDocument/2006/relationships/image" Target="../media/image49.jpeg"/></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5.xml"/></Relationships>
</file>

<file path=ppt/slides/_rels/slide13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3.xml"/><Relationship Id="rId5" Type="http://schemas.openxmlformats.org/officeDocument/2006/relationships/image" Target="../media/image151.jpeg"/><Relationship Id="rId4" Type="http://schemas.openxmlformats.org/officeDocument/2006/relationships/image" Target="../media/image150.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13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14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emf"/><Relationship Id="rId1" Type="http://schemas.openxmlformats.org/officeDocument/2006/relationships/slideLayout" Target="../slideLayouts/slideLayout99.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10.xml"/><Relationship Id="rId4" Type="http://schemas.openxmlformats.org/officeDocument/2006/relationships/image" Target="../media/image85.sv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126.xml"/><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26.xml"/><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126.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hyperlink" Target="https://www.sciencedirect.com/topics/social-sciences/hospice" TargetMode="External"/><Relationship Id="rId7" Type="http://schemas.openxmlformats.org/officeDocument/2006/relationships/image" Target="../media/image98.png"/><Relationship Id="rId2" Type="http://schemas.openxmlformats.org/officeDocument/2006/relationships/hyperlink" Target="https://www.sciencedirect.com/topics/medicine-and-dentistry/opioid-dependence" TargetMode="External"/><Relationship Id="rId1" Type="http://schemas.openxmlformats.org/officeDocument/2006/relationships/slideLayout" Target="../slideLayouts/slideLayout25.xml"/><Relationship Id="rId6" Type="http://schemas.openxmlformats.org/officeDocument/2006/relationships/hyperlink" Target="https://www.sciencedirect.com/topics/social-sciences/terminology" TargetMode="External"/><Relationship Id="rId5" Type="http://schemas.openxmlformats.org/officeDocument/2006/relationships/hyperlink" Target="https://www.sciencedirect.com/topics/medicine-and-dentistry/addiction-medicine" TargetMode="External"/><Relationship Id="rId4" Type="http://schemas.openxmlformats.org/officeDocument/2006/relationships/hyperlink" Target="https://www.sciencedirect.com/topics/social-sciences/drug-policy"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2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9.xml"/></Relationships>
</file>

<file path=ppt/slides/_rels/slide6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16.jpeg"/><Relationship Id="rId1" Type="http://schemas.openxmlformats.org/officeDocument/2006/relationships/slideLayout" Target="../slideLayouts/slideLayout4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E1CF5-9DFB-43EC-8F75-E344AF9A81DF}"/>
              </a:ext>
            </a:extLst>
          </p:cNvPr>
          <p:cNvSpPr>
            <a:spLocks noGrp="1"/>
          </p:cNvSpPr>
          <p:nvPr>
            <p:ph type="title"/>
          </p:nvPr>
        </p:nvSpPr>
        <p:spPr>
          <a:xfrm>
            <a:off x="628650" y="1806129"/>
            <a:ext cx="7886700" cy="2113014"/>
          </a:xfrm>
        </p:spPr>
        <p:txBody>
          <a:bodyPr>
            <a:noAutofit/>
          </a:bodyPr>
          <a:lstStyle/>
          <a:p>
            <a:pPr algn="ctr"/>
            <a:r>
              <a:rPr lang="en-US" sz="3600" b="1" dirty="0"/>
              <a:t>John F. Kelly, PhD ABPP</a:t>
            </a:r>
            <a:br>
              <a:rPr lang="en-US" sz="2400" dirty="0"/>
            </a:br>
            <a:r>
              <a:rPr lang="en-US" sz="1800" dirty="0"/>
              <a:t>Elizabeth R. Spallin Professor of Psychiatry in Addiction Medicine</a:t>
            </a:r>
            <a:br>
              <a:rPr lang="en-US" sz="1800" dirty="0"/>
            </a:br>
            <a:r>
              <a:rPr lang="en-US" sz="1800" dirty="0"/>
              <a:t>Harvard Medical School</a:t>
            </a:r>
            <a:br>
              <a:rPr lang="en-US" sz="1800" dirty="0"/>
            </a:br>
            <a:r>
              <a:rPr lang="en-US" sz="1800" dirty="0"/>
              <a:t>Director Recovery Research Institute</a:t>
            </a:r>
            <a:br>
              <a:rPr lang="en-US" sz="1800" dirty="0"/>
            </a:br>
            <a:r>
              <a:rPr lang="en-US" sz="1800" dirty="0"/>
              <a:t>Associate Director Center for Addiction Medicine </a:t>
            </a:r>
            <a:br>
              <a:rPr lang="en-US" sz="1800" dirty="0"/>
            </a:br>
            <a:r>
              <a:rPr lang="en-US" sz="1800" dirty="0"/>
              <a:t>Massachusetts General Hospital </a:t>
            </a:r>
          </a:p>
        </p:txBody>
      </p:sp>
      <p:sp>
        <p:nvSpPr>
          <p:cNvPr id="3" name="Content Placeholder 2">
            <a:extLst>
              <a:ext uri="{FF2B5EF4-FFF2-40B4-BE49-F238E27FC236}">
                <a16:creationId xmlns:a16="http://schemas.microsoft.com/office/drawing/2014/main" id="{5B020A56-C5F8-4895-B35F-9DD9D1761280}"/>
              </a:ext>
            </a:extLst>
          </p:cNvPr>
          <p:cNvSpPr>
            <a:spLocks noGrp="1"/>
          </p:cNvSpPr>
          <p:nvPr>
            <p:ph idx="1"/>
          </p:nvPr>
        </p:nvSpPr>
        <p:spPr>
          <a:xfrm>
            <a:off x="757119" y="4322618"/>
            <a:ext cx="7886700" cy="1635190"/>
          </a:xfrm>
        </p:spPr>
        <p:txBody>
          <a:bodyPr>
            <a:normAutofit lnSpcReduction="10000"/>
          </a:bodyPr>
          <a:lstStyle/>
          <a:p>
            <a:pPr marL="0" indent="0">
              <a:buNone/>
            </a:pPr>
            <a:r>
              <a:rPr lang="en-US" dirty="0"/>
              <a:t>No disclosures.</a:t>
            </a:r>
          </a:p>
          <a:p>
            <a:pPr marL="0" indent="0">
              <a:buNone/>
            </a:pPr>
            <a:r>
              <a:rPr lang="en-US" dirty="0"/>
              <a:t>Content presented here represents the views of the presenter/author and do not necessarily represent the views of any other associated entity</a:t>
            </a:r>
          </a:p>
        </p:txBody>
      </p:sp>
      <p:grpSp>
        <p:nvGrpSpPr>
          <p:cNvPr id="5" name="Group 4">
            <a:extLst>
              <a:ext uri="{FF2B5EF4-FFF2-40B4-BE49-F238E27FC236}">
                <a16:creationId xmlns:a16="http://schemas.microsoft.com/office/drawing/2014/main" id="{CB2EC706-E2C1-4878-A724-BCA7C6F2EF63}"/>
              </a:ext>
            </a:extLst>
          </p:cNvPr>
          <p:cNvGrpSpPr/>
          <p:nvPr/>
        </p:nvGrpSpPr>
        <p:grpSpPr>
          <a:xfrm>
            <a:off x="1738115" y="241825"/>
            <a:ext cx="5403274" cy="943401"/>
            <a:chOff x="1198575" y="4186237"/>
            <a:chExt cx="7537267" cy="1438276"/>
          </a:xfrm>
        </p:grpSpPr>
        <p:pic>
          <p:nvPicPr>
            <p:cNvPr id="2050" name="Picture 2" descr="https://www.recoveryanswers.org/ui/images/logo-hmsth.png">
              <a:extLst>
                <a:ext uri="{FF2B5EF4-FFF2-40B4-BE49-F238E27FC236}">
                  <a16:creationId xmlns:a16="http://schemas.microsoft.com/office/drawing/2014/main" id="{C9F50D65-0545-4E25-8F0F-D7C2DD62D2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25842" y="4957763"/>
              <a:ext cx="38100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recoveryanswers.org/ui/images/logo-mgh.png">
              <a:extLst>
                <a:ext uri="{FF2B5EF4-FFF2-40B4-BE49-F238E27FC236}">
                  <a16:creationId xmlns:a16="http://schemas.microsoft.com/office/drawing/2014/main" id="{7110C77C-3B3C-48AC-9851-5C9E9C60A1B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25842" y="4186238"/>
              <a:ext cx="37719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covery Research Institute">
              <a:extLst>
                <a:ext uri="{FF2B5EF4-FFF2-40B4-BE49-F238E27FC236}">
                  <a16:creationId xmlns:a16="http://schemas.microsoft.com/office/drawing/2014/main" id="{BDD13A6E-7111-4A05-9240-DF3CB195C3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8575" y="4186237"/>
              <a:ext cx="3657621" cy="13984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955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722313" y="2362200"/>
            <a:ext cx="7772400" cy="22002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0" i="0" kern="1200" spc="-100" baseline="0">
                <a:solidFill>
                  <a:schemeClr val="tx2"/>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4800" b="0" i="0" u="none" strike="noStrike" kern="1200" cap="all" spc="-100" normalizeH="0" baseline="0" noProof="0" dirty="0">
                <a:ln>
                  <a:noFill/>
                </a:ln>
                <a:solidFill>
                  <a:srgbClr val="F3F2DC"/>
                </a:solidFill>
                <a:effectLst/>
                <a:uLnTx/>
                <a:uFillTx/>
                <a:latin typeface="Arial" charset="0"/>
                <a:ea typeface="Arial" charset="0"/>
                <a:cs typeface="Arial" charset="0"/>
              </a:rPr>
              <a:t>What Is discrimination?</a:t>
            </a:r>
          </a:p>
        </p:txBody>
      </p:sp>
      <p:sp>
        <p:nvSpPr>
          <p:cNvPr id="3" name="Content Placeholder 2"/>
          <p:cNvSpPr>
            <a:spLocks noGrp="1"/>
          </p:cNvSpPr>
          <p:nvPr>
            <p:ph type="body" idx="1"/>
          </p:nvPr>
        </p:nvSpPr>
        <p:spPr>
          <a:xfrm>
            <a:off x="722313" y="4626864"/>
            <a:ext cx="7772400" cy="1500187"/>
          </a:xfrm>
          <a:prstGeom prst="rect">
            <a:avLst/>
          </a:prstGeom>
        </p:spPr>
        <p:txBody>
          <a:bodyPr vert="horz" lIns="91440" tIns="45720" rIns="91440" bIns="45720" rtlCol="0" anchor="t">
            <a:normAutofit/>
          </a:bodyPr>
          <a:lstStyle/>
          <a:p>
            <a:pPr>
              <a:lnSpc>
                <a:spcPct val="90000"/>
              </a:lnSpc>
            </a:pPr>
            <a:endParaRPr lang="en-US" sz="2200" b="0" i="0" kern="1200" dirty="0">
              <a:latin typeface="Arial" charset="0"/>
              <a:ea typeface="Arial" charset="0"/>
              <a:cs typeface="Arial" charset="0"/>
            </a:endParaRPr>
          </a:p>
          <a:p>
            <a:pPr>
              <a:lnSpc>
                <a:spcPct val="90000"/>
              </a:lnSpc>
            </a:pPr>
            <a:endParaRPr lang="en-US" sz="2200" b="0" i="0" kern="1200" dirty="0">
              <a:latin typeface="Arial" charset="0"/>
              <a:ea typeface="Arial" charset="0"/>
              <a:cs typeface="Arial" charset="0"/>
            </a:endParaRPr>
          </a:p>
          <a:p>
            <a:pPr>
              <a:lnSpc>
                <a:spcPct val="90000"/>
              </a:lnSpc>
            </a:pPr>
            <a:r>
              <a:rPr lang="en-US" sz="2200" b="0" i="0" kern="1200" dirty="0">
                <a:latin typeface="Arial" charset="0"/>
                <a:ea typeface="Arial" charset="0"/>
                <a:cs typeface="Arial" charset="0"/>
              </a:rPr>
              <a:t>The unfair treatment of individuals with the stigmatized condition/problem</a:t>
            </a:r>
          </a:p>
        </p:txBody>
      </p:sp>
    </p:spTree>
    <p:extLst>
      <p:ext uri="{BB962C8B-B14F-4D97-AF65-F5344CB8AC3E}">
        <p14:creationId xmlns:p14="http://schemas.microsoft.com/office/powerpoint/2010/main" val="39189814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686800" cy="838200"/>
          </a:xfrm>
        </p:spPr>
        <p:txBody>
          <a:bodyPr>
            <a:normAutofit fontScale="90000"/>
          </a:bodyPr>
          <a:lstStyle/>
          <a:p>
            <a:r>
              <a:rPr lang="en-US" dirty="0"/>
              <a:t>What can we do about stigma and discrimination in addiction?</a:t>
            </a:r>
          </a:p>
        </p:txBody>
      </p:sp>
      <p:sp>
        <p:nvSpPr>
          <p:cNvPr id="3" name="Content Placeholder 2"/>
          <p:cNvSpPr>
            <a:spLocks noGrp="1"/>
          </p:cNvSpPr>
          <p:nvPr>
            <p:ph idx="1"/>
          </p:nvPr>
        </p:nvSpPr>
        <p:spPr/>
        <p:txBody>
          <a:bodyPr/>
          <a:lstStyle/>
          <a:p>
            <a:r>
              <a:rPr lang="en-US" b="1" u="sng" dirty="0"/>
              <a:t>Education</a:t>
            </a:r>
            <a:r>
              <a:rPr lang="en-US" dirty="0"/>
              <a:t> about essential nature of these conditions; </a:t>
            </a:r>
            <a:r>
              <a:rPr lang="en-US" u="sng" dirty="0"/>
              <a:t>but</a:t>
            </a:r>
            <a:r>
              <a:rPr lang="en-US" dirty="0"/>
              <a:t> also stress that treatment and recovery supports help sustain remission, and a majority of people make full recoveries and have productive lives</a:t>
            </a:r>
          </a:p>
          <a:p>
            <a:endParaRPr lang="en-US" dirty="0"/>
          </a:p>
          <a:p>
            <a:r>
              <a:rPr lang="en-US" b="1" u="sng" dirty="0"/>
              <a:t>Personal witness </a:t>
            </a:r>
            <a:r>
              <a:rPr lang="en-US" dirty="0"/>
              <a:t>(putting a face and voice on recovery)</a:t>
            </a:r>
          </a:p>
          <a:p>
            <a:endParaRPr lang="en-US" dirty="0"/>
          </a:p>
          <a:p>
            <a:r>
              <a:rPr lang="en-US" b="1" u="sng" dirty="0"/>
              <a:t>Change our language/terminology </a:t>
            </a:r>
            <a:r>
              <a:rPr lang="en-US" dirty="0"/>
              <a:t>to be consistent with the nature of the condition and the policies we wish to implement to address it</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Tree>
    <p:extLst>
      <p:ext uri="{BB962C8B-B14F-4D97-AF65-F5344CB8AC3E}">
        <p14:creationId xmlns:p14="http://schemas.microsoft.com/office/powerpoint/2010/main" val="27494948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66675"/>
            <a:ext cx="63373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7713" y="0"/>
            <a:ext cx="44291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3999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that influence stigma have language that is associated with them…</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
        <p:nvSpPr>
          <p:cNvPr id="5" name="Content Placeholder 4"/>
          <p:cNvSpPr>
            <a:spLocks noGrp="1"/>
          </p:cNvSpPr>
          <p:nvPr>
            <p:ph idx="1"/>
          </p:nvPr>
        </p:nvSpPr>
        <p:spPr/>
        <p:txBody>
          <a:bodyPr/>
          <a:lstStyle/>
          <a:p>
            <a:endParaRPr lang="en-US"/>
          </a:p>
        </p:txBody>
      </p:sp>
      <p:graphicFrame>
        <p:nvGraphicFramePr>
          <p:cNvPr id="6" name="Table 5"/>
          <p:cNvGraphicFramePr>
            <a:graphicFrameLocks noGrp="1"/>
          </p:cNvGraphicFramePr>
          <p:nvPr/>
        </p:nvGraphicFramePr>
        <p:xfrm>
          <a:off x="533400" y="1752600"/>
          <a:ext cx="7924800" cy="4463121"/>
        </p:xfrm>
        <a:graphic>
          <a:graphicData uri="http://schemas.openxmlformats.org/drawingml/2006/table">
            <a:tbl>
              <a:tblPr firstRow="1" bandRow="1">
                <a:tableStyleId>{93296810-A885-4BE3-A3E7-6D5BEEA58F35}</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752443">
                <a:tc>
                  <a:txBody>
                    <a:bodyPr/>
                    <a:lstStyle/>
                    <a:p>
                      <a:pPr algn="ctr"/>
                      <a:r>
                        <a:rPr lang="en-US" dirty="0"/>
                        <a:t>Cause</a:t>
                      </a:r>
                    </a:p>
                  </a:txBody>
                  <a:tcPr/>
                </a:tc>
                <a:tc>
                  <a:txBody>
                    <a:bodyPr/>
                    <a:lstStyle/>
                    <a:p>
                      <a:pPr algn="ctr"/>
                      <a:r>
                        <a:rPr lang="en-US" dirty="0"/>
                        <a:t>Controllability</a:t>
                      </a:r>
                    </a:p>
                  </a:txBody>
                  <a:tcPr/>
                </a:tc>
                <a:tc>
                  <a:txBody>
                    <a:bodyPr/>
                    <a:lstStyle/>
                    <a:p>
                      <a:pPr algn="ctr"/>
                      <a:r>
                        <a:rPr lang="en-US" dirty="0"/>
                        <a:t>Stigma</a:t>
                      </a:r>
                    </a:p>
                  </a:txBody>
                  <a:tcPr/>
                </a:tc>
                <a:extLst>
                  <a:ext uri="{0D108BD9-81ED-4DB2-BD59-A6C34878D82A}">
                    <a16:rowId xmlns:a16="http://schemas.microsoft.com/office/drawing/2014/main" val="10000"/>
                  </a:ext>
                </a:extLst>
              </a:tr>
              <a:tr h="1855339">
                <a:tc>
                  <a:txBody>
                    <a:bodyPr/>
                    <a:lstStyle/>
                    <a:p>
                      <a:pPr algn="ctr"/>
                      <a:endParaRPr lang="en-US" dirty="0"/>
                    </a:p>
                    <a:p>
                      <a:pPr algn="ctr"/>
                      <a:r>
                        <a:rPr lang="en-US" dirty="0"/>
                        <a:t>“It’s</a:t>
                      </a:r>
                      <a:r>
                        <a:rPr lang="en-US" baseline="0" dirty="0"/>
                        <a:t> not their fault”</a:t>
                      </a:r>
                      <a:endParaRPr lang="en-US" dirty="0"/>
                    </a:p>
                  </a:txBody>
                  <a:tcPr/>
                </a:tc>
                <a:tc>
                  <a:txBody>
                    <a:bodyPr/>
                    <a:lstStyle/>
                    <a:p>
                      <a:pPr algn="ctr"/>
                      <a:endParaRPr lang="en-US" dirty="0"/>
                    </a:p>
                    <a:p>
                      <a:pPr algn="ctr"/>
                      <a:r>
                        <a:rPr lang="en-US" dirty="0"/>
                        <a:t>“They can’t help it”</a:t>
                      </a:r>
                    </a:p>
                  </a:txBody>
                  <a:tcPr/>
                </a:tc>
                <a:tc>
                  <a:txBody>
                    <a:bodyPr/>
                    <a:lstStyle/>
                    <a:p>
                      <a:pPr algn="ctr"/>
                      <a:endParaRPr lang="en-US" dirty="0"/>
                    </a:p>
                    <a:p>
                      <a:pPr algn="ctr"/>
                      <a:r>
                        <a:rPr lang="en-US" dirty="0"/>
                        <a:t>Decreases</a:t>
                      </a:r>
                    </a:p>
                  </a:txBody>
                  <a:tcPr/>
                </a:tc>
                <a:extLst>
                  <a:ext uri="{0D108BD9-81ED-4DB2-BD59-A6C34878D82A}">
                    <a16:rowId xmlns:a16="http://schemas.microsoft.com/office/drawing/2014/main" val="10001"/>
                  </a:ext>
                </a:extLst>
              </a:tr>
              <a:tr h="1855339">
                <a:tc>
                  <a:txBody>
                    <a:bodyPr/>
                    <a:lstStyle/>
                    <a:p>
                      <a:pPr algn="ctr"/>
                      <a:endParaRPr lang="en-US" dirty="0"/>
                    </a:p>
                    <a:p>
                      <a:pPr algn="ctr"/>
                      <a:r>
                        <a:rPr lang="en-US" dirty="0"/>
                        <a:t>“It</a:t>
                      </a:r>
                      <a:r>
                        <a:rPr lang="en-US" baseline="0" dirty="0"/>
                        <a:t> </a:t>
                      </a:r>
                      <a:r>
                        <a:rPr lang="en-US" u="sng" baseline="0" dirty="0"/>
                        <a:t>is </a:t>
                      </a:r>
                      <a:r>
                        <a:rPr lang="en-US" baseline="0" dirty="0"/>
                        <a:t>their fault”</a:t>
                      </a:r>
                      <a:endParaRPr lang="en-US" dirty="0"/>
                    </a:p>
                  </a:txBody>
                  <a:tcPr/>
                </a:tc>
                <a:tc>
                  <a:txBody>
                    <a:bodyPr/>
                    <a:lstStyle/>
                    <a:p>
                      <a:pPr algn="ctr"/>
                      <a:endParaRPr lang="en-US" dirty="0"/>
                    </a:p>
                    <a:p>
                      <a:pPr algn="ctr"/>
                      <a:r>
                        <a:rPr lang="en-US" dirty="0"/>
                        <a:t>“They really </a:t>
                      </a:r>
                      <a:r>
                        <a:rPr lang="en-US" i="0" u="sng" dirty="0"/>
                        <a:t>can </a:t>
                      </a:r>
                      <a:r>
                        <a:rPr lang="en-US" dirty="0"/>
                        <a:t>help it”</a:t>
                      </a:r>
                    </a:p>
                  </a:txBody>
                  <a:tcPr/>
                </a:tc>
                <a:tc>
                  <a:txBody>
                    <a:bodyPr/>
                    <a:lstStyle/>
                    <a:p>
                      <a:pPr algn="ctr"/>
                      <a:endParaRPr lang="en-US" dirty="0"/>
                    </a:p>
                    <a:p>
                      <a:pPr algn="ctr"/>
                      <a:r>
                        <a:rPr lang="en-US" dirty="0"/>
                        <a:t>Increases</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747742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Two commonly used terms…</a:t>
            </a:r>
          </a:p>
        </p:txBody>
      </p:sp>
      <p:sp>
        <p:nvSpPr>
          <p:cNvPr id="3" name="Content Placeholder 2"/>
          <p:cNvSpPr>
            <a:spLocks noGrp="1"/>
          </p:cNvSpPr>
          <p:nvPr>
            <p:ph sz="quarter" idx="1"/>
          </p:nvPr>
        </p:nvSpPr>
        <p:spPr/>
        <p:txBody>
          <a:bodyPr>
            <a:normAutofit fontScale="47500" lnSpcReduction="20000"/>
          </a:bodyPr>
          <a:lstStyle/>
          <a:p>
            <a:pPr eaLnBrk="1" hangingPunct="1">
              <a:buFont typeface="Arial" pitchFamily="34" charset="0"/>
              <a:buChar char="•"/>
              <a:defRPr/>
            </a:pPr>
            <a:r>
              <a:rPr lang="en-US" sz="4400" dirty="0"/>
              <a:t>Major policy approaches (“war on drugs” vs. public health approaches) has corresponding rhetoric.</a:t>
            </a:r>
          </a:p>
          <a:p>
            <a:pPr eaLnBrk="1" hangingPunct="1">
              <a:buFont typeface="Arial" pitchFamily="34" charset="0"/>
              <a:buChar char="•"/>
              <a:defRPr/>
            </a:pPr>
            <a:endParaRPr lang="en-US" sz="4400" dirty="0"/>
          </a:p>
          <a:p>
            <a:pPr eaLnBrk="1" hangingPunct="1">
              <a:buFont typeface="Arial" pitchFamily="34" charset="0"/>
              <a:buChar char="•"/>
              <a:defRPr/>
            </a:pPr>
            <a:r>
              <a:rPr lang="en-US" sz="4400" dirty="0"/>
              <a:t>Referring to someone as…</a:t>
            </a:r>
          </a:p>
          <a:p>
            <a:pPr lvl="1" eaLnBrk="1" hangingPunct="1">
              <a:buFont typeface="Arial" pitchFamily="34" charset="0"/>
              <a:buChar char="•"/>
              <a:defRPr/>
            </a:pPr>
            <a:endParaRPr lang="en-US" sz="4400" dirty="0"/>
          </a:p>
          <a:p>
            <a:pPr lvl="1" eaLnBrk="1" hangingPunct="1">
              <a:buFont typeface="Arial" pitchFamily="34" charset="0"/>
              <a:buChar char="•"/>
              <a:defRPr/>
            </a:pPr>
            <a:r>
              <a:rPr lang="en-US" sz="4400" dirty="0"/>
              <a:t>“a substance abuser” – implies willful misconduct (it is their fault and they can help it)</a:t>
            </a:r>
          </a:p>
          <a:p>
            <a:pPr lvl="1" eaLnBrk="1" hangingPunct="1">
              <a:buFont typeface="Arial" pitchFamily="34" charset="0"/>
              <a:buChar char="•"/>
              <a:defRPr/>
            </a:pPr>
            <a:endParaRPr lang="en-US" sz="4400" dirty="0"/>
          </a:p>
          <a:p>
            <a:pPr lvl="1" eaLnBrk="1" hangingPunct="1">
              <a:buFont typeface="Arial" pitchFamily="34" charset="0"/>
              <a:buChar char="•"/>
              <a:defRPr/>
            </a:pPr>
            <a:r>
              <a:rPr lang="en-US" sz="4400" dirty="0"/>
              <a:t>“having a substance use disorder” – implies a medical malfunction (it’s not their fault and they cannot help it)</a:t>
            </a:r>
          </a:p>
          <a:p>
            <a:pPr lvl="1" eaLnBrk="1" hangingPunct="1">
              <a:buFont typeface="Arial" pitchFamily="34" charset="0"/>
              <a:buChar char="•"/>
              <a:defRPr/>
            </a:pPr>
            <a:endParaRPr lang="en-US" sz="4400" dirty="0"/>
          </a:p>
          <a:p>
            <a:pPr lvl="1" eaLnBrk="1" hangingPunct="1">
              <a:buFont typeface="Arial" pitchFamily="34" charset="0"/>
              <a:buChar char="•"/>
              <a:defRPr/>
            </a:pPr>
            <a:r>
              <a:rPr lang="en-US" sz="4400" dirty="0"/>
              <a:t>But, does it really matter how we refer to people with these (highly stigmatized)conditions? </a:t>
            </a:r>
          </a:p>
          <a:p>
            <a:pPr lvl="1" eaLnBrk="1" hangingPunct="1">
              <a:buFont typeface="Arial" pitchFamily="34" charset="0"/>
              <a:buChar char="•"/>
              <a:defRPr/>
            </a:pPr>
            <a:endParaRPr lang="en-US" sz="4400" dirty="0"/>
          </a:p>
          <a:p>
            <a:pPr lvl="1" eaLnBrk="1" hangingPunct="1">
              <a:buFont typeface="Arial" pitchFamily="34" charset="0"/>
              <a:buChar char="•"/>
              <a:defRPr/>
            </a:pPr>
            <a:r>
              <a:rPr lang="en-US" sz="4400" dirty="0"/>
              <a:t>Can’t we just dismiss this as a well-meaning point, but merely “semantics” and “political correctness”?</a:t>
            </a:r>
          </a:p>
        </p:txBody>
      </p:sp>
    </p:spTree>
    <p:extLst>
      <p:ext uri="{BB962C8B-B14F-4D97-AF65-F5344CB8AC3E}">
        <p14:creationId xmlns:p14="http://schemas.microsoft.com/office/powerpoint/2010/main" val="19304544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27716EE-B907-40F9-B3C7-9CE68CA16ECF}" type="slidenum">
              <a:rPr kumimoji="0" lang="en-US" altLang="en-US" sz="1400" b="1" i="0" u="none" strike="noStrike" kern="1200" cap="none" spc="0" normalizeH="0" baseline="0" noProof="0">
                <a:ln>
                  <a:noFill/>
                </a:ln>
                <a:solidFill>
                  <a:srgbClr val="564B3C"/>
                </a:solidFill>
                <a:effectLst/>
                <a:uLnTx/>
                <a:uFillTx/>
                <a:latin typeface="Century Gothic" pitchFamily="34" charset="0"/>
                <a:ea typeface="MS PGothic"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altLang="en-US" sz="1400" b="1" i="0" u="none" strike="noStrike" kern="1200" cap="none" spc="0" normalizeH="0" baseline="0" noProof="0">
              <a:ln>
                <a:noFill/>
              </a:ln>
              <a:solidFill>
                <a:srgbClr val="564B3C"/>
              </a:solidFill>
              <a:effectLst/>
              <a:uLnTx/>
              <a:uFillTx/>
              <a:latin typeface="Century Gothic" pitchFamily="34" charset="0"/>
              <a:ea typeface="MS PGothic" pitchFamily="34" charset="-128"/>
              <a:cs typeface="+mn-cs"/>
            </a:endParaRP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313" y="1135063"/>
            <a:ext cx="799623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p:cNvSpPr txBox="1">
            <a:spLocks noChangeArrowheads="1"/>
          </p:cNvSpPr>
          <p:nvPr/>
        </p:nvSpPr>
        <p:spPr bwMode="auto">
          <a:xfrm>
            <a:off x="152400" y="304800"/>
            <a:ext cx="7032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charset="0"/>
                <a:ea typeface="MS PGothic" pitchFamily="34" charset="-128"/>
                <a:cs typeface="+mn-cs"/>
              </a:rPr>
              <a:t>How we </a:t>
            </a:r>
            <a:r>
              <a:rPr kumimoji="0" lang="en-US" altLang="en-US" sz="2400" b="0" i="0" u="sng" strike="noStrike" kern="1200" cap="none" spc="0" normalizeH="0" baseline="0" noProof="0">
                <a:ln>
                  <a:noFill/>
                </a:ln>
                <a:solidFill>
                  <a:prstClr val="black"/>
                </a:solidFill>
                <a:effectLst/>
                <a:uLnTx/>
                <a:uFillTx/>
                <a:latin typeface="Arial" charset="0"/>
                <a:ea typeface="MS PGothic" pitchFamily="34" charset="-128"/>
                <a:cs typeface="+mn-cs"/>
              </a:rPr>
              <a:t>talk and write</a:t>
            </a:r>
            <a:r>
              <a:rPr kumimoji="0" lang="en-US" altLang="en-US" sz="2400" b="0" i="0" u="none" strike="noStrike" kern="1200" cap="none" spc="0" normalizeH="0" baseline="0" noProof="0">
                <a:ln>
                  <a:noFill/>
                </a:ln>
                <a:solidFill>
                  <a:prstClr val="black"/>
                </a:solidFill>
                <a:effectLst/>
                <a:uLnTx/>
                <a:uFillTx/>
                <a:latin typeface="Arial" charset="0"/>
                <a:ea typeface="MS PGothic" pitchFamily="34" charset="-128"/>
                <a:cs typeface="+mn-cs"/>
              </a:rPr>
              <a:t> about these conditions and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charset="0"/>
                <a:ea typeface="MS PGothic" pitchFamily="34" charset="-128"/>
                <a:cs typeface="+mn-cs"/>
              </a:rPr>
              <a:t>individuals suffering them does matter</a:t>
            </a: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5025" y="0"/>
            <a:ext cx="195897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178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533400" y="28956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endParaRPr>
          </a:p>
        </p:txBody>
      </p:sp>
      <p:sp>
        <p:nvSpPr>
          <p:cNvPr id="15363" name="Text Box 5"/>
          <p:cNvSpPr txBox="1">
            <a:spLocks noChangeArrowheads="1"/>
          </p:cNvSpPr>
          <p:nvPr/>
        </p:nvSpPr>
        <p:spPr bwMode="auto">
          <a:xfrm>
            <a:off x="685800" y="3048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endParaRPr>
          </a:p>
        </p:txBody>
      </p:sp>
      <p:sp>
        <p:nvSpPr>
          <p:cNvPr id="15364" name="Text Box 6"/>
          <p:cNvSpPr txBox="1">
            <a:spLocks noChangeArrowheads="1"/>
          </p:cNvSpPr>
          <p:nvPr/>
        </p:nvSpPr>
        <p:spPr bwMode="auto">
          <a:xfrm>
            <a:off x="838200" y="32004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endParaRPr>
          </a:p>
        </p:txBody>
      </p:sp>
      <p:sp>
        <p:nvSpPr>
          <p:cNvPr id="15365" name="Text Box 7"/>
          <p:cNvSpPr txBox="1">
            <a:spLocks noChangeArrowheads="1"/>
          </p:cNvSpPr>
          <p:nvPr/>
        </p:nvSpPr>
        <p:spPr bwMode="auto">
          <a:xfrm>
            <a:off x="990600" y="33528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endParaRPr>
          </a:p>
        </p:txBody>
      </p:sp>
      <p:sp>
        <p:nvSpPr>
          <p:cNvPr id="15366" name="Text Box 8"/>
          <p:cNvSpPr txBox="1">
            <a:spLocks noChangeArrowheads="1"/>
          </p:cNvSpPr>
          <p:nvPr/>
        </p:nvSpPr>
        <p:spPr bwMode="auto">
          <a:xfrm>
            <a:off x="990600" y="2895600"/>
            <a:ext cx="1752600" cy="527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Substance-Related Term</a:t>
            </a:r>
          </a:p>
        </p:txBody>
      </p:sp>
      <p:sp>
        <p:nvSpPr>
          <p:cNvPr id="15367" name="Text Box 9"/>
          <p:cNvSpPr txBox="1">
            <a:spLocks noChangeArrowheads="1"/>
          </p:cNvSpPr>
          <p:nvPr/>
        </p:nvSpPr>
        <p:spPr bwMode="auto">
          <a:xfrm>
            <a:off x="3657600" y="2962275"/>
            <a:ext cx="1752600" cy="738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Self-Regulation </a:t>
            </a:r>
            <a:r>
              <a:rPr kumimoji="0" lang="en-US" altLang="en-US" sz="1400" b="1"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(can they control it?)</a:t>
            </a:r>
          </a:p>
        </p:txBody>
      </p:sp>
      <p:sp>
        <p:nvSpPr>
          <p:cNvPr id="15368" name="Text Box 10"/>
          <p:cNvSpPr txBox="1">
            <a:spLocks noChangeArrowheads="1"/>
          </p:cNvSpPr>
          <p:nvPr/>
        </p:nvSpPr>
        <p:spPr bwMode="auto">
          <a:xfrm>
            <a:off x="3657600" y="1981200"/>
            <a:ext cx="1752600" cy="800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Causal Attribution </a:t>
            </a:r>
            <a:r>
              <a:rPr kumimoji="0" lang="en-US" altLang="en-US" sz="1400" b="1"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(is it their own fault?)</a:t>
            </a:r>
            <a:r>
              <a:rPr kumimoji="0" lang="en-US" altLang="en-US" sz="1800" b="1"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 </a:t>
            </a:r>
          </a:p>
        </p:txBody>
      </p:sp>
      <p:sp>
        <p:nvSpPr>
          <p:cNvPr id="15369" name="Line 11"/>
          <p:cNvSpPr>
            <a:spLocks noChangeShapeType="1"/>
          </p:cNvSpPr>
          <p:nvPr/>
        </p:nvSpPr>
        <p:spPr bwMode="auto">
          <a:xfrm flipV="1">
            <a:off x="2743200" y="2209800"/>
            <a:ext cx="914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0" name="Line 12"/>
          <p:cNvSpPr>
            <a:spLocks noChangeShapeType="1"/>
          </p:cNvSpPr>
          <p:nvPr/>
        </p:nvSpPr>
        <p:spPr bwMode="auto">
          <a:xfrm>
            <a:off x="2743200" y="31242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1" name="Line 13"/>
          <p:cNvSpPr>
            <a:spLocks noChangeShapeType="1"/>
          </p:cNvSpPr>
          <p:nvPr/>
        </p:nvSpPr>
        <p:spPr bwMode="auto">
          <a:xfrm>
            <a:off x="2743200" y="3429000"/>
            <a:ext cx="914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2" name="Line 14"/>
          <p:cNvSpPr>
            <a:spLocks noChangeShapeType="1"/>
          </p:cNvSpPr>
          <p:nvPr/>
        </p:nvSpPr>
        <p:spPr bwMode="auto">
          <a:xfrm flipV="1">
            <a:off x="5410200" y="31242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3" name="Line 15"/>
          <p:cNvSpPr>
            <a:spLocks noChangeShapeType="1"/>
          </p:cNvSpPr>
          <p:nvPr/>
        </p:nvSpPr>
        <p:spPr bwMode="auto">
          <a:xfrm flipV="1">
            <a:off x="1828800" y="1447800"/>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4" name="Line 16"/>
          <p:cNvSpPr>
            <a:spLocks noChangeShapeType="1"/>
          </p:cNvSpPr>
          <p:nvPr/>
        </p:nvSpPr>
        <p:spPr bwMode="auto">
          <a:xfrm>
            <a:off x="1828800" y="1447800"/>
            <a:ext cx="541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5" name="Line 17"/>
          <p:cNvSpPr>
            <a:spLocks noChangeShapeType="1"/>
          </p:cNvSpPr>
          <p:nvPr/>
        </p:nvSpPr>
        <p:spPr bwMode="auto">
          <a:xfrm>
            <a:off x="7239000" y="1447800"/>
            <a:ext cx="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6" name="Text Box 19"/>
          <p:cNvSpPr txBox="1">
            <a:spLocks noChangeArrowheads="1"/>
          </p:cNvSpPr>
          <p:nvPr/>
        </p:nvSpPr>
        <p:spPr bwMode="auto">
          <a:xfrm>
            <a:off x="3657600" y="3810000"/>
            <a:ext cx="1752600" cy="954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Social Distance/ Social Danger </a:t>
            </a:r>
            <a:r>
              <a:rPr kumimoji="0" lang="en-US" altLang="en-US" sz="1400" b="1"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(are they dangerous?)</a:t>
            </a:r>
          </a:p>
        </p:txBody>
      </p:sp>
      <p:sp>
        <p:nvSpPr>
          <p:cNvPr id="15377" name="Text Box 20"/>
          <p:cNvSpPr txBox="1">
            <a:spLocks noChangeArrowheads="1"/>
          </p:cNvSpPr>
          <p:nvPr/>
        </p:nvSpPr>
        <p:spPr bwMode="auto">
          <a:xfrm>
            <a:off x="6400800" y="2819400"/>
            <a:ext cx="1752600" cy="527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Punishment/ Treatment</a:t>
            </a:r>
          </a:p>
        </p:txBody>
      </p:sp>
      <p:sp>
        <p:nvSpPr>
          <p:cNvPr id="15378" name="Line 21"/>
          <p:cNvSpPr>
            <a:spLocks noChangeShapeType="1"/>
          </p:cNvSpPr>
          <p:nvPr/>
        </p:nvSpPr>
        <p:spPr bwMode="auto">
          <a:xfrm>
            <a:off x="5410200" y="2133600"/>
            <a:ext cx="990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79" name="Line 22"/>
          <p:cNvSpPr>
            <a:spLocks noChangeShapeType="1"/>
          </p:cNvSpPr>
          <p:nvPr/>
        </p:nvSpPr>
        <p:spPr bwMode="auto">
          <a:xfrm flipV="1">
            <a:off x="5410200" y="3352800"/>
            <a:ext cx="9906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pitchFamily="34" charset="-128"/>
              <a:cs typeface="+mn-cs"/>
            </a:endParaRPr>
          </a:p>
        </p:txBody>
      </p:sp>
      <p:sp>
        <p:nvSpPr>
          <p:cNvPr id="15380" name="TextBox 1"/>
          <p:cNvSpPr txBox="1">
            <a:spLocks noChangeArrowheads="1"/>
          </p:cNvSpPr>
          <p:nvPr/>
        </p:nvSpPr>
        <p:spPr bwMode="auto">
          <a:xfrm>
            <a:off x="723900" y="5719763"/>
            <a:ext cx="5867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3 Subscales: 1. Perpetrator- Punishment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	       2. Social threat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                      3.Victim-treatment</a:t>
            </a:r>
          </a:p>
        </p:txBody>
      </p:sp>
      <p:sp>
        <p:nvSpPr>
          <p:cNvPr id="21" name="Title 1"/>
          <p:cNvSpPr txBox="1">
            <a:spLocks/>
          </p:cNvSpPr>
          <p:nvPr/>
        </p:nvSpPr>
        <p:spPr>
          <a:xfrm>
            <a:off x="304800" y="457200"/>
            <a:ext cx="8686800" cy="838200"/>
          </a:xfrm>
          <a:prstGeom prst="rect">
            <a:avLst/>
          </a:prstGeom>
        </p:spPr>
        <p:txBody>
          <a:bodyPr>
            <a:normAutofit fontScale="97500"/>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all" spc="0" normalizeH="0" baseline="0" noProof="0" dirty="0">
                <a:ln>
                  <a:noFill/>
                </a:ln>
                <a:solidFill>
                  <a:srgbClr val="564B3C"/>
                </a:solidFill>
                <a:effectLst>
                  <a:reflection blurRad="12700" stA="48000" endA="300" endPos="55000" dir="5400000" sy="-90000" algn="bl" rotWithShape="0"/>
                </a:effectLst>
                <a:uLnTx/>
                <a:uFillTx/>
                <a:latin typeface="Arial"/>
                <a:ea typeface="+mj-ea"/>
                <a:cs typeface="+mj-cs"/>
              </a:rPr>
              <a:t>Study conceptual model</a:t>
            </a:r>
          </a:p>
        </p:txBody>
      </p:sp>
    </p:spTree>
    <p:extLst>
      <p:ext uri="{BB962C8B-B14F-4D97-AF65-F5344CB8AC3E}">
        <p14:creationId xmlns:p14="http://schemas.microsoft.com/office/powerpoint/2010/main" val="15776427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4595018"/>
            <a:ext cx="8229600" cy="4525963"/>
          </a:xfrm>
        </p:spPr>
        <p:txBody>
          <a:bodyPr>
            <a:normAutofit/>
          </a:bodyPr>
          <a:lstStyle/>
          <a:p>
            <a:pPr>
              <a:buNone/>
            </a:pPr>
            <a:r>
              <a:rPr lang="en-US" sz="2400" dirty="0"/>
              <a:t>     Compared to those in the “substance use disorder condition”, those in the “substance abuse” condition agreed with the idea that the individual was personally culpable and more in need of punishment </a:t>
            </a:r>
          </a:p>
        </p:txBody>
      </p:sp>
      <p:pic>
        <p:nvPicPr>
          <p:cNvPr id="14338"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90600" y="762000"/>
            <a:ext cx="7448551" cy="37719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3588" y="0"/>
            <a:ext cx="7496175" cy="711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0" y="0"/>
            <a:ext cx="1992313" cy="290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241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D1AF51F-48FB-4747-9045-97B172F56E01}" type="slidenum">
              <a:rPr kumimoji="0" lang="en-US" altLang="en-US" sz="1400" b="1" i="0" u="none" strike="noStrike" kern="1200" cap="none" spc="0" normalizeH="0" baseline="0" noProof="0">
                <a:ln>
                  <a:noFill/>
                </a:ln>
                <a:solidFill>
                  <a:srgbClr val="564B3C"/>
                </a:solidFill>
                <a:effectLst/>
                <a:uLnTx/>
                <a:uFillTx/>
                <a:latin typeface="Century Gothic" pitchFamily="34" charset="0"/>
                <a:ea typeface="MS PGothic"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altLang="en-US" sz="1400" b="1" i="0" u="none" strike="noStrike" kern="1200" cap="none" spc="0" normalizeH="0" baseline="0" noProof="0">
              <a:ln>
                <a:noFill/>
              </a:ln>
              <a:solidFill>
                <a:srgbClr val="564B3C"/>
              </a:solidFill>
              <a:effectLst/>
              <a:uLnTx/>
              <a:uFillTx/>
              <a:latin typeface="Century Gothic" pitchFamily="34" charset="0"/>
              <a:ea typeface="MS PGothic" pitchFamily="34" charset="-128"/>
              <a:cs typeface="+mn-cs"/>
            </a:endParaRPr>
          </a:p>
        </p:txBody>
      </p:sp>
      <p:pic>
        <p:nvPicPr>
          <p:cNvPr id="18435" name="Picture 2"/>
          <p:cNvPicPr>
            <a:picLocks noChangeAspect="1" noChangeArrowheads="1"/>
          </p:cNvPicPr>
          <p:nvPr/>
        </p:nvPicPr>
        <p:blipFill>
          <a:blip r:embed="rId2">
            <a:grayscl/>
            <a:biLevel thresh="50000"/>
            <a:extLst>
              <a:ext uri="{28A0092B-C50C-407E-A947-70E740481C1C}">
                <a14:useLocalDpi xmlns:a14="http://schemas.microsoft.com/office/drawing/2010/main"/>
              </a:ext>
            </a:extLst>
          </a:blip>
          <a:srcRect/>
          <a:stretch>
            <a:fillRect/>
          </a:stretch>
        </p:blipFill>
        <p:spPr bwMode="auto">
          <a:xfrm>
            <a:off x="1143000" y="838200"/>
            <a:ext cx="7162800" cy="499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457200" y="219075"/>
            <a:ext cx="659130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2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br>
            <a:r>
              <a:rPr kumimoji="0" lang="en-US" altLang="en-US" sz="11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Figure 1. Subscales comparing the “substance abuser” and “substance use disorder” descriptive labels</a:t>
            </a:r>
            <a:endParaRPr kumimoji="0" lang="en-US" altLang="en-US" sz="18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endParaRPr>
          </a:p>
        </p:txBody>
      </p:sp>
      <p:sp>
        <p:nvSpPr>
          <p:cNvPr id="18437" name="TextBox 4"/>
          <p:cNvSpPr txBox="1">
            <a:spLocks noChangeArrowheads="1"/>
          </p:cNvSpPr>
          <p:nvPr/>
        </p:nvSpPr>
        <p:spPr bwMode="auto">
          <a:xfrm>
            <a:off x="685800" y="6027738"/>
            <a:ext cx="8077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MS PGothic" pitchFamily="34" charset="-128"/>
                <a:cs typeface="+mn-cs"/>
              </a:rPr>
              <a:t>Kelly, JF, Dow, SJ, Westerhoff, C. Does our choice of substance-related terms influence perceptions of treatment need? An empirical investigation with two commonly used terms (2010) </a:t>
            </a:r>
            <a:r>
              <a:rPr kumimoji="0" lang="en-US" altLang="en-US" sz="1200" b="0" i="1" u="none" strike="noStrike" kern="1200" cap="none" spc="0" normalizeH="0" baseline="0" noProof="0">
                <a:ln>
                  <a:noFill/>
                </a:ln>
                <a:solidFill>
                  <a:prstClr val="black"/>
                </a:solidFill>
                <a:effectLst/>
                <a:uLnTx/>
                <a:uFillTx/>
                <a:latin typeface="Arial" charset="0"/>
                <a:ea typeface="MS PGothic" pitchFamily="34" charset="-128"/>
                <a:cs typeface="+mn-cs"/>
              </a:rPr>
              <a:t>Journal of Drug Issues</a:t>
            </a:r>
          </a:p>
        </p:txBody>
      </p:sp>
    </p:spTree>
    <p:extLst>
      <p:ext uri="{BB962C8B-B14F-4D97-AF65-F5344CB8AC3E}">
        <p14:creationId xmlns:p14="http://schemas.microsoft.com/office/powerpoint/2010/main" val="29590172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Implications</a:t>
            </a:r>
          </a:p>
        </p:txBody>
      </p:sp>
      <p:sp>
        <p:nvSpPr>
          <p:cNvPr id="3" name="Content Placeholder 2"/>
          <p:cNvSpPr>
            <a:spLocks noGrp="1"/>
          </p:cNvSpPr>
          <p:nvPr>
            <p:ph sz="quarter" idx="1"/>
          </p:nvPr>
        </p:nvSpPr>
        <p:spPr>
          <a:xfrm>
            <a:off x="290513" y="1598613"/>
            <a:ext cx="8396287" cy="4373562"/>
          </a:xfrm>
        </p:spPr>
        <p:txBody>
          <a:bodyPr>
            <a:normAutofit fontScale="85000" lnSpcReduction="10000"/>
          </a:bodyPr>
          <a:lstStyle/>
          <a:p>
            <a:pPr eaLnBrk="1" hangingPunct="1">
              <a:buFont typeface="Arial" pitchFamily="34" charset="0"/>
              <a:buChar char="•"/>
              <a:defRPr/>
            </a:pPr>
            <a:r>
              <a:rPr lang="en-US" dirty="0"/>
              <a:t>Even well-trained doctoral clinicians judged </a:t>
            </a:r>
            <a:r>
              <a:rPr lang="en-US" i="1" dirty="0"/>
              <a:t>same</a:t>
            </a:r>
            <a:r>
              <a:rPr lang="en-US" dirty="0"/>
              <a:t> </a:t>
            </a:r>
            <a:r>
              <a:rPr lang="en-US" i="1" dirty="0"/>
              <a:t>individual</a:t>
            </a:r>
            <a:r>
              <a:rPr lang="en-US" dirty="0"/>
              <a:t> differently and </a:t>
            </a:r>
            <a:r>
              <a:rPr lang="en-US" i="1" dirty="0"/>
              <a:t>more punitively depending</a:t>
            </a:r>
            <a:r>
              <a:rPr lang="en-US" dirty="0"/>
              <a:t> on to </a:t>
            </a:r>
            <a:r>
              <a:rPr lang="en-US" i="1" dirty="0"/>
              <a:t>which term </a:t>
            </a:r>
            <a:r>
              <a:rPr lang="en-US" dirty="0"/>
              <a:t>they were exposed</a:t>
            </a:r>
          </a:p>
          <a:p>
            <a:pPr eaLnBrk="1" hangingPunct="1">
              <a:buFont typeface="Arial" pitchFamily="34" charset="0"/>
              <a:buChar char="•"/>
              <a:defRPr/>
            </a:pPr>
            <a:endParaRPr lang="en-US" dirty="0"/>
          </a:p>
          <a:p>
            <a:pPr eaLnBrk="1" hangingPunct="1">
              <a:buFont typeface="Arial" pitchFamily="34" charset="0"/>
              <a:buChar char="•"/>
              <a:defRPr/>
            </a:pPr>
            <a:r>
              <a:rPr lang="en-US" b="1" dirty="0"/>
              <a:t>Use of the “abuser” term may activate an implicit cognitive bias </a:t>
            </a:r>
            <a:r>
              <a:rPr lang="en-US" dirty="0"/>
              <a:t>that perpetuates stigmatizing attitudes – these could have broad stroke societal ramifications for treatment/funding</a:t>
            </a:r>
          </a:p>
          <a:p>
            <a:pPr eaLnBrk="1" hangingPunct="1">
              <a:buFont typeface="Arial" pitchFamily="34" charset="0"/>
              <a:buChar char="•"/>
              <a:defRPr/>
            </a:pPr>
            <a:endParaRPr lang="en-US" dirty="0"/>
          </a:p>
          <a:p>
            <a:pPr eaLnBrk="1" hangingPunct="1">
              <a:buFont typeface="Arial" pitchFamily="34" charset="0"/>
              <a:buChar char="•"/>
              <a:defRPr/>
            </a:pPr>
            <a:r>
              <a:rPr lang="en-US" dirty="0"/>
              <a:t>Let’s learn from our colleagues treating allied disorders: Individuals with “eating-related conditions” are uniformly described as “having an eating disorder” NEVER as “food abusers” </a:t>
            </a:r>
          </a:p>
          <a:p>
            <a:pPr eaLnBrk="1" hangingPunct="1">
              <a:buFont typeface="Arial" pitchFamily="34" charset="0"/>
              <a:buChar char="•"/>
              <a:defRPr/>
            </a:pPr>
            <a:endParaRPr lang="en-US" dirty="0"/>
          </a:p>
          <a:p>
            <a:pPr eaLnBrk="1" hangingPunct="1">
              <a:buFont typeface="Arial" pitchFamily="34" charset="0"/>
              <a:buChar char="•"/>
              <a:defRPr/>
            </a:pPr>
            <a:r>
              <a:rPr lang="en-US" dirty="0"/>
              <a:t>Referring to individuals as suffering from “substance use disorders” is likely to diminish stigma and may enhance treatment and recovery</a:t>
            </a:r>
          </a:p>
          <a:p>
            <a:pPr eaLnBrk="1" hangingPunct="1">
              <a:buFont typeface="Arial" pitchFamily="34" charset="0"/>
              <a:buChar char="•"/>
              <a:defRPr/>
            </a:pPr>
            <a:endParaRPr lang="en-US" dirty="0"/>
          </a:p>
        </p:txBody>
      </p:sp>
      <p:sp>
        <p:nvSpPr>
          <p:cNvPr id="19460" name="Rectangle 3"/>
          <p:cNvSpPr>
            <a:spLocks noChangeArrowheads="1"/>
          </p:cNvSpPr>
          <p:nvPr/>
        </p:nvSpPr>
        <p:spPr bwMode="auto">
          <a:xfrm>
            <a:off x="185738" y="6010275"/>
            <a:ext cx="8772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Kelly JF, Westerhoff C. Does it matter how we refer to individuals with substance-related problems? A randomized study with two commonly used terms. Int J Drug Policy, 21 (2010), pp. 202–207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Kelly JF, Dow SJ, Westerhoff C. Does our choice of substance-related terms influence perceptions of treatment need? An empirical investigation with two commonly used terms J Drug Issues, 40 (2010), pp. 805–818</a:t>
            </a:r>
          </a:p>
        </p:txBody>
      </p:sp>
    </p:spTree>
    <p:extLst>
      <p:ext uri="{BB962C8B-B14F-4D97-AF65-F5344CB8AC3E}">
        <p14:creationId xmlns:p14="http://schemas.microsoft.com/office/powerpoint/2010/main" val="361094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4646-627A-4BCB-870A-B974AB8EC11A}"/>
              </a:ext>
            </a:extLst>
          </p:cNvPr>
          <p:cNvSpPr>
            <a:spLocks noGrp="1"/>
          </p:cNvSpPr>
          <p:nvPr>
            <p:ph type="title"/>
          </p:nvPr>
        </p:nvSpPr>
        <p:spPr>
          <a:xfrm>
            <a:off x="457199" y="533400"/>
            <a:ext cx="8637037" cy="990600"/>
          </a:xfrm>
        </p:spPr>
        <p:txBody>
          <a:bodyPr>
            <a:normAutofit fontScale="90000"/>
          </a:bodyPr>
          <a:lstStyle/>
          <a:p>
            <a:r>
              <a:rPr lang="en-US" dirty="0"/>
              <a:t>Stigma Consequences: Public and Personal</a:t>
            </a:r>
          </a:p>
        </p:txBody>
      </p:sp>
      <p:sp>
        <p:nvSpPr>
          <p:cNvPr id="3" name="Content Placeholder 2">
            <a:extLst>
              <a:ext uri="{FF2B5EF4-FFF2-40B4-BE49-F238E27FC236}">
                <a16:creationId xmlns:a16="http://schemas.microsoft.com/office/drawing/2014/main" id="{0F9C8F98-D1DF-4408-8011-327CDCC16924}"/>
              </a:ext>
            </a:extLst>
          </p:cNvPr>
          <p:cNvSpPr>
            <a:spLocks noGrp="1"/>
          </p:cNvSpPr>
          <p:nvPr>
            <p:ph idx="1"/>
          </p:nvPr>
        </p:nvSpPr>
        <p:spPr/>
        <p:txBody>
          <a:bodyPr>
            <a:normAutofit lnSpcReduction="10000"/>
          </a:bodyPr>
          <a:lstStyle/>
          <a:p>
            <a:r>
              <a:rPr lang="en-US" dirty="0"/>
              <a:t>Public:</a:t>
            </a:r>
          </a:p>
          <a:p>
            <a:pPr lvl="1"/>
            <a:r>
              <a:rPr lang="en-US" dirty="0"/>
              <a:t>Public stigma can lead to: </a:t>
            </a:r>
          </a:p>
          <a:p>
            <a:pPr lvl="2"/>
            <a:r>
              <a:rPr lang="en-US" dirty="0"/>
              <a:t>Differential public and political support for treatment policies</a:t>
            </a:r>
          </a:p>
          <a:p>
            <a:pPr lvl="2"/>
            <a:r>
              <a:rPr lang="en-US" dirty="0"/>
              <a:t>Differential public and political support for criminal justice preferences</a:t>
            </a:r>
          </a:p>
          <a:p>
            <a:pPr lvl="2"/>
            <a:r>
              <a:rPr lang="en-US" dirty="0"/>
              <a:t>Barriers to employment/education/training</a:t>
            </a:r>
          </a:p>
          <a:p>
            <a:pPr lvl="2"/>
            <a:r>
              <a:rPr lang="en-US" dirty="0"/>
              <a:t>Reduced housing and social support</a:t>
            </a:r>
          </a:p>
          <a:p>
            <a:pPr lvl="2"/>
            <a:r>
              <a:rPr lang="en-US" dirty="0"/>
              <a:t>Increased social distance (social isolation) </a:t>
            </a:r>
          </a:p>
          <a:p>
            <a:r>
              <a:rPr lang="en-US" dirty="0"/>
              <a:t>Personal: </a:t>
            </a:r>
          </a:p>
          <a:p>
            <a:pPr lvl="1"/>
            <a:r>
              <a:rPr lang="en-US" dirty="0"/>
              <a:t>Internalization of public stigma can lead to: </a:t>
            </a:r>
          </a:p>
          <a:p>
            <a:pPr lvl="2"/>
            <a:r>
              <a:rPr lang="en-US" dirty="0"/>
              <a:t>Shame/guilt</a:t>
            </a:r>
          </a:p>
          <a:p>
            <a:pPr lvl="2"/>
            <a:r>
              <a:rPr lang="en-US" dirty="0"/>
              <a:t>Lowered self-esteem</a:t>
            </a:r>
          </a:p>
          <a:p>
            <a:pPr lvl="2"/>
            <a:r>
              <a:rPr lang="en-US" dirty="0"/>
              <a:t>Rationalization/minimization; lack of problem acknowledgment </a:t>
            </a:r>
          </a:p>
          <a:p>
            <a:pPr lvl="2"/>
            <a:r>
              <a:rPr lang="en-US" dirty="0"/>
              <a:t>Delays in help-seeking</a:t>
            </a:r>
          </a:p>
          <a:p>
            <a:pPr lvl="2"/>
            <a:r>
              <a:rPr lang="en-US" dirty="0"/>
              <a:t>Less treatment engagement/retention; lowered chance of remission/recovery</a:t>
            </a:r>
          </a:p>
          <a:p>
            <a:pPr lvl="2"/>
            <a:endParaRPr lang="en-US" dirty="0"/>
          </a:p>
          <a:p>
            <a:pPr lvl="2"/>
            <a:endParaRPr lang="en-US" dirty="0"/>
          </a:p>
          <a:p>
            <a:endParaRPr lang="en-US" dirty="0"/>
          </a:p>
        </p:txBody>
      </p:sp>
    </p:spTree>
    <p:extLst>
      <p:ext uri="{BB962C8B-B14F-4D97-AF65-F5344CB8AC3E}">
        <p14:creationId xmlns:p14="http://schemas.microsoft.com/office/powerpoint/2010/main" val="5320118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457200" y="1547813"/>
            <a:ext cx="8229600" cy="4373562"/>
          </a:xfrm>
        </p:spPr>
        <p:txBody>
          <a:bodyPr/>
          <a:lstStyle/>
          <a:p>
            <a:pPr eaLnBrk="1" hangingPunct="1"/>
            <a:r>
              <a:rPr lang="en-US" altLang="en-US"/>
              <a:t>Avoid “dirty,” “clean,” “abuser”</a:t>
            </a:r>
          </a:p>
          <a:p>
            <a:pPr lvl="1" eaLnBrk="1" hangingPunct="1"/>
            <a:r>
              <a:rPr lang="en-US" altLang="en-US"/>
              <a:t>Negative urine test for drugs</a:t>
            </a:r>
          </a:p>
        </p:txBody>
      </p:sp>
      <p:pic>
        <p:nvPicPr>
          <p:cNvPr id="20483" name="Content Placeholder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1350" y="2384425"/>
            <a:ext cx="6996113"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5450" y="407988"/>
            <a:ext cx="7212013" cy="1039812"/>
          </a:xfrm>
        </p:spPr>
        <p:txBody>
          <a:bodyPr/>
          <a:lstStyle/>
          <a:p>
            <a:pPr eaLnBrk="1" fontAlgn="auto" hangingPunct="1">
              <a:spcAft>
                <a:spcPts val="0"/>
              </a:spcAft>
              <a:defRPr/>
            </a:pPr>
            <a:r>
              <a:rPr lang="en-US" dirty="0">
                <a:solidFill>
                  <a:schemeClr val="accent1">
                    <a:lumMod val="75000"/>
                  </a:schemeClr>
                </a:solidFill>
                <a:ea typeface="+mj-ea"/>
              </a:rPr>
              <a:t>Stop talking dirty</a:t>
            </a:r>
          </a:p>
        </p:txBody>
      </p:sp>
      <p:sp>
        <p:nvSpPr>
          <p:cNvPr id="20485" name="Rectangle 4"/>
          <p:cNvSpPr>
            <a:spLocks noChangeArrowheads="1"/>
          </p:cNvSpPr>
          <p:nvPr/>
        </p:nvSpPr>
        <p:spPr bwMode="auto">
          <a:xfrm>
            <a:off x="203200" y="6237288"/>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Century Gothic" pitchFamily="34" charset="0"/>
                <a:ea typeface="MS PGothic" pitchFamily="34" charset="-128"/>
                <a:cs typeface="+mn-cs"/>
              </a:rPr>
              <a:t>Kelly JF, Wakeman SE, Saitz R.  Stop talking 'dirty': clinicians, language, and quality of care for the leading cause of preventable death in the United States.  Am J Med. 2015 Jan;128(1):8-9. doi: 10.1016/j.amjmed.2014.07.043. Epub 2014 Sep 3.</a:t>
            </a:r>
          </a:p>
        </p:txBody>
      </p:sp>
      <p:pic>
        <p:nvPicPr>
          <p:cNvPr id="2048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87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04800"/>
            <a:ext cx="9144000" cy="990600"/>
          </a:xfrm>
        </p:spPr>
        <p:txBody>
          <a:bodyPr>
            <a:noAutofit/>
          </a:bodyPr>
          <a:lstStyle/>
          <a:p>
            <a:r>
              <a:rPr lang="en-US" sz="2800" dirty="0"/>
              <a:t>International Society of Addiction Journal Editors Budapest Consensus Statement adopted Sept 2015…</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1295400"/>
            <a:ext cx="8458200" cy="513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7928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Name change could be game change</a:t>
            </a:r>
          </a:p>
        </p:txBody>
      </p:sp>
      <p:graphicFrame>
        <p:nvGraphicFramePr>
          <p:cNvPr id="4" name="Content Placeholder 3"/>
          <p:cNvGraphicFramePr>
            <a:graphicFrameLocks noGrp="1"/>
          </p:cNvGraphicFramePr>
          <p:nvPr>
            <p:ph idx="1"/>
          </p:nvPr>
        </p:nvGraphicFramePr>
        <p:xfrm>
          <a:off x="3810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66568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643" y="609600"/>
            <a:ext cx="8622880" cy="5867400"/>
          </a:xfrm>
          <a:prstGeom prst="rect">
            <a:avLst/>
          </a:prstGeom>
        </p:spPr>
      </p:pic>
      <p:sp>
        <p:nvSpPr>
          <p:cNvPr id="5" name="TextBox 4"/>
          <p:cNvSpPr txBox="1"/>
          <p:nvPr/>
        </p:nvSpPr>
        <p:spPr>
          <a:xfrm>
            <a:off x="1295400" y="1605064"/>
            <a:ext cx="2895600" cy="2585323"/>
          </a:xfrm>
          <a:prstGeom prst="rect">
            <a:avLst/>
          </a:prstGeom>
          <a:solidFill>
            <a:srgbClr val="FF0000"/>
          </a:solid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With 5% of the world’s pop, the US has 25% of its prisoners.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Calibri"/>
                <a:ea typeface="+mn-ea"/>
                <a:cs typeface="+mn-cs"/>
              </a:rPr>
              <a:t>Avg</a:t>
            </a:r>
            <a:r>
              <a:rPr kumimoji="0" lang="en-US" sz="1800" b="0" i="0" u="none" strike="noStrike" kern="1200" cap="none" spc="0" normalizeH="0" baseline="0" noProof="0" dirty="0">
                <a:ln>
                  <a:noFill/>
                </a:ln>
                <a:solidFill>
                  <a:srgbClr val="FFFFFF"/>
                </a:solidFill>
                <a:effectLst/>
                <a:uLnTx/>
                <a:uFillTx/>
                <a:latin typeface="Calibri"/>
                <a:ea typeface="+mn-ea"/>
                <a:cs typeface="+mn-cs"/>
              </a:rPr>
              <a:t> US cost per prison inmate = (2010) = $31K (range 14K-60K); about $16 Billion for the 500,000 drug-related prisoners (20% of all prisoners)</a:t>
            </a:r>
          </a:p>
        </p:txBody>
      </p:sp>
      <p:sp>
        <p:nvSpPr>
          <p:cNvPr id="6" name="TextBox 5"/>
          <p:cNvSpPr txBox="1"/>
          <p:nvPr/>
        </p:nvSpPr>
        <p:spPr>
          <a:xfrm>
            <a:off x="3541397" y="-36000"/>
            <a:ext cx="20612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The War on Drugs</a:t>
            </a:r>
          </a:p>
        </p:txBody>
      </p:sp>
      <p:sp>
        <p:nvSpPr>
          <p:cNvPr id="7" name="TextBox 6"/>
          <p:cNvSpPr txBox="1"/>
          <p:nvPr/>
        </p:nvSpPr>
        <p:spPr>
          <a:xfrm>
            <a:off x="6985957" y="5083713"/>
            <a:ext cx="2122184" cy="369332"/>
          </a:xfrm>
          <a:prstGeom prst="rect">
            <a:avLst/>
          </a:prstGeom>
          <a:solidFill>
            <a:schemeClr val="tx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Anti Drug Abuse Act </a:t>
            </a:r>
          </a:p>
        </p:txBody>
      </p:sp>
      <p:cxnSp>
        <p:nvCxnSpPr>
          <p:cNvPr id="9" name="Straight Arrow Connector 8"/>
          <p:cNvCxnSpPr>
            <a:stCxn id="7" idx="2"/>
          </p:cNvCxnSpPr>
          <p:nvPr/>
        </p:nvCxnSpPr>
        <p:spPr>
          <a:xfrm flipH="1">
            <a:off x="5486400" y="5453045"/>
            <a:ext cx="2560649" cy="5667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466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9144D3-F7C8-44F6-A3BE-BEC959E865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49712" y="1001927"/>
            <a:ext cx="5719549" cy="5719549"/>
          </a:xfrm>
          <a:prstGeom prst="rect">
            <a:avLst/>
          </a:prstGeom>
        </p:spPr>
      </p:pic>
      <p:sp>
        <p:nvSpPr>
          <p:cNvPr id="5" name="TextBox 4">
            <a:extLst>
              <a:ext uri="{FF2B5EF4-FFF2-40B4-BE49-F238E27FC236}">
                <a16:creationId xmlns:a16="http://schemas.microsoft.com/office/drawing/2014/main" id="{9006003F-0C6C-43C5-9D77-472B4CE878BD}"/>
              </a:ext>
            </a:extLst>
          </p:cNvPr>
          <p:cNvSpPr txBox="1"/>
          <p:nvPr/>
        </p:nvSpPr>
        <p:spPr>
          <a:xfrm>
            <a:off x="32657" y="0"/>
            <a:ext cx="9111343" cy="1015663"/>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More recently, the first ever U.S. Surgeon General’s Report on Alcohol, Drugs, and Health was published in 2016 describing the nature of addiction, treatment, and recovery based on 50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yrs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of research and policy …</a:t>
            </a:r>
          </a:p>
        </p:txBody>
      </p:sp>
    </p:spTree>
    <p:extLst>
      <p:ext uri="{BB962C8B-B14F-4D97-AF65-F5344CB8AC3E}">
        <p14:creationId xmlns:p14="http://schemas.microsoft.com/office/powerpoint/2010/main" val="1313141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you know Alcohol is a level I carcinogen? </a:t>
            </a:r>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2514600"/>
            <a:ext cx="6128017"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8899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101543" y="184317"/>
            <a:ext cx="8938727" cy="6306462"/>
            <a:chOff x="180737" y="170538"/>
            <a:chExt cx="8938727" cy="6306462"/>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228600"/>
              <a:ext cx="8233403" cy="6248400"/>
            </a:xfrm>
            <a:prstGeom prst="rect">
              <a:avLst/>
            </a:prstGeom>
          </p:spPr>
        </p:pic>
        <p:sp>
          <p:nvSpPr>
            <p:cNvPr id="5" name="TextBox 4"/>
            <p:cNvSpPr txBox="1"/>
            <p:nvPr/>
          </p:nvSpPr>
          <p:spPr>
            <a:xfrm>
              <a:off x="180737" y="170538"/>
              <a:ext cx="8938727"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Different legal and commercial statuses of substances can affect consumption rates, patterns, and produce different types of harms…</a:t>
              </a:r>
            </a:p>
          </p:txBody>
        </p:sp>
      </p:grpSp>
      <p:sp>
        <p:nvSpPr>
          <p:cNvPr id="7" name="TextBox 6"/>
          <p:cNvSpPr txBox="1"/>
          <p:nvPr/>
        </p:nvSpPr>
        <p:spPr>
          <a:xfrm>
            <a:off x="0" y="6539468"/>
            <a:ext cx="34804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Canada Drug Policy Coalition, 2015</a:t>
            </a:r>
          </a:p>
        </p:txBody>
      </p:sp>
    </p:spTree>
    <p:extLst>
      <p:ext uri="{BB962C8B-B14F-4D97-AF65-F5344CB8AC3E}">
        <p14:creationId xmlns:p14="http://schemas.microsoft.com/office/powerpoint/2010/main" val="32592059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619DD3-F903-4C8D-B0FF-7F32E37A2A88}"/>
              </a:ext>
            </a:extLst>
          </p:cNvPr>
          <p:cNvSpPr>
            <a:spLocks noGrp="1"/>
          </p:cNvSpPr>
          <p:nvPr>
            <p:ph type="title"/>
          </p:nvPr>
        </p:nvSpPr>
        <p:spPr>
          <a:xfrm>
            <a:off x="557212" y="742951"/>
            <a:ext cx="2607469" cy="4962524"/>
          </a:xfrm>
        </p:spPr>
        <p:txBody>
          <a:bodyPr vert="horz" lIns="91440" tIns="45720" rIns="91440" bIns="45720" rtlCol="0" anchor="ctr">
            <a:normAutofit/>
          </a:bodyPr>
          <a:lstStyle/>
          <a:p>
            <a:pPr>
              <a:lnSpc>
                <a:spcPct val="90000"/>
              </a:lnSpc>
            </a:pPr>
            <a:r>
              <a:rPr lang="en-US" sz="3600" kern="1200" dirty="0">
                <a:solidFill>
                  <a:srgbClr val="FFFFFF"/>
                </a:solidFill>
                <a:latin typeface="+mj-lt"/>
                <a:ea typeface="+mj-ea"/>
                <a:cs typeface="+mj-cs"/>
              </a:rPr>
              <a:t>70% of annual alcohol industry revenue comes from hazardous and harmful drinkers</a:t>
            </a:r>
          </a:p>
        </p:txBody>
      </p:sp>
      <p:pic>
        <p:nvPicPr>
          <p:cNvPr id="17" name="Picture 3">
            <a:extLst>
              <a:ext uri="{FF2B5EF4-FFF2-40B4-BE49-F238E27FC236}">
                <a16:creationId xmlns:a16="http://schemas.microsoft.com/office/drawing/2014/main" id="{01B0A7B4-D8BA-4F34-95B1-59C09D95163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865367" y="1474237"/>
            <a:ext cx="5278634" cy="3175235"/>
          </a:xfrm>
          <a:prstGeom prst="rect">
            <a:avLst/>
          </a:prstGeom>
        </p:spPr>
      </p:pic>
      <p:sp>
        <p:nvSpPr>
          <p:cNvPr id="5" name="Rectangle 4">
            <a:extLst>
              <a:ext uri="{FF2B5EF4-FFF2-40B4-BE49-F238E27FC236}">
                <a16:creationId xmlns:a16="http://schemas.microsoft.com/office/drawing/2014/main" id="{5E6BE432-5301-422E-B76D-4EA74F206131}"/>
              </a:ext>
            </a:extLst>
          </p:cNvPr>
          <p:cNvSpPr/>
          <p:nvPr/>
        </p:nvSpPr>
        <p:spPr>
          <a:xfrm>
            <a:off x="3902688" y="6324468"/>
            <a:ext cx="4572000" cy="369332"/>
          </a:xfrm>
          <a:prstGeom prst="rect">
            <a:avLst/>
          </a:prstGeom>
        </p:spPr>
        <p:txBody>
          <a:bodyPr>
            <a:spAutoFit/>
          </a:bodyPr>
          <a:lstStyle/>
          <a:p>
            <a:r>
              <a:rPr lang="fr-FR" dirty="0"/>
              <a:t>Source: </a:t>
            </a:r>
            <a:r>
              <a:rPr lang="fr-FR" dirty="0" err="1"/>
              <a:t>Bhattacharya</a:t>
            </a:r>
            <a:r>
              <a:rPr lang="fr-FR" dirty="0"/>
              <a:t> et al., 2018, </a:t>
            </a:r>
            <a:r>
              <a:rPr lang="fr-FR" i="1" dirty="0"/>
              <a:t>Addiction</a:t>
            </a:r>
          </a:p>
        </p:txBody>
      </p:sp>
      <p:sp>
        <p:nvSpPr>
          <p:cNvPr id="6" name="Rectangle 5">
            <a:extLst>
              <a:ext uri="{FF2B5EF4-FFF2-40B4-BE49-F238E27FC236}">
                <a16:creationId xmlns:a16="http://schemas.microsoft.com/office/drawing/2014/main" id="{CDC4C488-6BC2-4E4A-9AF9-FF75EA297231}"/>
              </a:ext>
            </a:extLst>
          </p:cNvPr>
          <p:cNvSpPr/>
          <p:nvPr/>
        </p:nvSpPr>
        <p:spPr>
          <a:xfrm>
            <a:off x="6668278" y="977965"/>
            <a:ext cx="1455575" cy="472751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2953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Meanings…</a:t>
            </a:r>
          </a:p>
        </p:txBody>
      </p:sp>
      <p:sp>
        <p:nvSpPr>
          <p:cNvPr id="3" name="Content Placeholder 2"/>
          <p:cNvSpPr>
            <a:spLocks noGrp="1"/>
          </p:cNvSpPr>
          <p:nvPr>
            <p:ph idx="1"/>
          </p:nvPr>
        </p:nvSpPr>
        <p:spPr>
          <a:xfrm>
            <a:off x="0" y="1524000"/>
            <a:ext cx="9124682" cy="5257800"/>
          </a:xfrm>
        </p:spPr>
        <p:txBody>
          <a:bodyPr>
            <a:normAutofit fontScale="55000" lnSpcReduction="20000"/>
          </a:bodyPr>
          <a:lstStyle/>
          <a:p>
            <a:pPr lvl="1"/>
            <a:r>
              <a:rPr lang="en-US" b="1" dirty="0"/>
              <a:t>Addiction</a:t>
            </a:r>
            <a:r>
              <a:rPr lang="en-US" dirty="0"/>
              <a:t>: typically refers to compulsive, chronic, severe form of substance use disorder (i.e., DSM 5 “moderate” and “severe”)</a:t>
            </a:r>
          </a:p>
          <a:p>
            <a:pPr marL="457200" lvl="1" indent="0">
              <a:buNone/>
            </a:pPr>
            <a:endParaRPr lang="en-US" b="1" dirty="0"/>
          </a:p>
          <a:p>
            <a:pPr lvl="1"/>
            <a:r>
              <a:rPr lang="en-US" b="1" dirty="0"/>
              <a:t>Dependence</a:t>
            </a:r>
            <a:r>
              <a:rPr lang="en-US" dirty="0"/>
              <a:t>: older DSM IV term for addiction/severe substance use disorder; </a:t>
            </a:r>
            <a:r>
              <a:rPr lang="en-US" b="1" dirty="0"/>
              <a:t>BUT</a:t>
            </a:r>
            <a:r>
              <a:rPr lang="en-US" dirty="0"/>
              <a:t> can also refer to physiological dependence on a substance (“tolerance”) in the absence of compulsive drug use/drug-seeking behavior</a:t>
            </a:r>
          </a:p>
          <a:p>
            <a:pPr lvl="1"/>
            <a:endParaRPr lang="en-US" b="1" dirty="0"/>
          </a:p>
          <a:p>
            <a:pPr lvl="1"/>
            <a:r>
              <a:rPr lang="en-US" b="1" dirty="0"/>
              <a:t>Abuse: </a:t>
            </a:r>
            <a:r>
              <a:rPr lang="en-US" dirty="0"/>
              <a:t>older DSM IV term for less severe pattern of use that causes clinically significant impairment and/or distress in the absence of dependence/addiction; </a:t>
            </a:r>
            <a:r>
              <a:rPr lang="en-US" b="1" dirty="0"/>
              <a:t>BUT</a:t>
            </a:r>
            <a:r>
              <a:rPr lang="en-US" dirty="0"/>
              <a:t> sometimes also used to signify generic “drug problem”, also shown to be stigmatizing</a:t>
            </a:r>
          </a:p>
          <a:p>
            <a:pPr lvl="1"/>
            <a:endParaRPr lang="en-US" b="1" dirty="0"/>
          </a:p>
          <a:p>
            <a:pPr lvl="1"/>
            <a:r>
              <a:rPr lang="en-US" b="1" dirty="0"/>
              <a:t>Alcoholism: </a:t>
            </a:r>
            <a:r>
              <a:rPr lang="en-US" dirty="0"/>
              <a:t>an outdated term used to describe addiction specifically to the drug alcohol</a:t>
            </a:r>
          </a:p>
          <a:p>
            <a:pPr lvl="1"/>
            <a:endParaRPr lang="en-US" b="1" dirty="0"/>
          </a:p>
          <a:p>
            <a:pPr lvl="1"/>
            <a:r>
              <a:rPr lang="en-US" b="1" dirty="0"/>
              <a:t>Misuse: </a:t>
            </a:r>
            <a:r>
              <a:rPr lang="en-US" dirty="0"/>
              <a:t>a generic term used to describe a general pattern of problem substance use</a:t>
            </a:r>
          </a:p>
          <a:p>
            <a:pPr lvl="1"/>
            <a:endParaRPr lang="en-US" b="1" dirty="0"/>
          </a:p>
          <a:p>
            <a:pPr lvl="1"/>
            <a:r>
              <a:rPr lang="en-US" b="1" dirty="0"/>
              <a:t>Hazardous/harmful use: </a:t>
            </a:r>
            <a:r>
              <a:rPr lang="en-US" dirty="0"/>
              <a:t>use of a substance that places that person or other people in danger (e.g., driving while intoxicated)/produces direct ill health effects (e.g., alcoholic liver disease).</a:t>
            </a:r>
          </a:p>
          <a:p>
            <a:pPr lvl="1"/>
            <a:endParaRPr lang="en-US" b="1" dirty="0"/>
          </a:p>
          <a:p>
            <a:pPr lvl="1"/>
            <a:r>
              <a:rPr lang="en-US" b="1" dirty="0"/>
              <a:t>Substance use disorder</a:t>
            </a:r>
            <a:r>
              <a:rPr lang="en-US" dirty="0"/>
              <a:t>: the new DSM 5 term for a pattern of substance use that causes clinically significant impairment and/or distress as defined by 11 criteria</a:t>
            </a:r>
          </a:p>
          <a:p>
            <a:endParaRPr lang="en-US" dirty="0"/>
          </a:p>
        </p:txBody>
      </p:sp>
    </p:spTree>
    <p:extLst>
      <p:ext uri="{BB962C8B-B14F-4D97-AF65-F5344CB8AC3E}">
        <p14:creationId xmlns:p14="http://schemas.microsoft.com/office/powerpoint/2010/main" val="30591845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AE87E-DCA0-493F-BD7B-82DF5A7F24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A7B245-A207-48D6-9DC9-ADB96DA4FE25}"/>
              </a:ext>
            </a:extLst>
          </p:cNvPr>
          <p:cNvSpPr>
            <a:spLocks noGrp="1"/>
          </p:cNvSpPr>
          <p:nvPr>
            <p:ph idx="1"/>
          </p:nvPr>
        </p:nvSpPr>
        <p:spPr/>
        <p:txBody>
          <a:bodyPr/>
          <a:lstStyle/>
          <a:p>
            <a:r>
              <a:rPr lang="en-US" dirty="0"/>
              <a:t>What are we talking about? </a:t>
            </a:r>
          </a:p>
          <a:p>
            <a:pPr lvl="1"/>
            <a:r>
              <a:rPr lang="en-US" dirty="0"/>
              <a:t>Construct itself</a:t>
            </a:r>
          </a:p>
          <a:p>
            <a:pPr lvl="2"/>
            <a:r>
              <a:rPr lang="en-US" dirty="0"/>
              <a:t>What is “it”?</a:t>
            </a:r>
          </a:p>
          <a:p>
            <a:pPr lvl="2"/>
            <a:r>
              <a:rPr lang="en-US" dirty="0"/>
              <a:t>Phenomena at play- range of problem use</a:t>
            </a:r>
          </a:p>
          <a:p>
            <a:pPr lvl="2"/>
            <a:r>
              <a:rPr lang="en-US" dirty="0"/>
              <a:t>How should we refer to these various phenomena?</a:t>
            </a:r>
          </a:p>
          <a:p>
            <a:pPr lvl="2"/>
            <a:r>
              <a:rPr lang="en-US" dirty="0"/>
              <a:t>Implications (e.g., clinical, public health, criminal justice “ownership”</a:t>
            </a:r>
          </a:p>
          <a:p>
            <a:pPr lvl="1"/>
            <a:endParaRPr lang="en-US" dirty="0"/>
          </a:p>
        </p:txBody>
      </p:sp>
    </p:spTree>
    <p:extLst>
      <p:ext uri="{BB962C8B-B14F-4D97-AF65-F5344CB8AC3E}">
        <p14:creationId xmlns:p14="http://schemas.microsoft.com/office/powerpoint/2010/main" val="3590166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C033-DCB3-4655-B75A-9F344F74BE59}"/>
              </a:ext>
            </a:extLst>
          </p:cNvPr>
          <p:cNvSpPr>
            <a:spLocks noGrp="1"/>
          </p:cNvSpPr>
          <p:nvPr>
            <p:ph type="title"/>
          </p:nvPr>
        </p:nvSpPr>
        <p:spPr>
          <a:xfrm>
            <a:off x="425548" y="247357"/>
            <a:ext cx="8229600" cy="990600"/>
          </a:xfrm>
        </p:spPr>
        <p:txBody>
          <a:bodyPr>
            <a:normAutofit fontScale="90000"/>
          </a:bodyPr>
          <a:lstStyle/>
          <a:p>
            <a:r>
              <a:rPr lang="en-US" dirty="0"/>
              <a:t>Stigma may involve several elements:</a:t>
            </a:r>
          </a:p>
        </p:txBody>
      </p:sp>
      <p:sp>
        <p:nvSpPr>
          <p:cNvPr id="3" name="Content Placeholder 2">
            <a:extLst>
              <a:ext uri="{FF2B5EF4-FFF2-40B4-BE49-F238E27FC236}">
                <a16:creationId xmlns:a16="http://schemas.microsoft.com/office/drawing/2014/main" id="{ED73BC1B-92CA-484A-9642-9DBF79351F59}"/>
              </a:ext>
            </a:extLst>
          </p:cNvPr>
          <p:cNvSpPr>
            <a:spLocks noGrp="1"/>
          </p:cNvSpPr>
          <p:nvPr>
            <p:ph idx="1"/>
          </p:nvPr>
        </p:nvSpPr>
        <p:spPr>
          <a:xfrm>
            <a:off x="457200" y="1371600"/>
            <a:ext cx="8229600" cy="5105400"/>
          </a:xfrm>
        </p:spPr>
        <p:txBody>
          <a:bodyPr/>
          <a:lstStyle/>
          <a:p>
            <a:r>
              <a:rPr lang="en-US" dirty="0"/>
              <a:t>(1) labeling (e.g., “drug abuser” “junkie”)</a:t>
            </a:r>
          </a:p>
          <a:p>
            <a:endParaRPr lang="en-US" dirty="0"/>
          </a:p>
          <a:p>
            <a:r>
              <a:rPr lang="en-US" dirty="0"/>
              <a:t>(2) negative stereotypes (e.g., “addicts are dangerous”)</a:t>
            </a:r>
          </a:p>
          <a:p>
            <a:endParaRPr lang="en-US" dirty="0"/>
          </a:p>
          <a:p>
            <a:r>
              <a:rPr lang="en-US" dirty="0"/>
              <a:t>(3) othering (e.g., “addicts are not normal people”); </a:t>
            </a:r>
          </a:p>
          <a:p>
            <a:endParaRPr lang="en-US" dirty="0"/>
          </a:p>
          <a:p>
            <a:r>
              <a:rPr lang="en-US" dirty="0"/>
              <a:t>(4) unequal health and social outcomes (e.g., high rates of HIV, incarceration, unemployed); </a:t>
            </a:r>
          </a:p>
          <a:p>
            <a:endParaRPr lang="en-US" dirty="0"/>
          </a:p>
          <a:p>
            <a:r>
              <a:rPr lang="en-US" dirty="0"/>
              <a:t>(5) poor access to economic or political power (e.g., frequently denied employment based on their history). </a:t>
            </a:r>
          </a:p>
        </p:txBody>
      </p:sp>
      <p:sp>
        <p:nvSpPr>
          <p:cNvPr id="4" name="Rectangle 3">
            <a:extLst>
              <a:ext uri="{FF2B5EF4-FFF2-40B4-BE49-F238E27FC236}">
                <a16:creationId xmlns:a16="http://schemas.microsoft.com/office/drawing/2014/main" id="{C23853CE-F2A0-4ED7-B038-4C3C7B5223A2}"/>
              </a:ext>
            </a:extLst>
          </p:cNvPr>
          <p:cNvSpPr/>
          <p:nvPr/>
        </p:nvSpPr>
        <p:spPr>
          <a:xfrm>
            <a:off x="446876" y="6073504"/>
            <a:ext cx="8239924"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292934"/>
                </a:solidFill>
                <a:effectLst/>
                <a:uLnTx/>
                <a:uFillTx/>
                <a:latin typeface="Arial"/>
                <a:ea typeface="+mn-ea"/>
                <a:cs typeface="+mn-cs"/>
              </a:rPr>
              <a:t>Link BG, Phelan J. Social conditions as fundamental causes of disease. J Health Soc </a:t>
            </a:r>
            <a:r>
              <a:rPr kumimoji="0" lang="en-US" sz="1350" b="0" i="0" u="none" strike="noStrike" kern="1200" cap="none" spc="0" normalizeH="0" baseline="0" noProof="0" dirty="0" err="1">
                <a:ln>
                  <a:noFill/>
                </a:ln>
                <a:solidFill>
                  <a:srgbClr val="292934"/>
                </a:solidFill>
                <a:effectLst/>
                <a:uLnTx/>
                <a:uFillTx/>
                <a:latin typeface="Arial"/>
                <a:ea typeface="+mn-ea"/>
                <a:cs typeface="+mn-cs"/>
              </a:rPr>
              <a:t>Behav</a:t>
            </a:r>
            <a:r>
              <a:rPr kumimoji="0" lang="en-US" sz="1350" b="0" i="0" u="none" strike="noStrike" kern="1200" cap="none" spc="0" normalizeH="0" baseline="0" noProof="0" dirty="0">
                <a:ln>
                  <a:noFill/>
                </a:ln>
                <a:solidFill>
                  <a:srgbClr val="292934"/>
                </a:solidFill>
                <a:effectLst/>
                <a:uLnTx/>
                <a:uFillTx/>
                <a:latin typeface="Arial"/>
                <a:ea typeface="+mn-ea"/>
                <a:cs typeface="+mn-cs"/>
              </a:rPr>
              <a:t>. 1995;35:80-94</a:t>
            </a:r>
          </a:p>
        </p:txBody>
      </p:sp>
    </p:spTree>
    <p:extLst>
      <p:ext uri="{BB962C8B-B14F-4D97-AF65-F5344CB8AC3E}">
        <p14:creationId xmlns:p14="http://schemas.microsoft.com/office/powerpoint/2010/main" val="5348426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AutoShape 2"/>
          <p:cNvSpPr>
            <a:spLocks noGrp="1" noChangeArrowheads="1"/>
          </p:cNvSpPr>
          <p:nvPr>
            <p:ph type="title"/>
          </p:nvPr>
        </p:nvSpPr>
        <p:spPr/>
        <p:txBody>
          <a:bodyPr/>
          <a:lstStyle/>
          <a:p>
            <a:r>
              <a:rPr lang="en-US" altLang="en-US" sz="2000" dirty="0"/>
              <a:t>Toxicity-related effects independent of ADDICTION</a:t>
            </a:r>
          </a:p>
        </p:txBody>
      </p:sp>
      <p:sp>
        <p:nvSpPr>
          <p:cNvPr id="157699" name="Rectangle 3"/>
          <p:cNvSpPr>
            <a:spLocks noGrp="1" noChangeArrowheads="1"/>
          </p:cNvSpPr>
          <p:nvPr>
            <p:ph type="body" sz="half" idx="1"/>
          </p:nvPr>
        </p:nvSpPr>
        <p:spPr>
          <a:xfrm>
            <a:off x="457200" y="1676400"/>
            <a:ext cx="4953000" cy="4953000"/>
          </a:xfrm>
        </p:spPr>
        <p:txBody>
          <a:bodyPr>
            <a:normAutofit/>
          </a:bodyPr>
          <a:lstStyle/>
          <a:p>
            <a:pPr>
              <a:lnSpc>
                <a:spcPct val="80000"/>
              </a:lnSpc>
            </a:pPr>
            <a:r>
              <a:rPr lang="en-US" altLang="en-US" sz="1600" dirty="0" err="1"/>
              <a:t>Wodak</a:t>
            </a:r>
            <a:r>
              <a:rPr lang="en-US" altLang="en-US" sz="1600" dirty="0"/>
              <a:t> and his colleagues obtained SADQ ratings on 193 patients with alcoholic liver disease. </a:t>
            </a:r>
          </a:p>
          <a:p>
            <a:pPr>
              <a:lnSpc>
                <a:spcPct val="80000"/>
              </a:lnSpc>
            </a:pPr>
            <a:endParaRPr lang="en-US" altLang="en-US" sz="1600" dirty="0"/>
          </a:p>
          <a:p>
            <a:pPr>
              <a:lnSpc>
                <a:spcPct val="80000"/>
              </a:lnSpc>
            </a:pPr>
            <a:r>
              <a:rPr lang="en-US" altLang="en-US" sz="1600" dirty="0"/>
              <a:t>Of these subjects:</a:t>
            </a:r>
          </a:p>
          <a:p>
            <a:pPr lvl="1">
              <a:lnSpc>
                <a:spcPct val="80000"/>
              </a:lnSpc>
            </a:pPr>
            <a:r>
              <a:rPr lang="en-US" altLang="en-US" sz="1400" dirty="0"/>
              <a:t>63% showed no or minimal dependence (SADQ&lt;15), 	</a:t>
            </a:r>
          </a:p>
          <a:p>
            <a:pPr lvl="1">
              <a:lnSpc>
                <a:spcPct val="80000"/>
              </a:lnSpc>
            </a:pPr>
            <a:r>
              <a:rPr lang="en-US" altLang="en-US" sz="1400" dirty="0"/>
              <a:t>20% moderate dependence (SADQ 15-30)</a:t>
            </a:r>
          </a:p>
          <a:p>
            <a:pPr lvl="1">
              <a:lnSpc>
                <a:spcPct val="80000"/>
              </a:lnSpc>
            </a:pPr>
            <a:r>
              <a:rPr lang="en-US" altLang="en-US" sz="1400" dirty="0"/>
              <a:t>17% severe dependence SADQ &lt; 30)</a:t>
            </a:r>
          </a:p>
          <a:p>
            <a:pPr>
              <a:lnSpc>
                <a:spcPct val="80000"/>
              </a:lnSpc>
            </a:pPr>
            <a:endParaRPr lang="en-US" altLang="en-US" sz="1600" dirty="0"/>
          </a:p>
          <a:p>
            <a:pPr>
              <a:lnSpc>
                <a:spcPct val="80000"/>
              </a:lnSpc>
            </a:pPr>
            <a:r>
              <a:rPr lang="en-US" altLang="en-US" sz="1600" dirty="0"/>
              <a:t>Suggesting results support hypothesis that patients who escape florid (i.e., fully manifest) symptoms of alcohol dependence are at greater risk of developing liver damage because they are able to sustain a continual consumption of alcohol for many years (beta)</a:t>
            </a:r>
          </a:p>
          <a:p>
            <a:pPr>
              <a:lnSpc>
                <a:spcPct val="80000"/>
              </a:lnSpc>
            </a:pPr>
            <a:endParaRPr lang="en-US" altLang="en-US" sz="900" dirty="0"/>
          </a:p>
          <a:p>
            <a:pPr>
              <a:lnSpc>
                <a:spcPct val="80000"/>
              </a:lnSpc>
            </a:pPr>
            <a:r>
              <a:rPr lang="en-US" altLang="en-US" sz="900" dirty="0"/>
              <a:t>Ref:   WODAK, A. D., SAUNDERS, J. B., EWUSI-MENSAH, I.,DAVIES, M. &amp; WILLIAMS, R. (1983) Severity of alcohol dependence in patients with alcoholic liver disease, </a:t>
            </a:r>
            <a:r>
              <a:rPr lang="en-US" altLang="en-US" sz="900" i="1" dirty="0"/>
              <a:t>British Medical Journal, </a:t>
            </a:r>
            <a:r>
              <a:rPr lang="en-US" altLang="en-US" sz="900" dirty="0"/>
              <a:t>287, pp. 1140-1143.</a:t>
            </a:r>
          </a:p>
          <a:p>
            <a:pPr>
              <a:lnSpc>
                <a:spcPct val="80000"/>
              </a:lnSpc>
            </a:pPr>
            <a:endParaRPr lang="en-US" altLang="en-US" sz="900" dirty="0"/>
          </a:p>
        </p:txBody>
      </p:sp>
      <p:pic>
        <p:nvPicPr>
          <p:cNvPr id="157701" name="Picture 5" descr="LIVE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486400" y="2362200"/>
            <a:ext cx="3171825"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04442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44849"/>
            <a:ext cx="8600547" cy="6508393"/>
          </a:xfrm>
          <a:prstGeom prst="rect">
            <a:avLst/>
          </a:prstGeom>
        </p:spPr>
      </p:pic>
    </p:spTree>
    <p:extLst>
      <p:ext uri="{BB962C8B-B14F-4D97-AF65-F5344CB8AC3E}">
        <p14:creationId xmlns:p14="http://schemas.microsoft.com/office/powerpoint/2010/main" val="20132777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209B-04DB-4A0C-92AA-E3937868690F}"/>
              </a:ext>
            </a:extLst>
          </p:cNvPr>
          <p:cNvSpPr>
            <a:spLocks noGrp="1"/>
          </p:cNvSpPr>
          <p:nvPr>
            <p:ph type="title"/>
          </p:nvPr>
        </p:nvSpPr>
        <p:spPr/>
        <p:txBody>
          <a:bodyPr/>
          <a:lstStyle/>
          <a:p>
            <a:r>
              <a:rPr lang="en-US" dirty="0"/>
              <a:t>Construct definition</a:t>
            </a:r>
          </a:p>
        </p:txBody>
      </p:sp>
      <p:sp>
        <p:nvSpPr>
          <p:cNvPr id="3" name="Text Placeholder 2">
            <a:extLst>
              <a:ext uri="{FF2B5EF4-FFF2-40B4-BE49-F238E27FC236}">
                <a16:creationId xmlns:a16="http://schemas.microsoft.com/office/drawing/2014/main" id="{2790FA99-4856-4A0D-8A76-A58DFD692A6C}"/>
              </a:ext>
            </a:extLst>
          </p:cNvPr>
          <p:cNvSpPr>
            <a:spLocks noGrp="1"/>
          </p:cNvSpPr>
          <p:nvPr>
            <p:ph type="body" sz="half" idx="1"/>
          </p:nvPr>
        </p:nvSpPr>
        <p:spPr/>
        <p:txBody>
          <a:bodyPr/>
          <a:lstStyle/>
          <a:p>
            <a:r>
              <a:rPr lang="en-US" dirty="0"/>
              <a:t>Category</a:t>
            </a:r>
          </a:p>
        </p:txBody>
      </p:sp>
      <p:sp>
        <p:nvSpPr>
          <p:cNvPr id="4" name="Content Placeholder 3">
            <a:extLst>
              <a:ext uri="{FF2B5EF4-FFF2-40B4-BE49-F238E27FC236}">
                <a16:creationId xmlns:a16="http://schemas.microsoft.com/office/drawing/2014/main" id="{18AE1E59-C6F4-4FA8-AF61-674424ED48CE}"/>
              </a:ext>
            </a:extLst>
          </p:cNvPr>
          <p:cNvSpPr>
            <a:spLocks noGrp="1"/>
          </p:cNvSpPr>
          <p:nvPr>
            <p:ph sz="half" idx="2"/>
          </p:nvPr>
        </p:nvSpPr>
        <p:spPr/>
        <p:txBody>
          <a:bodyPr/>
          <a:lstStyle/>
          <a:p>
            <a:r>
              <a:rPr lang="en-US" dirty="0"/>
              <a:t>Dimension</a:t>
            </a:r>
          </a:p>
        </p:txBody>
      </p:sp>
    </p:spTree>
    <p:extLst>
      <p:ext uri="{BB962C8B-B14F-4D97-AF65-F5344CB8AC3E}">
        <p14:creationId xmlns:p14="http://schemas.microsoft.com/office/powerpoint/2010/main" val="29408276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209B-04DB-4A0C-92AA-E3937868690F}"/>
              </a:ext>
            </a:extLst>
          </p:cNvPr>
          <p:cNvSpPr>
            <a:spLocks noGrp="1"/>
          </p:cNvSpPr>
          <p:nvPr>
            <p:ph type="title"/>
          </p:nvPr>
        </p:nvSpPr>
        <p:spPr/>
        <p:txBody>
          <a:bodyPr/>
          <a:lstStyle/>
          <a:p>
            <a:r>
              <a:rPr lang="en-US" dirty="0"/>
              <a:t>Construct definition</a:t>
            </a:r>
          </a:p>
        </p:txBody>
      </p:sp>
      <p:sp>
        <p:nvSpPr>
          <p:cNvPr id="3" name="Text Placeholder 2">
            <a:extLst>
              <a:ext uri="{FF2B5EF4-FFF2-40B4-BE49-F238E27FC236}">
                <a16:creationId xmlns:a16="http://schemas.microsoft.com/office/drawing/2014/main" id="{2790FA99-4856-4A0D-8A76-A58DFD692A6C}"/>
              </a:ext>
            </a:extLst>
          </p:cNvPr>
          <p:cNvSpPr>
            <a:spLocks noGrp="1"/>
          </p:cNvSpPr>
          <p:nvPr>
            <p:ph type="body" sz="half" idx="1"/>
          </p:nvPr>
        </p:nvSpPr>
        <p:spPr/>
        <p:txBody>
          <a:bodyPr/>
          <a:lstStyle/>
          <a:p>
            <a:r>
              <a:rPr lang="en-US" dirty="0"/>
              <a:t>Category that gives rise to the dimension…		</a:t>
            </a:r>
          </a:p>
        </p:txBody>
      </p:sp>
    </p:spTree>
    <p:extLst>
      <p:ext uri="{BB962C8B-B14F-4D97-AF65-F5344CB8AC3E}">
        <p14:creationId xmlns:p14="http://schemas.microsoft.com/office/powerpoint/2010/main" val="11475972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46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11DA788-AEEA-4BDD-9650-07FE4BE79C6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93916" y="1119308"/>
            <a:ext cx="1986278" cy="2233797"/>
          </a:xfrm>
          <a:prstGeom prst="rect">
            <a:avLst/>
          </a:prstGeom>
        </p:spPr>
      </p:pic>
      <p:sp>
        <p:nvSpPr>
          <p:cNvPr id="137" name="Rectangle 136">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47398-5B8D-43B4-B359-B82C3693A206}"/>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a:r>
              <a:rPr lang="en-US" sz="4700">
                <a:solidFill>
                  <a:srgbClr val="FFFFFF"/>
                </a:solidFill>
              </a:rPr>
              <a:t>Dimensional to categorical…</a:t>
            </a:r>
          </a:p>
        </p:txBody>
      </p:sp>
      <p:pic>
        <p:nvPicPr>
          <p:cNvPr id="2050" name="Picture 2" descr="Image result for water">
            <a:extLst>
              <a:ext uri="{FF2B5EF4-FFF2-40B4-BE49-F238E27FC236}">
                <a16:creationId xmlns:a16="http://schemas.microsoft.com/office/drawing/2014/main" id="{5331CD98-A6A7-40C4-9A0A-10CBEEB1DB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5356" y="1189651"/>
            <a:ext cx="1994604" cy="1934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FAA178-F024-432F-9607-25BAAE90194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3551" y="1119308"/>
            <a:ext cx="1985008" cy="2235134"/>
          </a:xfrm>
          <a:prstGeom prst="rect">
            <a:avLst/>
          </a:prstGeom>
        </p:spPr>
      </p:pic>
      <p:cxnSp>
        <p:nvCxnSpPr>
          <p:cNvPr id="139" name="Straight Connector 138">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9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D37BF0D-4004-4766-8D5D-9B21323738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 b="-5"/>
          <a:stretch/>
        </p:blipFill>
        <p:spPr>
          <a:xfrm>
            <a:off x="6918951" y="1341137"/>
            <a:ext cx="1986279" cy="1930824"/>
          </a:xfrm>
          <a:prstGeom prst="rect">
            <a:avLst/>
          </a:prstGeom>
        </p:spPr>
      </p:pic>
      <p:cxnSp>
        <p:nvCxnSpPr>
          <p:cNvPr id="143" name="Straight Connector 142">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660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3048" y="6927"/>
            <a:ext cx="5379752" cy="684414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Content Placeholder 5"/>
          <p:cNvPicPr>
            <a:picLocks noGrp="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783048" y="2971800"/>
            <a:ext cx="5379752" cy="3879273"/>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a:ext>
            </a:extLst>
          </a:blip>
          <a:srcRect/>
          <a:stretch>
            <a:fillRect/>
          </a:stretch>
        </p:blipFill>
        <p:spPr bwMode="auto">
          <a:xfrm>
            <a:off x="2148824" y="6927"/>
            <a:ext cx="4648200" cy="2971800"/>
          </a:xfrm>
          <a:prstGeom prst="rect">
            <a:avLst/>
          </a:prstGeom>
          <a:noFill/>
          <a:ln>
            <a:noFill/>
          </a:ln>
        </p:spPr>
      </p:pic>
    </p:spTree>
    <p:extLst>
      <p:ext uri="{BB962C8B-B14F-4D97-AF65-F5344CB8AC3E}">
        <p14:creationId xmlns:p14="http://schemas.microsoft.com/office/powerpoint/2010/main" val="35352753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533400"/>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0" i="0" kern="1200" spc="-100" baseline="0">
                <a:solidFill>
                  <a:schemeClr val="tx2"/>
                </a:solidFill>
                <a:latin typeface="Arial" charset="0"/>
                <a:ea typeface="Arial" charset="0"/>
                <a:cs typeface="Arial" charset="0"/>
              </a:defRPr>
            </a:lvl1pPr>
          </a:lstStyle>
          <a:p>
            <a:pPr marL="0" marR="0" lvl="0" indent="0" fontAlgn="auto">
              <a:spcAft>
                <a:spcPts val="600"/>
              </a:spcAft>
              <a:buClrTx/>
              <a:buSzTx/>
              <a:tabLst/>
              <a:defRPr/>
            </a:pPr>
            <a:r>
              <a:rPr kumimoji="0" lang="en-US" b="0" i="0" u="none" strike="noStrike" kern="1200" cap="none" spc="-100" normalizeH="0" baseline="0" noProof="0">
                <a:ln>
                  <a:noFill/>
                </a:ln>
                <a:effectLst/>
                <a:uLnTx/>
                <a:uFillTx/>
                <a:latin typeface="Arial" charset="0"/>
                <a:ea typeface="Arial" charset="0"/>
                <a:cs typeface="Arial" charset="0"/>
              </a:rPr>
              <a:t>Outline</a:t>
            </a:r>
          </a:p>
        </p:txBody>
      </p:sp>
      <p:graphicFrame>
        <p:nvGraphicFramePr>
          <p:cNvPr id="8" name="Content Placeholder 2">
            <a:extLst>
              <a:ext uri="{FF2B5EF4-FFF2-40B4-BE49-F238E27FC236}">
                <a16:creationId xmlns:a16="http://schemas.microsoft.com/office/drawing/2014/main" id="{61421C63-4D74-4109-9C31-F277EA1813A0}"/>
              </a:ext>
            </a:extLst>
          </p:cNvPr>
          <p:cNvGraphicFramePr/>
          <p:nvPr>
            <p:extLst>
              <p:ext uri="{D42A27DB-BD31-4B8C-83A1-F6EECF244321}">
                <p14:modId xmlns:p14="http://schemas.microsoft.com/office/powerpoint/2010/main" val="2383610406"/>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58497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81CDAE-C152-4F97-AC32-45EAB6D6448A}"/>
              </a:ext>
            </a:extLst>
          </p:cNvPr>
          <p:cNvSpPr>
            <a:spLocks noGrp="1"/>
          </p:cNvSpPr>
          <p:nvPr>
            <p:ph type="title"/>
          </p:nvPr>
        </p:nvSpPr>
        <p:spPr>
          <a:xfrm>
            <a:off x="647271" y="1012004"/>
            <a:ext cx="2562119" cy="4795408"/>
          </a:xfrm>
        </p:spPr>
        <p:txBody>
          <a:bodyPr>
            <a:normAutofit/>
          </a:bodyPr>
          <a:lstStyle/>
          <a:p>
            <a:r>
              <a:rPr lang="en-US" sz="2800" dirty="0">
                <a:solidFill>
                  <a:srgbClr val="FFFFFF"/>
                </a:solidFill>
              </a:rPr>
              <a:t>But, what are talking about exactly? </a:t>
            </a:r>
            <a:br>
              <a:rPr lang="en-US" sz="2800" dirty="0">
                <a:solidFill>
                  <a:srgbClr val="FFFFFF"/>
                </a:solidFill>
              </a:rPr>
            </a:br>
            <a:br>
              <a:rPr lang="en-US" sz="2800" dirty="0">
                <a:solidFill>
                  <a:srgbClr val="FFFFFF"/>
                </a:solidFill>
              </a:rPr>
            </a:br>
            <a:r>
              <a:rPr lang="en-US" sz="2800" dirty="0">
                <a:solidFill>
                  <a:srgbClr val="FFFFFF"/>
                </a:solidFill>
              </a:rPr>
              <a:t>Alcohol/drug problems are highly heterogeneous in their…</a:t>
            </a:r>
          </a:p>
        </p:txBody>
      </p:sp>
      <p:graphicFrame>
        <p:nvGraphicFramePr>
          <p:cNvPr id="5" name="Content Placeholder 2">
            <a:extLst>
              <a:ext uri="{FF2B5EF4-FFF2-40B4-BE49-F238E27FC236}">
                <a16:creationId xmlns:a16="http://schemas.microsoft.com/office/drawing/2014/main" id="{75CD86DD-418F-4EA8-9D37-CEF221F80666}"/>
              </a:ext>
            </a:extLst>
          </p:cNvPr>
          <p:cNvGraphicFramePr>
            <a:graphicFrameLocks noGrp="1"/>
          </p:cNvGraphicFramePr>
          <p:nvPr>
            <p:ph idx="1"/>
            <p:extLst>
              <p:ext uri="{D42A27DB-BD31-4B8C-83A1-F6EECF244321}">
                <p14:modId xmlns:p14="http://schemas.microsoft.com/office/powerpoint/2010/main" val="720518196"/>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9068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34D94-A53E-4EC8-9FFE-810005AE28EA}"/>
              </a:ext>
            </a:extLst>
          </p:cNvPr>
          <p:cNvSpPr>
            <a:spLocks noGrp="1"/>
          </p:cNvSpPr>
          <p:nvPr>
            <p:ph type="title"/>
          </p:nvPr>
        </p:nvSpPr>
        <p:spPr>
          <a:xfrm>
            <a:off x="616137" y="640263"/>
            <a:ext cx="4653738" cy="1344975"/>
          </a:xfrm>
        </p:spPr>
        <p:txBody>
          <a:bodyPr>
            <a:normAutofit/>
          </a:bodyPr>
          <a:lstStyle/>
          <a:p>
            <a:r>
              <a:rPr lang="en-US" sz="3500" dirty="0"/>
              <a:t>What is it? </a:t>
            </a:r>
          </a:p>
        </p:txBody>
      </p:sp>
      <p:sp>
        <p:nvSpPr>
          <p:cNvPr id="3" name="Content Placeholder 2">
            <a:extLst>
              <a:ext uri="{FF2B5EF4-FFF2-40B4-BE49-F238E27FC236}">
                <a16:creationId xmlns:a16="http://schemas.microsoft.com/office/drawing/2014/main" id="{F69D2F3C-4A78-45F1-A265-9E9A664367A8}"/>
              </a:ext>
            </a:extLst>
          </p:cNvPr>
          <p:cNvSpPr>
            <a:spLocks noGrp="1"/>
          </p:cNvSpPr>
          <p:nvPr>
            <p:ph idx="1"/>
          </p:nvPr>
        </p:nvSpPr>
        <p:spPr>
          <a:xfrm>
            <a:off x="616136" y="2121762"/>
            <a:ext cx="4653738" cy="3626917"/>
          </a:xfrm>
        </p:spPr>
        <p:txBody>
          <a:bodyPr>
            <a:normAutofit/>
          </a:bodyPr>
          <a:lstStyle/>
          <a:p>
            <a:r>
              <a:rPr lang="en-US" sz="2100" dirty="0"/>
              <a:t>“Disease”? “Disorder”? </a:t>
            </a:r>
          </a:p>
          <a:p>
            <a:r>
              <a:rPr lang="en-US" sz="2100" dirty="0"/>
              <a:t>“Choice”? </a:t>
            </a:r>
          </a:p>
        </p:txBody>
      </p:sp>
      <p:pic>
        <p:nvPicPr>
          <p:cNvPr id="5" name="Picture 4">
            <a:extLst>
              <a:ext uri="{FF2B5EF4-FFF2-40B4-BE49-F238E27FC236}">
                <a16:creationId xmlns:a16="http://schemas.microsoft.com/office/drawing/2014/main" id="{8B29C113-2A89-4514-8CE3-739FE27C04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2163" y="540367"/>
            <a:ext cx="3031807" cy="1819084"/>
          </a:xfrm>
          <a:prstGeom prst="rect">
            <a:avLst/>
          </a:prstGeom>
        </p:spPr>
      </p:pic>
      <p:pic>
        <p:nvPicPr>
          <p:cNvPr id="4" name="Picture 3">
            <a:extLst>
              <a:ext uri="{FF2B5EF4-FFF2-40B4-BE49-F238E27FC236}">
                <a16:creationId xmlns:a16="http://schemas.microsoft.com/office/drawing/2014/main" id="{57596FAB-AFFA-4B73-AA0D-ACD51D4998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9902" y="2828925"/>
            <a:ext cx="2516328" cy="3388994"/>
          </a:xfrm>
          <a:prstGeom prst="rect">
            <a:avLst/>
          </a:prstGeom>
        </p:spPr>
      </p:pic>
    </p:spTree>
    <p:extLst>
      <p:ext uri="{BB962C8B-B14F-4D97-AF65-F5344CB8AC3E}">
        <p14:creationId xmlns:p14="http://schemas.microsoft.com/office/powerpoint/2010/main" val="34177434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05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Content Placeholder 3">
            <a:extLst>
              <a:ext uri="{FF2B5EF4-FFF2-40B4-BE49-F238E27FC236}">
                <a16:creationId xmlns:a16="http://schemas.microsoft.com/office/drawing/2014/main" id="{5125A09C-D7DB-49A9-9E25-249EA551B37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818858" y="1802560"/>
            <a:ext cx="5421465" cy="3252879"/>
          </a:xfrm>
          <a:prstGeom prst="rect">
            <a:avLst/>
          </a:prstGeom>
        </p:spPr>
      </p:pic>
    </p:spTree>
    <p:extLst>
      <p:ext uri="{BB962C8B-B14F-4D97-AF65-F5344CB8AC3E}">
        <p14:creationId xmlns:p14="http://schemas.microsoft.com/office/powerpoint/2010/main" val="2959215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CDFB-B8C4-4EA2-8CA5-97E20CA634CB}"/>
              </a:ext>
            </a:extLst>
          </p:cNvPr>
          <p:cNvSpPr>
            <a:spLocks noGrp="1"/>
          </p:cNvSpPr>
          <p:nvPr>
            <p:ph type="title"/>
          </p:nvPr>
        </p:nvSpPr>
        <p:spPr>
          <a:xfrm>
            <a:off x="457200" y="533400"/>
            <a:ext cx="8229600" cy="990600"/>
          </a:xfrm>
          <a:prstGeom prst="rect">
            <a:avLst/>
          </a:prstGeom>
        </p:spPr>
        <p:txBody>
          <a:bodyPr anchor="ctr">
            <a:normAutofit/>
          </a:bodyPr>
          <a:lstStyle/>
          <a:p>
            <a:pPr>
              <a:lnSpc>
                <a:spcPct val="90000"/>
              </a:lnSpc>
            </a:pPr>
            <a:r>
              <a:rPr lang="en-US" sz="3400" dirty="0"/>
              <a:t>Commonly Studied Dimensions of Stigma</a:t>
            </a:r>
          </a:p>
        </p:txBody>
      </p:sp>
      <p:graphicFrame>
        <p:nvGraphicFramePr>
          <p:cNvPr id="7" name="Content Placeholder 2">
            <a:extLst>
              <a:ext uri="{FF2B5EF4-FFF2-40B4-BE49-F238E27FC236}">
                <a16:creationId xmlns:a16="http://schemas.microsoft.com/office/drawing/2014/main" id="{3D7EEA20-B474-4B5C-B81A-0B19098B212D}"/>
              </a:ext>
            </a:extLst>
          </p:cNvPr>
          <p:cNvGraphicFramePr>
            <a:graphicFrameLocks noGrp="1"/>
          </p:cNvGraphicFramePr>
          <p:nvPr>
            <p:ph idx="1"/>
            <p:extLst>
              <p:ext uri="{D42A27DB-BD31-4B8C-83A1-F6EECF244321}">
                <p14:modId xmlns:p14="http://schemas.microsoft.com/office/powerpoint/2010/main" val="829162968"/>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2074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D34B4-5F8E-4CC6-84C8-ABA94904BE82}"/>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a:r>
              <a:rPr lang="en-US" sz="3300" kern="1200">
                <a:solidFill>
                  <a:srgbClr val="FFFFFF"/>
                </a:solidFill>
                <a:latin typeface="+mj-lt"/>
                <a:ea typeface="+mj-ea"/>
                <a:cs typeface="+mj-cs"/>
              </a:rPr>
              <a:t>Addiction is developmental learning disorder</a:t>
            </a:r>
          </a:p>
        </p:txBody>
      </p:sp>
      <p:cxnSp>
        <p:nvCxnSpPr>
          <p:cNvPr id="17" name="Straight Connector 1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Content Placeholder 3">
            <a:extLst>
              <a:ext uri="{FF2B5EF4-FFF2-40B4-BE49-F238E27FC236}">
                <a16:creationId xmlns:a16="http://schemas.microsoft.com/office/drawing/2014/main" id="{64EFB913-C4F8-41A3-ACAC-65184A3D838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39700" y="492573"/>
            <a:ext cx="4366491" cy="5880796"/>
          </a:xfrm>
          <a:prstGeom prst="rect">
            <a:avLst/>
          </a:prstGeom>
        </p:spPr>
      </p:pic>
    </p:spTree>
    <p:extLst>
      <p:ext uri="{BB962C8B-B14F-4D97-AF65-F5344CB8AC3E}">
        <p14:creationId xmlns:p14="http://schemas.microsoft.com/office/powerpoint/2010/main" val="14884435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6" name="Group 5"/>
          <p:cNvGrpSpPr/>
          <p:nvPr/>
        </p:nvGrpSpPr>
        <p:grpSpPr>
          <a:xfrm>
            <a:off x="101543" y="184317"/>
            <a:ext cx="8938727" cy="6306462"/>
            <a:chOff x="180737" y="170538"/>
            <a:chExt cx="8938727" cy="6306462"/>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228600"/>
              <a:ext cx="8233403" cy="6248400"/>
            </a:xfrm>
            <a:prstGeom prst="rect">
              <a:avLst/>
            </a:prstGeom>
          </p:spPr>
        </p:pic>
        <p:sp>
          <p:nvSpPr>
            <p:cNvPr id="5" name="TextBox 4"/>
            <p:cNvSpPr txBox="1"/>
            <p:nvPr/>
          </p:nvSpPr>
          <p:spPr>
            <a:xfrm>
              <a:off x="180737" y="170538"/>
              <a:ext cx="8938727" cy="830997"/>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Different legal and commercial statuses of substances can affect consumption rates, patterns, and produce different types of harms…</a:t>
              </a:r>
            </a:p>
          </p:txBody>
        </p:sp>
      </p:grpSp>
      <p:sp>
        <p:nvSpPr>
          <p:cNvPr id="7" name="TextBox 6"/>
          <p:cNvSpPr txBox="1"/>
          <p:nvPr/>
        </p:nvSpPr>
        <p:spPr>
          <a:xfrm>
            <a:off x="0" y="6539468"/>
            <a:ext cx="34804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Canada Drug Policy Coalition, 2015</a:t>
            </a:r>
          </a:p>
        </p:txBody>
      </p:sp>
    </p:spTree>
    <p:extLst>
      <p:ext uri="{BB962C8B-B14F-4D97-AF65-F5344CB8AC3E}">
        <p14:creationId xmlns:p14="http://schemas.microsoft.com/office/powerpoint/2010/main" val="31747912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99447" y="140543"/>
            <a:ext cx="3985902"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prstClr val="white"/>
                </a:solidFill>
                <a:effectLst/>
                <a:uLnTx/>
                <a:uFillTx/>
                <a:latin typeface="Calibri Light" panose="020F0302020204030204"/>
                <a:ea typeface="+mn-ea"/>
                <a:cs typeface="+mn-cs"/>
              </a:rPr>
              <a:t>MULTIPLE PATHWAYS TO RECOVERY</a:t>
            </a:r>
          </a:p>
        </p:txBody>
      </p:sp>
      <p:sp>
        <p:nvSpPr>
          <p:cNvPr id="4" name="TextBox 3"/>
          <p:cNvSpPr txBox="1"/>
          <p:nvPr/>
        </p:nvSpPr>
        <p:spPr>
          <a:xfrm>
            <a:off x="173210" y="1365628"/>
            <a:ext cx="4889395" cy="5254326"/>
          </a:xfrm>
          <a:prstGeom prst="rect">
            <a:avLst/>
          </a:prstGeom>
        </p:spPr>
        <p:txBody>
          <a:bodyPr vert="horz" lIns="91440" tIns="45720" rIns="91440" bIns="45720" rtlCol="0" anchor="t">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Acknowledges myriad ways in which individuals can recover: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Clinical pathways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(provided by a clinician or other medical professional – both medication and psychosocial interventions)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Non-clinical pathways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(services not involving clinicians like AA)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Self-management pathways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(recovery change processes that involve no formal services, sometimes referred to as “natural recovery”).</a:t>
            </a:r>
          </a:p>
        </p:txBody>
      </p:sp>
      <p:sp>
        <p:nvSpPr>
          <p:cNvPr id="18"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62605"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56707815"/>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686800" cy="5334000"/>
          </a:xfrm>
        </p:spPr>
        <p:txBody>
          <a:bodyPr>
            <a:normAutofit fontScale="92500" lnSpcReduction="10000"/>
          </a:bodyPr>
          <a:lstStyle/>
          <a:p>
            <a:pPr marL="0" indent="0">
              <a:buNone/>
            </a:pPr>
            <a:r>
              <a:rPr lang="en-US" dirty="0">
                <a:solidFill>
                  <a:schemeClr val="tx1">
                    <a:lumMod val="65000"/>
                    <a:lumOff val="35000"/>
                  </a:schemeClr>
                </a:solidFill>
              </a:rPr>
              <a:t>We are moving away from…</a:t>
            </a:r>
          </a:p>
          <a:p>
            <a:pPr marL="0" indent="0">
              <a:buNone/>
            </a:pPr>
            <a:endParaRPr lang="en-US" sz="1200" dirty="0">
              <a:solidFill>
                <a:srgbClr val="808080"/>
              </a:solidFill>
            </a:endParaRPr>
          </a:p>
          <a:p>
            <a:r>
              <a:rPr lang="en-US" sz="2000" dirty="0">
                <a:solidFill>
                  <a:schemeClr val="tx1">
                    <a:lumMod val="65000"/>
                    <a:lumOff val="35000"/>
                  </a:schemeClr>
                </a:solidFill>
              </a:rPr>
              <a:t>A “moral issue ” </a:t>
            </a:r>
            <a:r>
              <a:rPr lang="en-US" sz="2000" dirty="0">
                <a:solidFill>
                  <a:srgbClr val="808080"/>
                </a:solidFill>
              </a:rPr>
              <a:t>	    </a:t>
            </a:r>
            <a:r>
              <a:rPr lang="en-US" sz="2000" u="sng" dirty="0">
                <a:solidFill>
                  <a:schemeClr val="tx1">
                    <a:lumMod val="65000"/>
                    <a:lumOff val="35000"/>
                  </a:schemeClr>
                </a:solidFill>
              </a:rPr>
              <a:t>a genetically influenced disorder of the brain</a:t>
            </a:r>
          </a:p>
          <a:p>
            <a:pPr>
              <a:buNone/>
            </a:pPr>
            <a:endParaRPr lang="en-US" sz="2000" dirty="0">
              <a:solidFill>
                <a:srgbClr val="808080"/>
              </a:solidFill>
            </a:endParaRPr>
          </a:p>
          <a:p>
            <a:r>
              <a:rPr lang="en-US" sz="2000" dirty="0">
                <a:solidFill>
                  <a:schemeClr val="tx1">
                    <a:lumMod val="65000"/>
                    <a:lumOff val="35000"/>
                  </a:schemeClr>
                </a:solidFill>
              </a:rPr>
              <a:t>A few treatment options </a:t>
            </a:r>
            <a:r>
              <a:rPr lang="en-US" sz="2000" dirty="0">
                <a:solidFill>
                  <a:srgbClr val="808080"/>
                </a:solidFill>
              </a:rPr>
              <a:t>	                </a:t>
            </a:r>
            <a:r>
              <a:rPr lang="en-US" sz="2000" u="sng" dirty="0">
                <a:solidFill>
                  <a:schemeClr val="tx1">
                    <a:lumMod val="65000"/>
                    <a:lumOff val="35000"/>
                  </a:schemeClr>
                </a:solidFill>
              </a:rPr>
              <a:t>many evidence-based pharmacological and psychosocial treatment options</a:t>
            </a:r>
          </a:p>
          <a:p>
            <a:pPr>
              <a:buNone/>
            </a:pPr>
            <a:endParaRPr lang="en-US" sz="2000" dirty="0">
              <a:solidFill>
                <a:srgbClr val="808080"/>
              </a:solidFill>
            </a:endParaRPr>
          </a:p>
          <a:p>
            <a:r>
              <a:rPr lang="en-US" sz="2000" dirty="0">
                <a:solidFill>
                  <a:schemeClr val="tx1">
                    <a:lumMod val="65000"/>
                    <a:lumOff val="35000"/>
                  </a:schemeClr>
                </a:solidFill>
              </a:rPr>
              <a:t>A rapid detox and “30 day rehab”     </a:t>
            </a:r>
            <a:r>
              <a:rPr lang="en-US" sz="2000" dirty="0">
                <a:solidFill>
                  <a:srgbClr val="808080"/>
                </a:solidFill>
              </a:rPr>
              <a:t>             </a:t>
            </a:r>
            <a:r>
              <a:rPr lang="en-US" sz="2000" u="sng" dirty="0">
                <a:solidFill>
                  <a:schemeClr val="tx1">
                    <a:lumMod val="65000"/>
                    <a:lumOff val="35000"/>
                  </a:schemeClr>
                </a:solidFill>
              </a:rPr>
              <a:t>ongoing recovery management</a:t>
            </a:r>
          </a:p>
          <a:p>
            <a:pPr>
              <a:buNone/>
            </a:pPr>
            <a:endParaRPr lang="en-US" sz="2000" dirty="0">
              <a:solidFill>
                <a:srgbClr val="808080"/>
              </a:solidFill>
            </a:endParaRPr>
          </a:p>
          <a:p>
            <a:r>
              <a:rPr lang="en-US" sz="2000" dirty="0">
                <a:solidFill>
                  <a:schemeClr val="tx1">
                    <a:lumMod val="65000"/>
                    <a:lumOff val="35000"/>
                  </a:schemeClr>
                </a:solidFill>
              </a:rPr>
              <a:t>Believing few people recover to   </a:t>
            </a:r>
            <a:r>
              <a:rPr lang="en-US" sz="2000" dirty="0">
                <a:solidFill>
                  <a:srgbClr val="808080"/>
                </a:solidFill>
              </a:rPr>
              <a:t>              </a:t>
            </a:r>
            <a:r>
              <a:rPr lang="en-US" sz="2000" u="sng" dirty="0">
                <a:solidFill>
                  <a:schemeClr val="tx1">
                    <a:lumMod val="65000"/>
                    <a:lumOff val="35000"/>
                  </a:schemeClr>
                </a:solidFill>
              </a:rPr>
              <a:t>understanding that most people recover, but it can take time</a:t>
            </a:r>
          </a:p>
          <a:p>
            <a:pPr>
              <a:buNone/>
            </a:pPr>
            <a:endParaRPr lang="en-US" sz="2000" dirty="0">
              <a:solidFill>
                <a:srgbClr val="808080"/>
              </a:solidFill>
            </a:endParaRPr>
          </a:p>
          <a:p>
            <a:r>
              <a:rPr lang="en-US" sz="2000" dirty="0">
                <a:solidFill>
                  <a:schemeClr val="tx1">
                    <a:lumMod val="65000"/>
                    <a:lumOff val="35000"/>
                  </a:schemeClr>
                </a:solidFill>
              </a:rPr>
              <a:t>Uncoordinated and segregated addiction care</a:t>
            </a:r>
            <a:r>
              <a:rPr lang="en-US" sz="2000" dirty="0">
                <a:solidFill>
                  <a:srgbClr val="808080"/>
                </a:solidFill>
              </a:rPr>
              <a:t>             </a:t>
            </a:r>
            <a:r>
              <a:rPr lang="en-US" sz="2000" dirty="0">
                <a:solidFill>
                  <a:schemeClr val="tx1">
                    <a:lumMod val="65000"/>
                    <a:lumOff val="35000"/>
                  </a:schemeClr>
                </a:solidFill>
              </a:rPr>
              <a:t> </a:t>
            </a:r>
            <a:r>
              <a:rPr lang="en-US" sz="2000" u="sng" dirty="0">
                <a:solidFill>
                  <a:schemeClr val="tx1">
                    <a:lumMod val="65000"/>
                    <a:lumOff val="35000"/>
                  </a:schemeClr>
                </a:solidFill>
              </a:rPr>
              <a:t>health systems treating this as a top clinical and public health problem</a:t>
            </a:r>
          </a:p>
          <a:p>
            <a:endParaRPr lang="en-US" sz="2000" dirty="0">
              <a:solidFill>
                <a:schemeClr val="tx1">
                  <a:lumMod val="65000"/>
                  <a:lumOff val="35000"/>
                </a:schemeClr>
              </a:solidFill>
            </a:endParaRPr>
          </a:p>
          <a:p>
            <a:r>
              <a:rPr lang="en-US" sz="2000" dirty="0">
                <a:solidFill>
                  <a:schemeClr val="tx1">
                    <a:lumMod val="65000"/>
                    <a:lumOff val="35000"/>
                  </a:schemeClr>
                </a:solidFill>
              </a:rPr>
              <a:t>How conceptualize it and refer to it 	 </a:t>
            </a:r>
            <a:r>
              <a:rPr lang="en-US" sz="2000" u="sng" dirty="0">
                <a:solidFill>
                  <a:schemeClr val="tx1">
                    <a:lumMod val="65000"/>
                    <a:lumOff val="35000"/>
                  </a:schemeClr>
                </a:solidFill>
              </a:rPr>
              <a:t>changing</a:t>
            </a:r>
          </a:p>
          <a:p>
            <a:endParaRPr lang="en-US" sz="2000" u="sng"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9144D3-F7C8-44F6-A3BE-BEC959E865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ight Arrow 4"/>
          <p:cNvSpPr/>
          <p:nvPr/>
        </p:nvSpPr>
        <p:spPr bwMode="auto">
          <a:xfrm>
            <a:off x="2576946" y="1700459"/>
            <a:ext cx="8382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ight Arrow 6"/>
          <p:cNvSpPr/>
          <p:nvPr/>
        </p:nvSpPr>
        <p:spPr bwMode="auto">
          <a:xfrm>
            <a:off x="4084726" y="3331029"/>
            <a:ext cx="8382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ight Arrow 7"/>
          <p:cNvSpPr/>
          <p:nvPr/>
        </p:nvSpPr>
        <p:spPr bwMode="auto">
          <a:xfrm>
            <a:off x="3906667" y="4036711"/>
            <a:ext cx="8382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ight Arrow 8"/>
          <p:cNvSpPr/>
          <p:nvPr/>
        </p:nvSpPr>
        <p:spPr bwMode="auto">
          <a:xfrm>
            <a:off x="5288651" y="4980992"/>
            <a:ext cx="650534"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Right Arrow 9"/>
          <p:cNvSpPr/>
          <p:nvPr/>
        </p:nvSpPr>
        <p:spPr bwMode="auto">
          <a:xfrm>
            <a:off x="4401337" y="5959476"/>
            <a:ext cx="68706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AB0718DF-3A08-4B27-80CD-0A64A35EA4DA}"/>
              </a:ext>
            </a:extLst>
          </p:cNvPr>
          <p:cNvSpPr txBox="1"/>
          <p:nvPr/>
        </p:nvSpPr>
        <p:spPr>
          <a:xfrm>
            <a:off x="32657" y="0"/>
            <a:ext cx="9111343" cy="830997"/>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have learned a lot in the past 50 years as a result of these concerted national efforts…</a:t>
            </a:r>
          </a:p>
        </p:txBody>
      </p:sp>
      <p:sp>
        <p:nvSpPr>
          <p:cNvPr id="12" name="Right Arrow 4">
            <a:extLst>
              <a:ext uri="{FF2B5EF4-FFF2-40B4-BE49-F238E27FC236}">
                <a16:creationId xmlns:a16="http://schemas.microsoft.com/office/drawing/2014/main" id="{FB8EACF4-3AE2-420C-AA78-FDEF1269778A}"/>
              </a:ext>
            </a:extLst>
          </p:cNvPr>
          <p:cNvSpPr/>
          <p:nvPr/>
        </p:nvSpPr>
        <p:spPr bwMode="auto">
          <a:xfrm>
            <a:off x="3246526" y="2372661"/>
            <a:ext cx="8382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098198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46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11DA788-AEEA-4BDD-9650-07FE4BE79C6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93916" y="1119308"/>
            <a:ext cx="1986278" cy="2233797"/>
          </a:xfrm>
          <a:prstGeom prst="rect">
            <a:avLst/>
          </a:prstGeom>
        </p:spPr>
      </p:pic>
      <p:sp>
        <p:nvSpPr>
          <p:cNvPr id="137" name="Rectangle 136">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047398-5B8D-43B4-B359-B82C3693A206}"/>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a:r>
              <a:rPr lang="en-US" sz="4700">
                <a:solidFill>
                  <a:srgbClr val="FFFFFF"/>
                </a:solidFill>
              </a:rPr>
              <a:t>Dimensional to categorical…</a:t>
            </a:r>
          </a:p>
        </p:txBody>
      </p:sp>
      <p:pic>
        <p:nvPicPr>
          <p:cNvPr id="2050" name="Picture 2" descr="Image result for water">
            <a:extLst>
              <a:ext uri="{FF2B5EF4-FFF2-40B4-BE49-F238E27FC236}">
                <a16:creationId xmlns:a16="http://schemas.microsoft.com/office/drawing/2014/main" id="{5331CD98-A6A7-40C4-9A0A-10CBEEB1DB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5356" y="1189651"/>
            <a:ext cx="1994604" cy="1934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FAA178-F024-432F-9607-25BAAE90194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3551" y="1119308"/>
            <a:ext cx="1985008" cy="2235134"/>
          </a:xfrm>
          <a:prstGeom prst="rect">
            <a:avLst/>
          </a:prstGeom>
        </p:spPr>
      </p:pic>
      <p:cxnSp>
        <p:nvCxnSpPr>
          <p:cNvPr id="139" name="Straight Connector 138">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9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D37BF0D-4004-4766-8D5D-9B21323738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 b="-5"/>
          <a:stretch/>
        </p:blipFill>
        <p:spPr>
          <a:xfrm>
            <a:off x="6918951" y="1341137"/>
            <a:ext cx="1986279" cy="1930824"/>
          </a:xfrm>
          <a:prstGeom prst="rect">
            <a:avLst/>
          </a:prstGeom>
        </p:spPr>
      </p:pic>
      <p:cxnSp>
        <p:nvCxnSpPr>
          <p:cNvPr id="143" name="Straight Connector 142">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50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935" y="0"/>
            <a:ext cx="3053935" cy="2079109"/>
          </a:xfrm>
          <a:prstGeom prst="rect">
            <a:avLst/>
          </a:prstGeom>
          <a:solidFill>
            <a:srgbClr val="94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228600" y="369838"/>
            <a:ext cx="25397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a:ea typeface="+mn-ea"/>
                <a:cs typeface="+mn-cs"/>
              </a:rPr>
              <a:t>Caution: </a:t>
            </a:r>
            <a:r>
              <a:rPr kumimoji="0" lang="en-US" sz="2400" b="1" i="0" u="none" strike="noStrike" kern="1200" cap="none" spc="0" normalizeH="0" baseline="0" noProof="0" dirty="0">
                <a:ln>
                  <a:noFill/>
                </a:ln>
                <a:solidFill>
                  <a:srgbClr val="FFFFFF"/>
                </a:solidFill>
                <a:effectLst/>
                <a:uLnTx/>
                <a:uFillTx/>
                <a:latin typeface="Arial"/>
                <a:ea typeface="+mn-ea"/>
                <a:cs typeface="+mn-cs"/>
              </a:rPr>
              <a:t>Paradox of a biomedical view</a:t>
            </a:r>
            <a:endParaRPr kumimoji="0" lang="en-US" sz="23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996952" y="1"/>
            <a:ext cx="6147048" cy="68580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276600" y="369838"/>
            <a:ext cx="5638800" cy="60016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Sample</a:t>
            </a:r>
            <a:r>
              <a:rPr kumimoji="0" lang="en-US" sz="2400" b="0" i="0" u="none" strike="noStrike" kern="1200" cap="none" spc="0" normalizeH="0" baseline="0" noProof="0" dirty="0">
                <a:ln>
                  <a:noFill/>
                </a:ln>
                <a:solidFill>
                  <a:srgbClr val="FFFFFF"/>
                </a:solidFill>
                <a:effectLst/>
                <a:uLnTx/>
                <a:uFillTx/>
                <a:latin typeface="Arial"/>
                <a:ea typeface="+mn-ea"/>
                <a:cs typeface="+mn-cs"/>
              </a:rPr>
              <a:t>: Respondents completing the General Social Survey (nationally representative survey of U.S. adults) mental health module in 1996 and 2006</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Design</a:t>
            </a:r>
            <a:r>
              <a:rPr kumimoji="0" lang="en-US" sz="2400" b="0" i="0" u="none" strike="noStrike" kern="1200" cap="none" spc="0" normalizeH="0" baseline="0" noProof="0" dirty="0">
                <a:ln>
                  <a:noFill/>
                </a:ln>
                <a:solidFill>
                  <a:srgbClr val="FFFFFF"/>
                </a:solidFill>
                <a:effectLst/>
                <a:uLnTx/>
                <a:uFillTx/>
                <a:latin typeface="Arial"/>
                <a:ea typeface="+mn-ea"/>
                <a:cs typeface="+mn-cs"/>
              </a:rPr>
              <a:t>:  Vignette-based randomized design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Comparison conditions</a:t>
            </a:r>
            <a:r>
              <a:rPr kumimoji="0" lang="en-US" sz="2400" b="0" i="0" u="none" strike="noStrike" kern="1200" cap="none" spc="0" normalizeH="0" baseline="0" noProof="0" dirty="0">
                <a:ln>
                  <a:noFill/>
                </a:ln>
                <a:solidFill>
                  <a:srgbClr val="FFFFFF"/>
                </a:solidFill>
                <a:effectLst/>
                <a:uLnTx/>
                <a:uFillTx/>
                <a:latin typeface="Arial"/>
                <a:ea typeface="+mn-ea"/>
                <a:cs typeface="+mn-cs"/>
              </a:rPr>
              <a:t>: Respondents were randomized to vignettes depicting a person with one of three psychiatric conditions</a:t>
            </a:r>
            <a:endParaRPr kumimoji="0" lang="en-US" sz="2400" b="1"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Outcomes</a:t>
            </a:r>
            <a:r>
              <a:rPr kumimoji="0" lang="en-US" sz="2400" b="0" i="0" u="none" strike="noStrike" kern="1200" cap="none" spc="0" normalizeH="0" baseline="0" noProof="0" dirty="0">
                <a:ln>
                  <a:noFill/>
                </a:ln>
                <a:solidFill>
                  <a:srgbClr val="FFFFFF"/>
                </a:solidFill>
                <a:effectLst/>
                <a:uLnTx/>
                <a:uFillTx/>
                <a:latin typeface="Arial"/>
                <a:ea typeface="+mn-ea"/>
                <a:cs typeface="+mn-cs"/>
              </a:rPr>
              <a:t>: Questions about the person portrayed in the vignette</a:t>
            </a: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p:cNvSpPr txBox="1"/>
          <p:nvPr/>
        </p:nvSpPr>
        <p:spPr>
          <a:xfrm>
            <a:off x="228600" y="2369925"/>
            <a:ext cx="243687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Arial"/>
                <a:ea typeface="+mn-ea"/>
                <a:cs typeface="+mn-cs"/>
              </a:rPr>
              <a:t>An uncertain revolution: why the rise of a genetic model of mental illness has not increased tolerance.</a:t>
            </a: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SCHNITTKER J</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Social Science and Medicine Journal</a:t>
            </a:r>
            <a:endParaRPr kumimoji="0" lang="en-US" sz="1800" b="0" i="1"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206547298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7000" y="652286"/>
            <a:ext cx="381000" cy="582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p:cNvSpPr txBox="1"/>
          <p:nvPr/>
        </p:nvSpPr>
        <p:spPr>
          <a:xfrm>
            <a:off x="1981200" y="5791200"/>
            <a:ext cx="7467600" cy="954107"/>
          </a:xfrm>
          <a:prstGeom prst="rect">
            <a:avLst/>
          </a:prstGeom>
          <a:noFill/>
        </p:spPr>
        <p:txBody>
          <a:bodyPr wrap="square" rtlCol="0">
            <a:spAutoFit/>
          </a:bodyPr>
          <a:lstStyle/>
          <a:p>
            <a:pPr marL="0" marR="0" lvl="0" indent="0" algn="l" defTabSz="45712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9EA1A6"/>
                </a:solidFill>
                <a:effectLst/>
                <a:uLnTx/>
                <a:uFillTx/>
                <a:latin typeface="Arial" charset="0"/>
                <a:ea typeface="Arial" charset="0"/>
                <a:cs typeface="Arial" charset="0"/>
              </a:rPr>
              <a:t>Pescosolido</a:t>
            </a:r>
            <a:r>
              <a:rPr kumimoji="0" lang="en-US" sz="1400" b="0" i="0" u="none" strike="noStrike" kern="0" cap="none" spc="0" normalizeH="0" baseline="0" noProof="0" dirty="0">
                <a:ln>
                  <a:noFill/>
                </a:ln>
                <a:solidFill>
                  <a:srgbClr val="9EA1A6"/>
                </a:solidFill>
                <a:effectLst/>
                <a:uLnTx/>
                <a:uFillTx/>
                <a:latin typeface="Arial" charset="0"/>
                <a:ea typeface="Arial" charset="0"/>
                <a:cs typeface="Arial" charset="0"/>
              </a:rPr>
              <a:t>, B. A., Martin, J. K., Long, J. S., Medina, T. R., Phelan, J. C., &amp; Link, B. G. (2010). “A Disease Like Any Other”? A Decade of Change in Public Reactions to Schizophrenia, Depression, and Alcohol Dependence. American Journal of Psychiatry, 167(11), 1321-1330. doi:doi:10.1176/appi.ajp.2010.09121743</a:t>
            </a:r>
          </a:p>
        </p:txBody>
      </p:sp>
      <p:pic>
        <p:nvPicPr>
          <p:cNvPr id="1030" name="Picture 6" descr="An external file that holds a picture, illustration, etc.&#10;Object name is nihms687376f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07755"/>
            <a:ext cx="8839200" cy="27024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0"/>
            <a:ext cx="9143999" cy="2400657"/>
          </a:xfrm>
          <a:prstGeom prst="rect">
            <a:avLst/>
          </a:prstGeom>
          <a:solidFill>
            <a:srgbClr val="6E98C7"/>
          </a:solidFill>
        </p:spPr>
        <p:txBody>
          <a:bodyPr wrap="square" lIns="274320" tIns="274320" rIns="274320" bIns="274320"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Despite increased agreement that alcohol addiction is biomedical, more viewed it also as due to “bad character”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a:ln>
                  <a:noFill/>
                </a:ln>
                <a:solidFill>
                  <a:srgbClr val="FFFFFF"/>
                </a:solidFill>
                <a:effectLst/>
                <a:uLnTx/>
                <a:uFillTx/>
                <a:latin typeface="Arial"/>
                <a:ea typeface="+mn-ea"/>
                <a:cs typeface="+mn-cs"/>
              </a:rPr>
              <a:t>Thus, while emphasizing biomedical, need to talk about addiction as </a:t>
            </a:r>
            <a:r>
              <a:rPr kumimoji="0" lang="en-US" sz="2400" b="0" i="0" u="sng" strike="noStrike" kern="0" cap="none" spc="0" normalizeH="0" baseline="0" noProof="0" dirty="0">
                <a:ln>
                  <a:noFill/>
                </a:ln>
                <a:solidFill>
                  <a:srgbClr val="FFFFFF"/>
                </a:solidFill>
                <a:effectLst/>
                <a:uLnTx/>
                <a:uFillTx/>
                <a:latin typeface="Arial"/>
                <a:ea typeface="+mn-ea"/>
                <a:cs typeface="+mn-cs"/>
              </a:rPr>
              <a:t>treatable disorder, recover</a:t>
            </a:r>
            <a:r>
              <a:rPr kumimoji="0" lang="en-US" sz="2400" b="0" i="0" u="none" strike="noStrike" kern="0" cap="none" spc="0" normalizeH="0" baseline="0" noProof="0" dirty="0">
                <a:ln>
                  <a:noFill/>
                </a:ln>
                <a:solidFill>
                  <a:srgbClr val="FFFFFF"/>
                </a:solidFill>
                <a:effectLst/>
                <a:uLnTx/>
                <a:uFillTx/>
                <a:latin typeface="Arial"/>
                <a:ea typeface="+mn-ea"/>
                <a:cs typeface="+mn-cs"/>
              </a:rPr>
              <a:t>y is </a:t>
            </a:r>
            <a:r>
              <a:rPr kumimoji="0" lang="en-US" sz="2400" b="0" i="0" u="sng" strike="noStrike" kern="0" cap="none" spc="0" normalizeH="0" baseline="0" noProof="0" dirty="0">
                <a:ln>
                  <a:noFill/>
                </a:ln>
                <a:solidFill>
                  <a:srgbClr val="FFFFFF"/>
                </a:solidFill>
                <a:effectLst/>
                <a:uLnTx/>
                <a:uFillTx/>
                <a:latin typeface="Arial"/>
                <a:ea typeface="+mn-ea"/>
                <a:cs typeface="+mn-cs"/>
              </a:rPr>
              <a:t>likely</a:t>
            </a:r>
            <a:r>
              <a:rPr kumimoji="0" lang="en-US" sz="2400" b="0" i="0" u="none" strike="noStrike" kern="0" cap="none" spc="0" normalizeH="0" baseline="0" noProof="0" dirty="0">
                <a:ln>
                  <a:noFill/>
                </a:ln>
                <a:solidFill>
                  <a:srgbClr val="FFFFFF"/>
                </a:solidFill>
                <a:effectLst/>
                <a:uLnTx/>
                <a:uFillTx/>
                <a:latin typeface="Arial"/>
                <a:ea typeface="+mn-ea"/>
                <a:cs typeface="+mn-cs"/>
              </a:rPr>
              <a:t>…</a:t>
            </a:r>
          </a:p>
        </p:txBody>
      </p:sp>
      <p:sp>
        <p:nvSpPr>
          <p:cNvPr id="2" name="Oval 1"/>
          <p:cNvSpPr/>
          <p:nvPr/>
        </p:nvSpPr>
        <p:spPr>
          <a:xfrm>
            <a:off x="6705600" y="2743200"/>
            <a:ext cx="1371600" cy="2857143"/>
          </a:xfrm>
          <a:prstGeom prst="ellipse">
            <a:avLst/>
          </a:prstGeom>
          <a:noFill/>
          <a:ln w="44450" cmpd="sng">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0258" tIns="385587" rIns="350916" bIns="385587" numCol="1" spcCol="1270" rtlCol="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63636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E5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A screenshot of a cell phone&#10;&#10;Description automatically generated">
            <a:extLst>
              <a:ext uri="{FF2B5EF4-FFF2-40B4-BE49-F238E27FC236}">
                <a16:creationId xmlns:a16="http://schemas.microsoft.com/office/drawing/2014/main" id="{E19B461A-AD21-462C-9432-0EF713D6FEF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34815" y="643467"/>
            <a:ext cx="7074369" cy="5571066"/>
          </a:xfrm>
          <a:prstGeom prst="rect">
            <a:avLst/>
          </a:prstGeom>
        </p:spPr>
      </p:pic>
    </p:spTree>
    <p:extLst>
      <p:ext uri="{BB962C8B-B14F-4D97-AF65-F5344CB8AC3E}">
        <p14:creationId xmlns:p14="http://schemas.microsoft.com/office/powerpoint/2010/main" val="34574880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5D613-27B4-4B7A-A46C-86BE5043F642}"/>
              </a:ext>
            </a:extLst>
          </p:cNvPr>
          <p:cNvSpPr>
            <a:spLocks noGrp="1"/>
          </p:cNvSpPr>
          <p:nvPr>
            <p:ph type="title"/>
          </p:nvPr>
        </p:nvSpPr>
        <p:spPr>
          <a:xfrm>
            <a:off x="628650" y="963877"/>
            <a:ext cx="2620771" cy="4930246"/>
          </a:xfrm>
        </p:spPr>
        <p:txBody>
          <a:bodyPr>
            <a:normAutofit/>
          </a:bodyPr>
          <a:lstStyle/>
          <a:p>
            <a:pPr algn="r"/>
            <a:r>
              <a:rPr lang="en-US" dirty="0">
                <a:solidFill>
                  <a:schemeClr val="accent1"/>
                </a:solidFill>
              </a:rPr>
              <a:t>Why</a:t>
            </a:r>
            <a:r>
              <a:rPr lang="en-US" dirty="0"/>
              <a:t> the fuss about language?</a:t>
            </a:r>
            <a:endParaRPr lang="en-US" dirty="0">
              <a:solidFill>
                <a:schemeClr val="accent1"/>
              </a:solidFill>
            </a:endParaRP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272172-EAFE-4D84-ADB2-7D662E3F1E53}"/>
              </a:ext>
            </a:extLst>
          </p:cNvPr>
          <p:cNvSpPr>
            <a:spLocks noGrp="1"/>
          </p:cNvSpPr>
          <p:nvPr>
            <p:ph idx="1"/>
          </p:nvPr>
        </p:nvSpPr>
        <p:spPr>
          <a:xfrm>
            <a:off x="3636898" y="963877"/>
            <a:ext cx="5109525" cy="4930246"/>
          </a:xfrm>
        </p:spPr>
        <p:txBody>
          <a:bodyPr anchor="ctr">
            <a:normAutofit/>
          </a:bodyPr>
          <a:lstStyle/>
          <a:p>
            <a:pPr lvl="1"/>
            <a:r>
              <a:rPr lang="en-US" dirty="0"/>
              <a:t>Two major reasons: </a:t>
            </a:r>
          </a:p>
          <a:p>
            <a:pPr lvl="2"/>
            <a:r>
              <a:rPr lang="en-US" sz="2800" dirty="0"/>
              <a:t>Stigma and Discrimination</a:t>
            </a:r>
          </a:p>
          <a:p>
            <a:pPr lvl="2"/>
            <a:r>
              <a:rPr lang="en-US" sz="2800" dirty="0"/>
              <a:t>Communication Precision</a:t>
            </a:r>
          </a:p>
        </p:txBody>
      </p:sp>
    </p:spTree>
    <p:extLst>
      <p:ext uri="{BB962C8B-B14F-4D97-AF65-F5344CB8AC3E}">
        <p14:creationId xmlns:p14="http://schemas.microsoft.com/office/powerpoint/2010/main" val="31529240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r>
              <a:rPr lang="en-US" dirty="0"/>
              <a:t>Language and Terminology Considerations in Addiction</a:t>
            </a:r>
          </a:p>
        </p:txBody>
      </p:sp>
      <p:sp>
        <p:nvSpPr>
          <p:cNvPr id="3" name="Content Placeholder 2"/>
          <p:cNvSpPr>
            <a:spLocks noGrp="1"/>
          </p:cNvSpPr>
          <p:nvPr>
            <p:ph idx="1"/>
          </p:nvPr>
        </p:nvSpPr>
        <p:spPr>
          <a:xfrm>
            <a:off x="457200" y="1752600"/>
            <a:ext cx="8229600" cy="4724400"/>
          </a:xfrm>
        </p:spPr>
        <p:txBody>
          <a:bodyPr>
            <a:normAutofit fontScale="85000" lnSpcReduction="20000"/>
          </a:bodyPr>
          <a:lstStyle/>
          <a:p>
            <a:r>
              <a:rPr lang="en-US" dirty="0"/>
              <a:t>The language we use influences and </a:t>
            </a:r>
          </a:p>
          <a:p>
            <a:pPr marL="0" indent="0">
              <a:buNone/>
            </a:pPr>
            <a:r>
              <a:rPr lang="en-US" dirty="0"/>
              <a:t>     reflects our policies and approaches </a:t>
            </a:r>
          </a:p>
          <a:p>
            <a:pPr marL="0" indent="0">
              <a:buNone/>
            </a:pPr>
            <a:r>
              <a:rPr lang="en-US" dirty="0"/>
              <a:t>     to addiction</a:t>
            </a:r>
          </a:p>
          <a:p>
            <a:endParaRPr lang="en-US" dirty="0"/>
          </a:p>
          <a:p>
            <a:r>
              <a:rPr lang="en-US" dirty="0"/>
              <a:t>Different terms convey different meanings and can affect perceptions cause and controllability, punishment or treatment </a:t>
            </a:r>
          </a:p>
          <a:p>
            <a:endParaRPr lang="en-US" dirty="0"/>
          </a:p>
          <a:p>
            <a:r>
              <a:rPr lang="en-US" dirty="0"/>
              <a:t>Goes beyond mere “political correctness”</a:t>
            </a:r>
          </a:p>
          <a:p>
            <a:endParaRPr lang="en-US" dirty="0"/>
          </a:p>
          <a:p>
            <a:r>
              <a:rPr lang="en-US" dirty="0"/>
              <a:t>Can implicitly affect judgment that can perpetuate stigma/discrimination against addicted individuals</a:t>
            </a:r>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9144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210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642" y="-7856"/>
            <a:ext cx="2888958" cy="3284456"/>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228600" y="304800"/>
            <a:ext cx="2362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Addiction may be most stigmatized condition in the US and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Cross-cultural views on stigma</a:t>
            </a:r>
          </a:p>
        </p:txBody>
      </p:sp>
      <p:sp>
        <p:nvSpPr>
          <p:cNvPr id="8" name="Rectangle 7"/>
          <p:cNvSpPr/>
          <p:nvPr/>
        </p:nvSpPr>
        <p:spPr>
          <a:xfrm>
            <a:off x="2895600" y="3276600"/>
            <a:ext cx="6248400" cy="35814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193758" y="304800"/>
            <a:ext cx="5257800"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91919"/>
                </a:solidFill>
                <a:effectLst/>
                <a:uLnTx/>
                <a:uFillTx/>
                <a:latin typeface="Arial"/>
                <a:ea typeface="+mn-ea"/>
                <a:cs typeface="+mn-cs"/>
              </a:rPr>
              <a:t>Across 14 countries and 18 of the most stigmatized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sng" strike="noStrike" kern="1200" cap="none" spc="0" normalizeH="0" baseline="0" noProof="0" dirty="0">
              <a:ln>
                <a:noFill/>
              </a:ln>
              <a:solidFill>
                <a:srgbClr val="191919"/>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sng" strike="noStrike" kern="1200" cap="none" spc="0" normalizeH="0" baseline="0" noProof="0" dirty="0">
                <a:ln>
                  <a:noFill/>
                </a:ln>
                <a:solidFill>
                  <a:srgbClr val="191919"/>
                </a:solidFill>
                <a:effectLst/>
                <a:uLnTx/>
                <a:uFillTx/>
                <a:latin typeface="Arial"/>
                <a:ea typeface="+mn-ea"/>
                <a:cs typeface="+mn-cs"/>
              </a:rPr>
              <a:t>Illicit drug addiction ranked 1</a:t>
            </a:r>
            <a:r>
              <a:rPr kumimoji="0" lang="en-US" sz="2600" b="0" i="0" u="sng" strike="noStrike" kern="1200" cap="none" spc="0" normalizeH="0" baseline="30000" noProof="0" dirty="0">
                <a:ln>
                  <a:noFill/>
                </a:ln>
                <a:solidFill>
                  <a:srgbClr val="191919"/>
                </a:solidFill>
                <a:effectLst/>
                <a:uLnTx/>
                <a:uFillTx/>
                <a:latin typeface="Arial"/>
                <a:ea typeface="+mn-ea"/>
                <a:cs typeface="+mn-cs"/>
              </a:rPr>
              <a:t>st</a:t>
            </a:r>
            <a:r>
              <a:rPr kumimoji="0" lang="en-US" sz="2600" b="0" i="0" u="sng" strike="noStrike" kern="1200" cap="none" spc="0" normalizeH="0" baseline="0" noProof="0" dirty="0">
                <a:ln>
                  <a:noFill/>
                </a:ln>
                <a:solidFill>
                  <a:srgbClr val="191919"/>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sng" strike="noStrike" kern="1200" cap="none" spc="0" normalizeH="0" baseline="0" noProof="0" dirty="0">
              <a:ln>
                <a:noFill/>
              </a:ln>
              <a:solidFill>
                <a:srgbClr val="191919"/>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sng" strike="noStrike" kern="1200" cap="none" spc="0" normalizeH="0" baseline="0" noProof="0" dirty="0">
                <a:ln>
                  <a:noFill/>
                </a:ln>
                <a:solidFill>
                  <a:srgbClr val="191919"/>
                </a:solidFill>
                <a:effectLst/>
                <a:uLnTx/>
                <a:uFillTx/>
                <a:latin typeface="Arial"/>
                <a:ea typeface="+mn-ea"/>
                <a:cs typeface="+mn-cs"/>
              </a:rPr>
              <a:t>Alcohol addiction ranked 4</a:t>
            </a:r>
            <a:r>
              <a:rPr kumimoji="0" lang="en-US" sz="2600" b="0" i="0" u="sng" strike="noStrike" kern="1200" cap="none" spc="0" normalizeH="0" baseline="30000" noProof="0" dirty="0">
                <a:ln>
                  <a:noFill/>
                </a:ln>
                <a:solidFill>
                  <a:srgbClr val="191919"/>
                </a:solidFill>
                <a:effectLst/>
                <a:uLnTx/>
                <a:uFillTx/>
                <a:latin typeface="Arial"/>
                <a:ea typeface="+mn-ea"/>
                <a:cs typeface="+mn-cs"/>
              </a:rPr>
              <a:t>th</a:t>
            </a:r>
            <a:endParaRPr kumimoji="0" lang="en-US" sz="2600" b="0" i="0" u="none" strike="noStrike" kern="1200" cap="none" spc="0" normalizeH="0" baseline="0" noProof="0" dirty="0">
              <a:ln>
                <a:noFill/>
              </a:ln>
              <a:solidFill>
                <a:srgbClr val="191919"/>
              </a:solidFill>
              <a:effectLst/>
              <a:uLnTx/>
              <a:uFillTx/>
              <a:latin typeface="Arial" charset="0"/>
              <a:ea typeface="Arial" charset="0"/>
              <a:cs typeface="Arial" charset="0"/>
            </a:endParaRPr>
          </a:p>
        </p:txBody>
      </p:sp>
      <p:sp>
        <p:nvSpPr>
          <p:cNvPr id="7" name="TextBox 6"/>
          <p:cNvSpPr txBox="1"/>
          <p:nvPr/>
        </p:nvSpPr>
        <p:spPr>
          <a:xfrm>
            <a:off x="228600" y="3429000"/>
            <a:ext cx="2362200"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Arial"/>
                <a:ea typeface="+mn-ea"/>
                <a:cs typeface="+mn-cs"/>
              </a:rPr>
              <a:t>Stigma, social inequality and alcohol and drug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ROBIN ROOM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92934"/>
                </a:solidFill>
                <a:effectLst/>
                <a:uLnTx/>
                <a:uFillTx/>
                <a:latin typeface="Arial"/>
                <a:ea typeface="+mn-ea"/>
                <a:cs typeface="+mn-cs"/>
              </a:rPr>
              <a:t>Centre for Social Research on Alcohol and Drugs, Stockholm University, Stockholm, Sweden</a:t>
            </a:r>
          </a:p>
        </p:txBody>
      </p:sp>
      <p:sp>
        <p:nvSpPr>
          <p:cNvPr id="12" name="TextBox 11"/>
          <p:cNvSpPr txBox="1"/>
          <p:nvPr/>
        </p:nvSpPr>
        <p:spPr>
          <a:xfrm>
            <a:off x="3193758" y="3810000"/>
            <a:ext cx="5569242"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Sample: </a:t>
            </a:r>
            <a:r>
              <a:rPr kumimoji="0" lang="en-US" sz="2400" b="0" i="0" u="none" strike="noStrike" kern="1200" cap="none" spc="0" normalizeH="0" baseline="0" noProof="0" dirty="0">
                <a:ln>
                  <a:noFill/>
                </a:ln>
                <a:solidFill>
                  <a:srgbClr val="FFFFFF"/>
                </a:solidFill>
                <a:effectLst/>
                <a:uLnTx/>
                <a:uFillTx/>
                <a:latin typeface="Arial"/>
                <a:ea typeface="+mn-ea"/>
                <a:cs typeface="+mn-cs"/>
              </a:rPr>
              <a:t>Informants from 14 countries</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Design: </a:t>
            </a:r>
            <a:r>
              <a:rPr kumimoji="0" lang="en-US" sz="2400" b="0" i="0" u="none" strike="noStrike" kern="1200" cap="none" spc="0" normalizeH="0" baseline="0" noProof="0" dirty="0">
                <a:ln>
                  <a:noFill/>
                </a:ln>
                <a:solidFill>
                  <a:srgbClr val="FFFFFF"/>
                </a:solidFill>
                <a:effectLst/>
                <a:uLnTx/>
                <a:uFillTx/>
                <a:latin typeface="Arial"/>
                <a:ea typeface="+mn-ea"/>
                <a:cs typeface="+mn-cs"/>
              </a:rPr>
              <a:t>Cross-sectional survey</a:t>
            </a:r>
          </a:p>
          <a:p>
            <a:pPr marL="342900" marR="0" lvl="0" indent="-342900" algn="l" defTabSz="914400" rtl="0" eaLnBrk="1" fontAlgn="auto" latinLnBrk="0" hangingPunct="1">
              <a:lnSpc>
                <a:spcPct val="100000"/>
              </a:lnSpc>
              <a:spcBef>
                <a:spcPts val="0"/>
              </a:spcBef>
              <a:spcAft>
                <a:spcPts val="120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Outcome: </a:t>
            </a:r>
            <a:r>
              <a:rPr kumimoji="0" lang="en-US" sz="2400" b="0" i="0" u="none" strike="noStrike" kern="1200" cap="none" spc="0" normalizeH="0" baseline="0" noProof="0" dirty="0">
                <a:ln>
                  <a:noFill/>
                </a:ln>
                <a:solidFill>
                  <a:srgbClr val="FFFFFF"/>
                </a:solidFill>
                <a:effectLst/>
                <a:uLnTx/>
                <a:uFillTx/>
                <a:latin typeface="Arial"/>
                <a:ea typeface="+mn-ea"/>
                <a:cs typeface="+mn-cs"/>
              </a:rPr>
              <a:t>Reaction to people with different health conditions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642" y="-7856"/>
            <a:ext cx="2438400" cy="1991318"/>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152400" y="304800"/>
            <a:ext cx="21336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Addiction more stigmatized than other mental illness:</a:t>
            </a:r>
          </a:p>
        </p:txBody>
      </p:sp>
      <p:sp>
        <p:nvSpPr>
          <p:cNvPr id="8" name="Rectangle 7"/>
          <p:cNvSpPr/>
          <p:nvPr/>
        </p:nvSpPr>
        <p:spPr>
          <a:xfrm>
            <a:off x="2445042" y="1983462"/>
            <a:ext cx="6698958" cy="4874538"/>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2679576" y="2236857"/>
            <a:ext cx="6147047" cy="44935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Sample</a:t>
            </a:r>
            <a:r>
              <a:rPr kumimoji="0" lang="en-US" sz="2200" b="0" i="0" u="none" strike="noStrike" kern="1200" cap="none" spc="0" normalizeH="0" baseline="0" noProof="0" dirty="0">
                <a:ln>
                  <a:noFill/>
                </a:ln>
                <a:solidFill>
                  <a:srgbClr val="FFFFFF"/>
                </a:solidFill>
                <a:effectLst/>
                <a:uLnTx/>
                <a:uFillTx/>
                <a:latin typeface="Arial"/>
                <a:ea typeface="+mn-ea"/>
                <a:cs typeface="+mn-cs"/>
              </a:rPr>
              <a:t>: 709 respondents to an online survey</a:t>
            </a:r>
            <a:endParaRPr kumimoji="0" lang="en-US" sz="2200" b="0" i="0" u="sng"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Design</a:t>
            </a:r>
            <a:r>
              <a:rPr kumimoji="0" lang="en-US" sz="2200" b="0" i="0" u="none" strike="noStrike" kern="1200" cap="none" spc="0" normalizeH="0" baseline="0" noProof="0" dirty="0">
                <a:ln>
                  <a:noFill/>
                </a:ln>
                <a:solidFill>
                  <a:srgbClr val="FFFFFF"/>
                </a:solidFill>
                <a:effectLst/>
                <a:uLnTx/>
                <a:uFillTx/>
                <a:latin typeface="Arial"/>
                <a:ea typeface="+mn-ea"/>
                <a:cs typeface="+mn-cs"/>
              </a:rPr>
              <a:t>: Randomized experiment (online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Comparison conditions:</a:t>
            </a:r>
            <a:r>
              <a:rPr kumimoji="0" lang="en-US" sz="2200" b="0" i="0" u="none" strike="noStrike" kern="1200" cap="none" spc="0" normalizeH="0" baseline="0" noProof="0" dirty="0">
                <a:ln>
                  <a:noFill/>
                </a:ln>
                <a:solidFill>
                  <a:srgbClr val="FFFFFF"/>
                </a:solidFill>
                <a:effectLst/>
                <a:uLnTx/>
                <a:uFillTx/>
                <a:latin typeface="Arial"/>
                <a:ea typeface="+mn-ea"/>
                <a:cs typeface="+mn-cs"/>
              </a:rPr>
              <a:t> Participants were randomly assigned to receive questions about mental illness or the same questions in reference to drug addiction</a:t>
            </a:r>
          </a:p>
          <a:p>
            <a:pPr marL="285750" marR="0" lvl="0" indent="-28575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Outcome</a:t>
            </a:r>
            <a:r>
              <a:rPr kumimoji="0" lang="en-US" sz="2200" b="0" i="0" u="none" strike="noStrike" kern="1200" cap="none" spc="0" normalizeH="0" baseline="0" noProof="0" dirty="0">
                <a:ln>
                  <a:noFill/>
                </a:ln>
                <a:solidFill>
                  <a:srgbClr val="FFFFFF"/>
                </a:solidFill>
                <a:effectLst/>
                <a:uLnTx/>
                <a:uFillTx/>
                <a:latin typeface="Arial"/>
                <a:ea typeface="+mn-ea"/>
                <a:cs typeface="+mn-cs"/>
              </a:rPr>
              <a:t>: Public attitudes (i.e. willing to let a person with this addiction marry into your family)</a:t>
            </a:r>
          </a:p>
        </p:txBody>
      </p:sp>
      <p:sp>
        <p:nvSpPr>
          <p:cNvPr id="7" name="TextBox 6"/>
          <p:cNvSpPr txBox="1"/>
          <p:nvPr/>
        </p:nvSpPr>
        <p:spPr>
          <a:xfrm>
            <a:off x="242705" y="2236857"/>
            <a:ext cx="188496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Stigma, Discrimination, Treatment Effectiveness, and Policy: Public Views About Drug Addiction and Mental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BARRY CL, MCGINTY EE, PESCOSOLIDO BA, GLODMAN HH.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92934"/>
                </a:solidFill>
                <a:effectLst/>
                <a:uLnTx/>
                <a:uFillTx/>
                <a:latin typeface="Arial"/>
                <a:ea typeface="+mn-ea"/>
                <a:cs typeface="+mn-cs"/>
              </a:rPr>
              <a:t>Psychiatric Services Journal</a:t>
            </a:r>
          </a:p>
        </p:txBody>
      </p:sp>
      <p:sp>
        <p:nvSpPr>
          <p:cNvPr id="12" name="TextBox 11"/>
          <p:cNvSpPr txBox="1"/>
          <p:nvPr/>
        </p:nvSpPr>
        <p:spPr>
          <a:xfrm>
            <a:off x="2679576" y="304800"/>
            <a:ext cx="57150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934"/>
                </a:solidFill>
                <a:effectLst/>
                <a:uLnTx/>
                <a:uFillTx/>
                <a:latin typeface="Arial"/>
                <a:ea typeface="+mn-ea"/>
                <a:cs typeface="+mn-cs"/>
              </a:rPr>
              <a:t>People hold more negative attitudes towards persons with drug addiction than mental illness</a:t>
            </a:r>
            <a:endParaRPr kumimoji="0" lang="en-US" sz="2600" b="0" i="0"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9738989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318296"/>
            <a:ext cx="9144000" cy="4539704"/>
          </a:xfrm>
          <a:prstGeom prst="rect">
            <a:avLst/>
          </a:prstGeom>
          <a:solidFill>
            <a:srgbClr val="6E98C7"/>
          </a:solidFill>
        </p:spPr>
        <p:txBody>
          <a:bodyPr wrap="square" lIns="457200" tIns="182880" rIns="45720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Compared to those with mental illness, people less willing to have drug addicted person marry into family (90% vs 59%) or be co-worker (78% vs 38%)</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Employers should </a:t>
            </a:r>
            <a:r>
              <a:rPr kumimoji="0" lang="en-US" sz="2000" b="0" i="0" u="sng" strike="noStrike" kern="1200" cap="none" spc="0" normalizeH="0" baseline="0" noProof="0" dirty="0">
                <a:ln>
                  <a:noFill/>
                </a:ln>
                <a:solidFill>
                  <a:srgbClr val="FFFFFF"/>
                </a:solidFill>
                <a:effectLst/>
                <a:uLnTx/>
                <a:uFillTx/>
                <a:latin typeface="Arial"/>
                <a:ea typeface="+mn-ea"/>
                <a:cs typeface="+mn-cs"/>
              </a:rPr>
              <a:t>deny employment for addicted more </a:t>
            </a:r>
            <a:r>
              <a:rPr kumimoji="0" lang="en-US" sz="2000" b="0" i="0" u="none" strike="noStrike" kern="1200" cap="none" spc="0" normalizeH="0" baseline="0" noProof="0" dirty="0">
                <a:ln>
                  <a:noFill/>
                </a:ln>
                <a:solidFill>
                  <a:srgbClr val="FFFFFF"/>
                </a:solidFill>
                <a:effectLst/>
                <a:uLnTx/>
                <a:uFillTx/>
                <a:latin typeface="Arial"/>
                <a:ea typeface="+mn-ea"/>
                <a:cs typeface="+mn-cs"/>
              </a:rPr>
              <a:t>than mentally ill (64% vs 25%); landlords should </a:t>
            </a:r>
            <a:r>
              <a:rPr kumimoji="0" lang="en-US" sz="2000" b="0" i="0" u="sng" strike="noStrike" kern="1200" cap="none" spc="0" normalizeH="0" baseline="0" noProof="0" dirty="0">
                <a:ln>
                  <a:noFill/>
                </a:ln>
                <a:solidFill>
                  <a:srgbClr val="FFFFFF"/>
                </a:solidFill>
                <a:effectLst/>
                <a:uLnTx/>
                <a:uFillTx/>
                <a:latin typeface="Arial"/>
                <a:ea typeface="+mn-ea"/>
                <a:cs typeface="+mn-cs"/>
              </a:rPr>
              <a:t>deny housing </a:t>
            </a:r>
            <a:r>
              <a:rPr kumimoji="0" lang="en-US" sz="2000" b="0" i="0" u="none" strike="noStrike" kern="1200" cap="none" spc="0" normalizeH="0" baseline="0" noProof="0" dirty="0">
                <a:ln>
                  <a:noFill/>
                </a:ln>
                <a:solidFill>
                  <a:srgbClr val="FFFFFF"/>
                </a:solidFill>
                <a:effectLst/>
                <a:uLnTx/>
                <a:uFillTx/>
                <a:latin typeface="Arial"/>
                <a:ea typeface="+mn-ea"/>
                <a:cs typeface="+mn-cs"/>
              </a:rPr>
              <a:t>(54% vs 15%)</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Treatment perceived </a:t>
            </a:r>
            <a:r>
              <a:rPr kumimoji="0" lang="en-US" sz="2000" b="0" i="0" u="sng" strike="noStrike" kern="1200" cap="none" spc="0" normalizeH="0" baseline="0" noProof="0" dirty="0">
                <a:ln>
                  <a:noFill/>
                </a:ln>
                <a:solidFill>
                  <a:srgbClr val="FFFFFF"/>
                </a:solidFill>
                <a:effectLst/>
                <a:uLnTx/>
                <a:uFillTx/>
                <a:latin typeface="Arial"/>
                <a:ea typeface="+mn-ea"/>
                <a:cs typeface="+mn-cs"/>
              </a:rPr>
              <a:t>less effective </a:t>
            </a:r>
            <a:r>
              <a:rPr kumimoji="0" lang="en-US" sz="2000" b="0" i="0" u="none" strike="noStrike" kern="1200" cap="none" spc="0" normalizeH="0" baseline="0" noProof="0" dirty="0">
                <a:ln>
                  <a:noFill/>
                </a:ln>
                <a:solidFill>
                  <a:srgbClr val="FFFFFF"/>
                </a:solidFill>
                <a:effectLst/>
                <a:uLnTx/>
                <a:uFillTx/>
                <a:latin typeface="Arial"/>
                <a:ea typeface="+mn-ea"/>
                <a:cs typeface="+mn-cs"/>
              </a:rPr>
              <a:t>for addiction than mental illness (59% vs 41%)</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More opposition to insurance benefit, govt. housing, spending on treatment for addicted</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098" name="Picture 2" descr="C:\Users\clo17\Desktop\Captur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0171" y="320471"/>
            <a:ext cx="9063829" cy="1981200"/>
          </a:xfrm>
          <a:prstGeom prst="rect">
            <a:avLst/>
          </a:prstGeom>
          <a:noFill/>
        </p:spPr>
      </p:pic>
      <p:sp>
        <p:nvSpPr>
          <p:cNvPr id="4" name="TextBox 3"/>
          <p:cNvSpPr txBox="1"/>
          <p:nvPr/>
        </p:nvSpPr>
        <p:spPr>
          <a:xfrm>
            <a:off x="304800" y="104363"/>
            <a:ext cx="670560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934"/>
                </a:solidFill>
                <a:effectLst/>
                <a:uLnTx/>
                <a:uFillTx/>
                <a:latin typeface="Arial"/>
                <a:ea typeface="+mn-ea"/>
                <a:cs typeface="+mn-cs"/>
              </a:rPr>
              <a:t>Public attitudes about persons with drug addiction (N=347) and mental illness (N=362), 2013</a:t>
            </a:r>
            <a:endParaRPr kumimoji="0" lang="en-US" sz="1800" b="0" i="1" u="none" strike="noStrike" kern="1200" cap="none" spc="0" normalizeH="0" baseline="0" noProof="0" dirty="0">
              <a:ln>
                <a:noFill/>
              </a:ln>
              <a:solidFill>
                <a:srgbClr val="292934"/>
              </a:solidFill>
              <a:effectLst/>
              <a:uLnTx/>
              <a:uFillTx/>
              <a:latin typeface="Arial"/>
              <a:ea typeface="+mn-ea"/>
              <a:cs typeface="+mn-cs"/>
            </a:endParaRPr>
          </a:p>
        </p:txBody>
      </p:sp>
      <p:sp>
        <p:nvSpPr>
          <p:cNvPr id="3" name="Rectangle 2"/>
          <p:cNvSpPr/>
          <p:nvPr/>
        </p:nvSpPr>
        <p:spPr>
          <a:xfrm>
            <a:off x="228600" y="1455747"/>
            <a:ext cx="762000" cy="612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395220" y="689275"/>
            <a:ext cx="762000" cy="454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2230767" y="1961246"/>
            <a:ext cx="762000" cy="34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304800" y="939225"/>
            <a:ext cx="2194560" cy="58477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Unwilling to marry into family</a:t>
            </a:r>
            <a:endParaRPr kumimoji="0" lang="en-US" sz="1600" b="0" i="1" u="none" strike="noStrike" kern="1200" cap="none" spc="0" normalizeH="0" baseline="0" noProof="0" dirty="0">
              <a:ln>
                <a:noFill/>
              </a:ln>
              <a:solidFill>
                <a:srgbClr val="292934"/>
              </a:solidFill>
              <a:effectLst/>
              <a:uLnTx/>
              <a:uFillTx/>
              <a:latin typeface="Arial"/>
              <a:ea typeface="+mn-ea"/>
              <a:cs typeface="+mn-cs"/>
            </a:endParaRPr>
          </a:p>
        </p:txBody>
      </p:sp>
      <p:sp>
        <p:nvSpPr>
          <p:cNvPr id="6" name="TextBox 5"/>
          <p:cNvSpPr txBox="1"/>
          <p:nvPr/>
        </p:nvSpPr>
        <p:spPr>
          <a:xfrm>
            <a:off x="609600" y="1474082"/>
            <a:ext cx="1889760" cy="58331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Unwilling to work closely on job</a:t>
            </a:r>
            <a:endParaRPr kumimoji="0" lang="en-US" sz="1600" b="0" i="1" u="none" strike="noStrike" kern="1200" cap="none" spc="0" normalizeH="0" baseline="0" noProof="0" dirty="0">
              <a:ln>
                <a:noFill/>
              </a:ln>
              <a:solidFill>
                <a:srgbClr val="292934"/>
              </a:solidFill>
              <a:effectLst/>
              <a:uLnTx/>
              <a:uFillTx/>
              <a:latin typeface="Arial"/>
              <a:ea typeface="+mn-ea"/>
              <a:cs typeface="+mn-cs"/>
            </a:endParaRPr>
          </a:p>
        </p:txBody>
      </p:sp>
      <p:sp>
        <p:nvSpPr>
          <p:cNvPr id="10" name="TextBox 9"/>
          <p:cNvSpPr txBox="1"/>
          <p:nvPr/>
        </p:nvSpPr>
        <p:spPr>
          <a:xfrm>
            <a:off x="7513320" y="294794"/>
            <a:ext cx="1630680" cy="6617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Drug addiction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Mental Illness</a:t>
            </a: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p:txBody>
      </p:sp>
      <p:sp>
        <p:nvSpPr>
          <p:cNvPr id="7" name="Rectangle 6"/>
          <p:cNvSpPr/>
          <p:nvPr/>
        </p:nvSpPr>
        <p:spPr>
          <a:xfrm>
            <a:off x="7315200" y="304800"/>
            <a:ext cx="228600" cy="227403"/>
          </a:xfrm>
          <a:prstGeom prst="rect">
            <a:avLst/>
          </a:prstGeom>
          <a:solidFill>
            <a:srgbClr val="1F1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p:nvPr/>
        </p:nvSpPr>
        <p:spPr>
          <a:xfrm>
            <a:off x="7315200" y="634529"/>
            <a:ext cx="228600" cy="227403"/>
          </a:xfrm>
          <a:prstGeom prst="rect">
            <a:avLst/>
          </a:prstGeom>
          <a:solidFill>
            <a:srgbClr val="9EA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p:cNvSpPr txBox="1"/>
          <p:nvPr/>
        </p:nvSpPr>
        <p:spPr>
          <a:xfrm rot="16200000">
            <a:off x="6589735" y="4346180"/>
            <a:ext cx="46850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4BBE6"/>
                </a:solidFill>
                <a:effectLst/>
                <a:uLnTx/>
                <a:uFillTx/>
                <a:latin typeface="Arial"/>
                <a:ea typeface="+mn-ea"/>
                <a:cs typeface="+mn-cs"/>
              </a:rPr>
              <a:t>https://</a:t>
            </a:r>
            <a:r>
              <a:rPr kumimoji="0" lang="en-US" sz="1600" b="0" i="0" u="none" strike="noStrike" kern="1200" cap="none" spc="0" normalizeH="0" baseline="0" noProof="0" dirty="0" err="1">
                <a:ln>
                  <a:noFill/>
                </a:ln>
                <a:solidFill>
                  <a:srgbClr val="94BBE6"/>
                </a:solidFill>
                <a:effectLst/>
                <a:uLnTx/>
                <a:uFillTx/>
                <a:latin typeface="Arial"/>
                <a:ea typeface="+mn-ea"/>
                <a:cs typeface="+mn-cs"/>
              </a:rPr>
              <a:t>www.ncbi.nlm.nih.gov</a:t>
            </a:r>
            <a:r>
              <a:rPr kumimoji="0" lang="en-US" sz="1600" b="0" i="0" u="none" strike="noStrike" kern="1200" cap="none" spc="0" normalizeH="0" baseline="0" noProof="0" dirty="0">
                <a:ln>
                  <a:noFill/>
                </a:ln>
                <a:solidFill>
                  <a:srgbClr val="94BBE6"/>
                </a:solidFill>
                <a:effectLst/>
                <a:uLnTx/>
                <a:uFillTx/>
                <a:latin typeface="Arial"/>
                <a:ea typeface="+mn-ea"/>
                <a:cs typeface="+mn-cs"/>
              </a:rPr>
              <a:t>/</a:t>
            </a:r>
            <a:r>
              <a:rPr kumimoji="0" lang="en-US" sz="1600" b="0" i="0" u="none" strike="noStrike" kern="1200" cap="none" spc="0" normalizeH="0" baseline="0" noProof="0" dirty="0" err="1">
                <a:ln>
                  <a:noFill/>
                </a:ln>
                <a:solidFill>
                  <a:srgbClr val="94BBE6"/>
                </a:solidFill>
                <a:effectLst/>
                <a:uLnTx/>
                <a:uFillTx/>
                <a:latin typeface="Arial"/>
                <a:ea typeface="+mn-ea"/>
                <a:cs typeface="+mn-cs"/>
              </a:rPr>
              <a:t>pubmed</a:t>
            </a:r>
            <a:r>
              <a:rPr kumimoji="0" lang="en-US" sz="1600" b="0" i="0" u="none" strike="noStrike" kern="1200" cap="none" spc="0" normalizeH="0" baseline="0" noProof="0" dirty="0">
                <a:ln>
                  <a:noFill/>
                </a:ln>
                <a:solidFill>
                  <a:srgbClr val="94BBE6"/>
                </a:solidFill>
                <a:effectLst/>
                <a:uLnTx/>
                <a:uFillTx/>
                <a:latin typeface="Arial"/>
                <a:ea typeface="+mn-ea"/>
                <a:cs typeface="+mn-cs"/>
              </a:rPr>
              <a:t>/25270497</a:t>
            </a:r>
            <a:endParaRPr kumimoji="0" lang="en-US" sz="1600" b="0" i="1" u="none" strike="noStrike" kern="1200" cap="none" spc="0" normalizeH="0" baseline="0" noProof="0" dirty="0">
              <a:ln>
                <a:noFill/>
              </a:ln>
              <a:solidFill>
                <a:srgbClr val="94BBE6"/>
              </a:solidFill>
              <a:effectLst/>
              <a:uLnTx/>
              <a:uFillTx/>
              <a:latin typeface="Arial"/>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641" y="-7855"/>
            <a:ext cx="2990311" cy="18366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228600" y="152400"/>
            <a:ext cx="2844552"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a:ea typeface="+mn-ea"/>
                <a:cs typeface="+mn-cs"/>
              </a:rPr>
              <a:t>Attitudes toward different mental illness: Addicted individuals “more to blame”…</a:t>
            </a:r>
            <a:endParaRPr kumimoji="0" lang="en-US" sz="19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996952" y="1828800"/>
            <a:ext cx="6147048" cy="50292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505199" y="2039809"/>
            <a:ext cx="5321423"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Sample</a:t>
            </a:r>
            <a:r>
              <a:rPr kumimoji="0" lang="en-US" sz="2200" b="0" i="0" u="none" strike="noStrike" kern="1200" cap="none" spc="0" normalizeH="0" baseline="0" noProof="0" dirty="0">
                <a:ln>
                  <a:noFill/>
                </a:ln>
                <a:solidFill>
                  <a:srgbClr val="FFFFFF"/>
                </a:solidFill>
                <a:effectLst/>
                <a:uLnTx/>
                <a:uFillTx/>
                <a:latin typeface="Arial"/>
                <a:ea typeface="+mn-ea"/>
                <a:cs typeface="+mn-cs"/>
              </a:rPr>
              <a:t>: 1737 adults in the UK</a:t>
            </a:r>
            <a:endParaRPr kumimoji="0" lang="en-US" sz="2200" b="0" i="0" u="sng"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Design</a:t>
            </a:r>
            <a:r>
              <a:rPr kumimoji="0" lang="en-US" sz="2200" b="0" i="0" u="none" strike="noStrike" kern="1200" cap="none" spc="0" normalizeH="0" baseline="0" noProof="0" dirty="0">
                <a:ln>
                  <a:noFill/>
                </a:ln>
                <a:solidFill>
                  <a:srgbClr val="FFFFFF"/>
                </a:solidFill>
                <a:effectLst/>
                <a:uLnTx/>
                <a:uFillTx/>
                <a:latin typeface="Arial"/>
                <a:ea typeface="+mn-ea"/>
                <a:cs typeface="+mn-cs"/>
              </a:rPr>
              <a:t>: Cross-sectional survey</a:t>
            </a:r>
            <a:endParaRPr kumimoji="0" lang="en-US" sz="2200" b="0" i="0" u="sng"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70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Outcome</a:t>
            </a:r>
            <a:r>
              <a:rPr kumimoji="0" lang="en-US" sz="2200" b="0" i="0" u="none" strike="noStrike" kern="1200" cap="none" spc="0" normalizeH="0" baseline="0" noProof="0" dirty="0">
                <a:ln>
                  <a:noFill/>
                </a:ln>
                <a:solidFill>
                  <a:srgbClr val="FFFFFF"/>
                </a:solidFill>
                <a:effectLst/>
                <a:uLnTx/>
                <a:uFillTx/>
                <a:latin typeface="Arial"/>
                <a:ea typeface="+mn-ea"/>
                <a:cs typeface="+mn-cs"/>
              </a:rPr>
              <a:t>: Questions about perceptions of common mental disorders:</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Severe depression</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Panic attacks</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Schizophrenia</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Dementia</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Eating disorder</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Alcohol addiction</a:t>
            </a:r>
          </a:p>
          <a:p>
            <a:pPr marL="708660" marR="0" lvl="0" indent="-342900" algn="l" defTabSz="914400" rtl="0" eaLnBrk="1" fontAlgn="auto" latinLnBrk="0" hangingPunct="1">
              <a:lnSpc>
                <a:spcPct val="100000"/>
              </a:lnSpc>
              <a:spcBef>
                <a:spcPts val="0"/>
              </a:spcBef>
              <a:spcAft>
                <a:spcPts val="70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Drug addiction</a:t>
            </a:r>
          </a:p>
        </p:txBody>
      </p:sp>
      <p:sp>
        <p:nvSpPr>
          <p:cNvPr id="7" name="TextBox 6"/>
          <p:cNvSpPr txBox="1"/>
          <p:nvPr/>
        </p:nvSpPr>
        <p:spPr>
          <a:xfrm>
            <a:off x="228600" y="2039809"/>
            <a:ext cx="243687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Stigmatization of  People with Mental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ARTHUR H. CRISP, MICHAEL G. GELDER, SUSANNAH RIX, HOWARD I MELTZER and OLWEN J. ROWLANDS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92934"/>
                </a:solidFill>
                <a:effectLst/>
                <a:uLnTx/>
                <a:uFillTx/>
                <a:latin typeface="Arial"/>
                <a:ea typeface="+mn-ea"/>
                <a:cs typeface="+mn-cs"/>
              </a:rPr>
              <a:t>British Journal of Psychiatry</a:t>
            </a:r>
          </a:p>
        </p:txBody>
      </p:sp>
      <p:sp>
        <p:nvSpPr>
          <p:cNvPr id="12" name="TextBox 11"/>
          <p:cNvSpPr txBox="1"/>
          <p:nvPr/>
        </p:nvSpPr>
        <p:spPr>
          <a:xfrm>
            <a:off x="3352800" y="228600"/>
            <a:ext cx="547382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934"/>
                </a:solidFill>
                <a:effectLst/>
                <a:uLnTx/>
                <a:uFillTx/>
                <a:latin typeface="Arial"/>
                <a:ea typeface="+mn-ea"/>
                <a:cs typeface="+mn-cs"/>
              </a:rPr>
              <a:t>People with addiction viewed as having themselves to blame for their disorder…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Only 7% rated people with schizophrenia in this way</a:t>
            </a:r>
          </a:p>
        </p:txBody>
      </p:sp>
    </p:spTree>
    <p:extLst>
      <p:ext uri="{BB962C8B-B14F-4D97-AF65-F5344CB8AC3E}">
        <p14:creationId xmlns:p14="http://schemas.microsoft.com/office/powerpoint/2010/main" val="326206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935" y="0"/>
            <a:ext cx="3053935" cy="2079109"/>
          </a:xfrm>
          <a:prstGeom prst="rect">
            <a:avLst/>
          </a:prstGeom>
          <a:solidFill>
            <a:srgbClr val="94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13342" y="-6863"/>
            <a:ext cx="3010293" cy="223138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Addiction still more stigmatized than mental illnesses, but portraying it as </a:t>
            </a:r>
            <a:r>
              <a:rPr kumimoji="0" lang="en-US" sz="2000" b="1" i="0" u="sng" strike="noStrike" kern="1200" cap="none" spc="0" normalizeH="0" baseline="0" noProof="0" dirty="0">
                <a:ln>
                  <a:noFill/>
                </a:ln>
                <a:solidFill>
                  <a:srgbClr val="FFFFFF"/>
                </a:solidFill>
                <a:effectLst/>
                <a:uLnTx/>
                <a:uFillTx/>
                <a:latin typeface="Arial"/>
                <a:ea typeface="+mn-ea"/>
                <a:cs typeface="+mn-cs"/>
              </a:rPr>
              <a:t>treatable</a:t>
            </a:r>
            <a:r>
              <a:rPr kumimoji="0" lang="en-US" sz="2000" b="1" i="0" u="none" strike="noStrike" kern="1200" cap="none" spc="0" normalizeH="0" baseline="0" noProof="0" dirty="0">
                <a:ln>
                  <a:noFill/>
                </a:ln>
                <a:solidFill>
                  <a:srgbClr val="FFFFFF"/>
                </a:solidFill>
                <a:effectLst/>
                <a:uLnTx/>
                <a:uFillTx/>
                <a:latin typeface="Arial"/>
                <a:ea typeface="+mn-ea"/>
                <a:cs typeface="+mn-cs"/>
              </a:rPr>
              <a:t> helps…</a:t>
            </a:r>
            <a:br>
              <a:rPr kumimoji="0" lang="en-US" sz="2000" b="1" i="0" u="none" strike="noStrike" kern="1200" cap="none" spc="0" normalizeH="0" baseline="0" noProof="0" dirty="0">
                <a:ln>
                  <a:noFill/>
                </a:ln>
                <a:solidFill>
                  <a:srgbClr val="FFFFFF"/>
                </a:solidFill>
                <a:effectLst/>
                <a:uLnTx/>
                <a:uFillTx/>
                <a:latin typeface="Arial"/>
                <a:ea typeface="+mn-ea"/>
                <a:cs typeface="+mn-cs"/>
              </a:rPr>
            </a:b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996952" y="1"/>
            <a:ext cx="6147048" cy="68580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276600" y="228600"/>
            <a:ext cx="5638800" cy="618630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Sample</a:t>
            </a:r>
            <a:r>
              <a:rPr kumimoji="0" lang="en-US" sz="2200" b="0" i="0" u="none" strike="noStrike" kern="1200" cap="none" spc="0" normalizeH="0" baseline="0" noProof="0" dirty="0">
                <a:ln>
                  <a:noFill/>
                </a:ln>
                <a:solidFill>
                  <a:srgbClr val="FFFFFF"/>
                </a:solidFill>
                <a:effectLst/>
                <a:uLnTx/>
                <a:uFillTx/>
                <a:latin typeface="Arial"/>
                <a:ea typeface="+mn-ea"/>
                <a:cs typeface="+mn-cs"/>
              </a:rPr>
              <a:t>: N=3940; nationally representative online survey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Design</a:t>
            </a:r>
            <a:r>
              <a:rPr kumimoji="0" lang="en-US" sz="2200" b="0" i="0" u="none" strike="noStrike" kern="1200" cap="none" spc="0" normalizeH="0" baseline="0" noProof="0" dirty="0">
                <a:ln>
                  <a:noFill/>
                </a:ln>
                <a:solidFill>
                  <a:srgbClr val="FFFFFF"/>
                </a:solidFill>
                <a:effectLst/>
                <a:uLnTx/>
                <a:uFillTx/>
                <a:latin typeface="Arial"/>
                <a:ea typeface="+mn-ea"/>
                <a:cs typeface="+mn-cs"/>
              </a:rPr>
              <a:t>: Randomized vignette-based experiment</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Comparison conditions</a:t>
            </a:r>
            <a:r>
              <a:rPr kumimoji="0" lang="en-US" sz="2200" b="0" i="0" u="none" strike="noStrike" kern="1200" cap="none" spc="0" normalizeH="0" baseline="0" noProof="0" dirty="0">
                <a:ln>
                  <a:noFill/>
                </a:ln>
                <a:solidFill>
                  <a:srgbClr val="FFFFFF"/>
                </a:solidFill>
                <a:effectLst/>
                <a:uLnTx/>
                <a:uFillTx/>
                <a:latin typeface="Arial"/>
                <a:ea typeface="+mn-ea"/>
                <a:cs typeface="+mn-cs"/>
              </a:rPr>
              <a:t>: Participants were </a:t>
            </a:r>
            <a:r>
              <a:rPr kumimoji="0" lang="en-US" sz="2200" b="1" i="0" u="none" strike="noStrike" kern="1200" cap="none" spc="0" normalizeH="0" baseline="0" noProof="0" dirty="0">
                <a:ln>
                  <a:noFill/>
                </a:ln>
                <a:solidFill>
                  <a:srgbClr val="FFFFFF"/>
                </a:solidFill>
                <a:effectLst/>
                <a:uLnTx/>
                <a:uFillTx/>
                <a:latin typeface="Arial"/>
                <a:ea typeface="+mn-ea"/>
                <a:cs typeface="+mn-cs"/>
              </a:rPr>
              <a:t>randomized to read one of ten vignettes </a:t>
            </a:r>
            <a:r>
              <a:rPr kumimoji="0" lang="en-US" sz="2200" b="0" i="0" u="none" strike="noStrike" kern="1200" cap="none" spc="0" normalizeH="0" baseline="0" noProof="0" dirty="0">
                <a:ln>
                  <a:noFill/>
                </a:ln>
                <a:solidFill>
                  <a:srgbClr val="FFFFFF"/>
                </a:solidFill>
                <a:effectLst/>
                <a:uLnTx/>
                <a:uFillTx/>
                <a:latin typeface="Arial"/>
                <a:ea typeface="+mn-ea"/>
                <a:cs typeface="+mn-cs"/>
              </a:rPr>
              <a:t>with different portrayals (e.g., having untreated or treated mental illness or addiction) of white college-educated woman.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1" i="0" u="none" strike="noStrike" kern="1200" cap="none" spc="0" normalizeH="0" baseline="0" noProof="0" dirty="0">
                <a:ln>
                  <a:noFill/>
                </a:ln>
                <a:solidFill>
                  <a:srgbClr val="FFFFFF"/>
                </a:solidFill>
                <a:effectLst/>
                <a:uLnTx/>
                <a:uFillTx/>
                <a:latin typeface="Arial"/>
                <a:ea typeface="+mn-ea"/>
                <a:cs typeface="+mn-cs"/>
              </a:rPr>
              <a:t>Outcomes</a:t>
            </a:r>
            <a:r>
              <a:rPr kumimoji="0" lang="en-US" sz="2200" b="0" i="0" u="none" strike="noStrike" kern="1200" cap="none" spc="0" normalizeH="0" baseline="0" noProof="0" dirty="0">
                <a:ln>
                  <a:noFill/>
                </a:ln>
                <a:solidFill>
                  <a:srgbClr val="FFFFFF"/>
                </a:solidFill>
                <a:effectLst/>
                <a:uLnTx/>
                <a:uFillTx/>
                <a:latin typeface="Arial"/>
                <a:ea typeface="+mn-ea"/>
                <a:cs typeface="+mn-cs"/>
              </a:rPr>
              <a:t>: desirability of social distance, perceptions of treatment effectiveness, willingness to discriminate, support for policies that benefit persons with mental health or addiction</a:t>
            </a:r>
          </a:p>
        </p:txBody>
      </p:sp>
      <p:sp>
        <p:nvSpPr>
          <p:cNvPr id="7" name="TextBox 6"/>
          <p:cNvSpPr txBox="1"/>
          <p:nvPr/>
        </p:nvSpPr>
        <p:spPr>
          <a:xfrm>
            <a:off x="228600" y="2369925"/>
            <a:ext cx="243687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Portraying mental illness and drug addiction as treatable health conditions: Effects of a randomized experiment on stigma and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MCGINTY E, GOLDMAN H H, PESCOSOLIDO B, BARRY C 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92934"/>
                </a:solidFill>
                <a:effectLst/>
                <a:uLnTx/>
                <a:uFillTx/>
                <a:latin typeface="Arial"/>
                <a:ea typeface="+mn-ea"/>
                <a:cs typeface="+mn-cs"/>
              </a:rPr>
              <a:t>Journal of Social Science &amp; Medicine</a:t>
            </a:r>
          </a:p>
        </p:txBody>
      </p:sp>
    </p:spTree>
    <p:extLst>
      <p:ext uri="{BB962C8B-B14F-4D97-AF65-F5344CB8AC3E}">
        <p14:creationId xmlns:p14="http://schemas.microsoft.com/office/powerpoint/2010/main" val="19144278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156" y="1175296"/>
            <a:ext cx="9139844" cy="4539704"/>
          </a:xfrm>
          <a:prstGeom prst="rect">
            <a:avLst/>
          </a:prstGeom>
          <a:solidFill>
            <a:srgbClr val="6E98C7"/>
          </a:solidFill>
        </p:spPr>
        <p:txBody>
          <a:bodyPr wrap="square" lIns="457200" tIns="182880" rIns="457200">
            <a:spAutoFit/>
          </a:bodyPr>
          <a:lstStyle>
            <a:defPPr>
              <a:defRPr lang="en-US"/>
            </a:defPPr>
            <a:lvl1pPr marL="457200" indent="-457200">
              <a:buFont typeface="Wingdings" panose="05000000000000000000" pitchFamily="2" charset="2"/>
              <a:buChar char="Ø"/>
              <a:defRPr sz="2800">
                <a:solidFill>
                  <a:schemeClr val="bg1"/>
                </a:solidFill>
              </a:defRPr>
            </a:lvl1p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Overall, study found whether treated or untreated, people less likely to have addicted vs mentally ill be co-worker, marry into family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BUT, depicting as treatable helped: e.g., 85% unwilling to have </a:t>
            </a:r>
            <a:r>
              <a:rPr kumimoji="0" lang="en-US" sz="2800" b="0" i="0" u="sng" strike="noStrike" kern="1200" cap="none" spc="0" normalizeH="0" baseline="0" noProof="0" dirty="0">
                <a:ln>
                  <a:noFill/>
                </a:ln>
                <a:solidFill>
                  <a:srgbClr val="FFFFFF"/>
                </a:solidFill>
                <a:effectLst/>
                <a:uLnTx/>
                <a:uFillTx/>
                <a:latin typeface="Arial"/>
                <a:ea typeface="+mn-ea"/>
                <a:cs typeface="+mn-cs"/>
              </a:rPr>
              <a:t>heroin addicted </a:t>
            </a:r>
            <a:r>
              <a:rPr kumimoji="0" lang="en-US" sz="2800" b="0" i="0" u="none" strike="noStrike" kern="1200" cap="none" spc="0" normalizeH="0" baseline="0" noProof="0" dirty="0">
                <a:ln>
                  <a:noFill/>
                </a:ln>
                <a:solidFill>
                  <a:srgbClr val="FFFFFF"/>
                </a:solidFill>
                <a:effectLst/>
                <a:uLnTx/>
                <a:uFillTx/>
                <a:latin typeface="Arial"/>
                <a:ea typeface="+mn-ea"/>
                <a:cs typeface="+mn-cs"/>
              </a:rPr>
              <a:t>person as co-worker, but 64% unwilling to have </a:t>
            </a:r>
            <a:r>
              <a:rPr kumimoji="0" lang="en-US" sz="2800" b="0" i="0" u="sng" strike="noStrike" kern="1200" cap="none" spc="0" normalizeH="0" baseline="0" noProof="0" dirty="0">
                <a:ln>
                  <a:noFill/>
                </a:ln>
                <a:solidFill>
                  <a:srgbClr val="FFFFFF"/>
                </a:solidFill>
                <a:effectLst/>
                <a:uLnTx/>
                <a:uFillTx/>
                <a:latin typeface="Arial"/>
                <a:ea typeface="+mn-ea"/>
                <a:cs typeface="+mn-cs"/>
              </a:rPr>
              <a:t>treated</a:t>
            </a:r>
            <a:r>
              <a:rPr kumimoji="0" lang="en-US" sz="2800" b="0" i="0" u="none" strike="noStrike" kern="1200" cap="none" spc="0" normalizeH="0" baseline="0" noProof="0" dirty="0">
                <a:ln>
                  <a:noFill/>
                </a:ln>
                <a:solidFill>
                  <a:srgbClr val="FFFFFF"/>
                </a:solidFill>
                <a:effectLst/>
                <a:uLnTx/>
                <a:uFillTx/>
                <a:latin typeface="Arial"/>
                <a:ea typeface="+mn-ea"/>
                <a:cs typeface="+mn-cs"/>
              </a:rPr>
              <a:t> heroin addicted person as co-worker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6DB5245C-AADE-45B4-9406-4DCB98ABED76}"/>
              </a:ext>
            </a:extLst>
          </p:cNvPr>
          <p:cNvSpPr txBox="1"/>
          <p:nvPr/>
        </p:nvSpPr>
        <p:spPr>
          <a:xfrm>
            <a:off x="-13342" y="-6863"/>
            <a:ext cx="9157342" cy="130805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Addiction still more stigmatized than mental illnesses, but portraying it as </a:t>
            </a:r>
            <a:r>
              <a:rPr kumimoji="0" lang="en-US" sz="2000" b="1" i="0" u="sng" strike="noStrike" kern="1200" cap="none" spc="0" normalizeH="0" baseline="0" noProof="0" dirty="0">
                <a:ln>
                  <a:noFill/>
                </a:ln>
                <a:solidFill>
                  <a:srgbClr val="FFFFFF"/>
                </a:solidFill>
                <a:effectLst/>
                <a:uLnTx/>
                <a:uFillTx/>
                <a:latin typeface="Arial"/>
                <a:ea typeface="+mn-ea"/>
                <a:cs typeface="+mn-cs"/>
              </a:rPr>
              <a:t>treatable</a:t>
            </a:r>
            <a:r>
              <a:rPr kumimoji="0" lang="en-US" sz="2000" b="1" i="0" u="none" strike="noStrike" kern="1200" cap="none" spc="0" normalizeH="0" baseline="0" noProof="0" dirty="0">
                <a:ln>
                  <a:noFill/>
                </a:ln>
                <a:solidFill>
                  <a:srgbClr val="FFFFFF"/>
                </a:solidFill>
                <a:effectLst/>
                <a:uLnTx/>
                <a:uFillTx/>
                <a:latin typeface="Arial"/>
                <a:ea typeface="+mn-ea"/>
                <a:cs typeface="+mn-cs"/>
              </a:rPr>
              <a:t> helps…</a:t>
            </a:r>
            <a:br>
              <a:rPr kumimoji="0" lang="en-US" sz="2000" b="1" i="0" u="none" strike="noStrike" kern="1200" cap="none" spc="0" normalizeH="0" baseline="0" noProof="0" dirty="0">
                <a:ln>
                  <a:noFill/>
                </a:ln>
                <a:solidFill>
                  <a:srgbClr val="FFFFFF"/>
                </a:solidFill>
                <a:effectLst/>
                <a:uLnTx/>
                <a:uFillTx/>
                <a:latin typeface="Arial"/>
                <a:ea typeface="+mn-ea"/>
                <a:cs typeface="+mn-cs"/>
              </a:rPr>
            </a:b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641" y="-7855"/>
            <a:ext cx="2990311" cy="1836655"/>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0" y="-1"/>
            <a:ext cx="2996952" cy="156966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Stigmatization of AUD: impact on treatment seeking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996952" y="1828800"/>
            <a:ext cx="6147048" cy="50292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441576" y="2134612"/>
            <a:ext cx="5321423"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Sample</a:t>
            </a:r>
            <a:r>
              <a:rPr kumimoji="0" lang="en-US" sz="2400" b="0" i="0" u="none" strike="noStrike" kern="1200" cap="none" spc="0" normalizeH="0" baseline="0" noProof="0" dirty="0">
                <a:ln>
                  <a:noFill/>
                </a:ln>
                <a:solidFill>
                  <a:srgbClr val="FFFFFF"/>
                </a:solidFill>
                <a:effectLst/>
                <a:uLnTx/>
                <a:uFillTx/>
                <a:latin typeface="Arial"/>
                <a:ea typeface="+mn-ea"/>
                <a:cs typeface="+mn-cs"/>
              </a:rPr>
              <a:t>: Nationally representative sample of 34,653 adults with alcohol use disorder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Design</a:t>
            </a:r>
            <a:r>
              <a:rPr kumimoji="0" lang="en-US" sz="2400" b="0" i="0" u="none" strike="noStrike" kern="1200" cap="none" spc="0" normalizeH="0" baseline="0" noProof="0" dirty="0">
                <a:ln>
                  <a:noFill/>
                </a:ln>
                <a:solidFill>
                  <a:srgbClr val="FFFFFF"/>
                </a:solidFill>
                <a:effectLst/>
                <a:uLnTx/>
                <a:uFillTx/>
                <a:latin typeface="Arial"/>
                <a:ea typeface="+mn-ea"/>
                <a:cs typeface="+mn-cs"/>
              </a:rPr>
              <a:t>: Cross-sectional survey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Outcomes</a:t>
            </a:r>
            <a:r>
              <a:rPr kumimoji="0" lang="en-US" sz="2400" b="0" i="0" u="none" strike="noStrike" kern="1200" cap="none" spc="0" normalizeH="0" baseline="0" noProof="0" dirty="0">
                <a:ln>
                  <a:noFill/>
                </a:ln>
                <a:solidFill>
                  <a:srgbClr val="FFFFFF"/>
                </a:solidFill>
                <a:effectLst/>
                <a:uLnTx/>
                <a:uFillTx/>
                <a:latin typeface="Arial"/>
                <a:ea typeface="+mn-ea"/>
                <a:cs typeface="+mn-cs"/>
              </a:rPr>
              <a:t>: Perceived stigma of alcoholism and receipt of services</a:t>
            </a: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p:cNvSpPr txBox="1"/>
          <p:nvPr/>
        </p:nvSpPr>
        <p:spPr>
          <a:xfrm>
            <a:off x="228600" y="2039809"/>
            <a:ext cx="2436870"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92934"/>
                </a:solidFill>
                <a:effectLst/>
                <a:uLnTx/>
                <a:uFillTx/>
                <a:latin typeface="Arial"/>
                <a:ea typeface="+mn-ea"/>
                <a:cs typeface="+mn-cs"/>
              </a:rPr>
              <a:t>Stigma and Treatment for Alcohol Disorders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KEYES K M, HATZENBUEHLER M L, MCLAUGHLIN K A, LINK B, OLFSON M, GRANT B F, HASIN 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292934"/>
                </a:solidFill>
                <a:effectLst/>
                <a:uLnTx/>
                <a:uFillTx/>
                <a:latin typeface="Arial"/>
                <a:ea typeface="+mn-ea"/>
                <a:cs typeface="+mn-cs"/>
              </a:rPr>
              <a:t>American Journal of Epidemiology</a:t>
            </a:r>
          </a:p>
        </p:txBody>
      </p:sp>
      <p:sp>
        <p:nvSpPr>
          <p:cNvPr id="12" name="TextBox 11"/>
          <p:cNvSpPr txBox="1"/>
          <p:nvPr/>
        </p:nvSpPr>
        <p:spPr>
          <a:xfrm>
            <a:off x="3441576" y="723659"/>
            <a:ext cx="54738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934"/>
                </a:solidFill>
                <a:effectLst/>
                <a:uLnTx/>
                <a:uFillTx/>
                <a:latin typeface="Arial"/>
                <a:ea typeface="+mn-ea"/>
                <a:cs typeface="+mn-cs"/>
              </a:rPr>
              <a:t>What is the impact of stigma on treatment seeking in the US?</a:t>
            </a:r>
          </a:p>
        </p:txBody>
      </p:sp>
    </p:spTree>
    <p:extLst>
      <p:ext uri="{BB962C8B-B14F-4D97-AF65-F5344CB8AC3E}">
        <p14:creationId xmlns:p14="http://schemas.microsoft.com/office/powerpoint/2010/main" val="14864541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C:\Users\clo17\Desktop\Captur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284" y="2847621"/>
            <a:ext cx="9065716" cy="3934179"/>
          </a:xfrm>
          <a:prstGeom prst="rect">
            <a:avLst/>
          </a:prstGeom>
          <a:noFill/>
        </p:spPr>
      </p:pic>
      <p:sp>
        <p:nvSpPr>
          <p:cNvPr id="3" name="Content Placeholder 2"/>
          <p:cNvSpPr>
            <a:spLocks noGrp="1"/>
          </p:cNvSpPr>
          <p:nvPr>
            <p:ph idx="1"/>
          </p:nvPr>
        </p:nvSpPr>
        <p:spPr>
          <a:xfrm>
            <a:off x="0" y="0"/>
            <a:ext cx="9144000" cy="2631490"/>
          </a:xfrm>
          <a:solidFill>
            <a:srgbClr val="6E98C7"/>
          </a:solidFill>
        </p:spPr>
        <p:txBody>
          <a:bodyPr wrap="square" lIns="457200" tIns="182880" rIns="457200">
            <a:spAutoFit/>
          </a:bodyPr>
          <a:lstStyle/>
          <a:p>
            <a:pPr marL="457200" indent="-457200">
              <a:buClr>
                <a:schemeClr val="bg1"/>
              </a:buClr>
              <a:buFont typeface="Wingdings" panose="05000000000000000000" pitchFamily="2" charset="2"/>
              <a:buChar char="Ø"/>
            </a:pPr>
            <a:endParaRPr lang="en-US" sz="2000" dirty="0">
              <a:solidFill>
                <a:schemeClr val="bg1"/>
              </a:solidFill>
              <a:latin typeface="+mn-lt"/>
              <a:ea typeface="+mn-ea"/>
              <a:cs typeface="+mn-cs"/>
            </a:endParaRPr>
          </a:p>
          <a:p>
            <a:pPr marL="457200" indent="-457200">
              <a:buClr>
                <a:schemeClr val="bg1"/>
              </a:buClr>
              <a:buFont typeface="Wingdings" panose="05000000000000000000" pitchFamily="2" charset="2"/>
              <a:buChar char="Ø"/>
            </a:pPr>
            <a:r>
              <a:rPr lang="en-US" sz="2000" dirty="0">
                <a:solidFill>
                  <a:schemeClr val="bg1"/>
                </a:solidFill>
                <a:latin typeface="+mn-lt"/>
                <a:ea typeface="+mn-ea"/>
                <a:cs typeface="+mn-cs"/>
              </a:rPr>
              <a:t>Treatment utilization - highest in lowest stigma group</a:t>
            </a:r>
          </a:p>
          <a:p>
            <a:pPr marL="457200" indent="-457200">
              <a:buClr>
                <a:schemeClr val="bg1"/>
              </a:buClr>
              <a:buFont typeface="Wingdings" panose="05000000000000000000" pitchFamily="2" charset="2"/>
              <a:buChar char="Ø"/>
            </a:pPr>
            <a:endParaRPr lang="en-US" sz="2000" dirty="0">
              <a:solidFill>
                <a:schemeClr val="bg1"/>
              </a:solidFill>
              <a:latin typeface="+mn-lt"/>
              <a:ea typeface="+mn-ea"/>
              <a:cs typeface="+mn-cs"/>
            </a:endParaRPr>
          </a:p>
          <a:p>
            <a:pPr marL="457200" indent="-457200">
              <a:buClr>
                <a:schemeClr val="bg1"/>
              </a:buClr>
              <a:buFont typeface="Wingdings" panose="05000000000000000000" pitchFamily="2" charset="2"/>
              <a:buChar char="Ø"/>
            </a:pPr>
            <a:r>
              <a:rPr lang="en-US" sz="2000" dirty="0">
                <a:solidFill>
                  <a:schemeClr val="bg1"/>
                </a:solidFill>
                <a:latin typeface="+mn-lt"/>
                <a:ea typeface="+mn-ea"/>
                <a:cs typeface="+mn-cs"/>
              </a:rPr>
              <a:t>Individuals with lifetime alcohol use disorder (AUD) less likely to use services if had higher perception of stigma towards individuals with AUD (independent of their own AUD severity)</a:t>
            </a:r>
          </a:p>
          <a:p>
            <a:pPr marL="457200" indent="-457200">
              <a:buClr>
                <a:schemeClr val="bg1"/>
              </a:buClr>
              <a:buFont typeface="Wingdings" panose="05000000000000000000" pitchFamily="2" charset="2"/>
              <a:buChar char="Ø"/>
            </a:pPr>
            <a:endParaRPr lang="en-US" sz="2000" dirty="0">
              <a:solidFill>
                <a:schemeClr val="bg1"/>
              </a:solidFill>
              <a:latin typeface="+mn-lt"/>
              <a:ea typeface="+mn-ea"/>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935" y="0"/>
            <a:ext cx="3053935" cy="2079109"/>
          </a:xfrm>
          <a:prstGeom prst="rect">
            <a:avLst/>
          </a:prstGeom>
          <a:solidFill>
            <a:srgbClr val="94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228600" y="369838"/>
            <a:ext cx="2539752"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a:ea typeface="+mn-ea"/>
                <a:cs typeface="+mn-cs"/>
              </a:rPr>
              <a:t>Does stigma affect treatment completion?</a:t>
            </a:r>
            <a:endParaRPr kumimoji="0" lang="en-US" sz="23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996952" y="1"/>
            <a:ext cx="6147048" cy="68580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276600" y="2369925"/>
            <a:ext cx="5638800"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Sample</a:t>
            </a:r>
            <a:r>
              <a:rPr kumimoji="0" lang="en-US" sz="2400" b="0" i="0" u="none" strike="noStrike" kern="1200" cap="none" spc="0" normalizeH="0" baseline="0" noProof="0" dirty="0">
                <a:ln>
                  <a:noFill/>
                </a:ln>
                <a:solidFill>
                  <a:srgbClr val="FFFFFF"/>
                </a:solidFill>
                <a:effectLst/>
                <a:uLnTx/>
                <a:uFillTx/>
                <a:latin typeface="Arial"/>
                <a:ea typeface="+mn-ea"/>
                <a:cs typeface="+mn-cs"/>
              </a:rPr>
              <a:t>: 92 patients who used heroin in residential treatment in Sydney, Australia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Design</a:t>
            </a:r>
            <a:r>
              <a:rPr kumimoji="0" lang="en-US" sz="2400" b="0" i="0" u="none" strike="noStrike" kern="1200" cap="none" spc="0" normalizeH="0" baseline="0" noProof="0" dirty="0">
                <a:ln>
                  <a:noFill/>
                </a:ln>
                <a:solidFill>
                  <a:srgbClr val="FFFFFF"/>
                </a:solidFill>
                <a:effectLst/>
                <a:uLnTx/>
                <a:uFillTx/>
                <a:latin typeface="Arial"/>
                <a:ea typeface="+mn-ea"/>
                <a:cs typeface="+mn-cs"/>
              </a:rPr>
              <a:t>: Cross-sectional survey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Outcomes</a:t>
            </a:r>
            <a:r>
              <a:rPr kumimoji="0" lang="en-US" sz="2400" b="0" i="0" u="none" strike="noStrike" kern="1200" cap="none" spc="0" normalizeH="0" baseline="0" noProof="0" dirty="0">
                <a:ln>
                  <a:noFill/>
                </a:ln>
                <a:solidFill>
                  <a:srgbClr val="FFFFFF"/>
                </a:solidFill>
                <a:effectLst/>
                <a:uLnTx/>
                <a:uFillTx/>
                <a:latin typeface="Arial"/>
                <a:ea typeface="+mn-ea"/>
                <a:cs typeface="+mn-cs"/>
              </a:rPr>
              <a:t>: Perceptions of staff discrimination and treatment motivation</a:t>
            </a: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p:cNvSpPr txBox="1"/>
          <p:nvPr/>
        </p:nvSpPr>
        <p:spPr>
          <a:xfrm>
            <a:off x="228600" y="2369925"/>
            <a:ext cx="2436870"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Perceptions of discriminatory treatment by staff as predictors of drug treatment completion: utility of a mixed methods approach.</a:t>
            </a: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BRENER L, VON HIPPEL W, VON HIPPEL C, RESNICK I, TRELOAR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92934"/>
                </a:solidFill>
                <a:effectLst/>
                <a:uLnTx/>
                <a:uFillTx/>
                <a:latin typeface="Arial"/>
                <a:ea typeface="+mn-ea"/>
                <a:cs typeface="+mn-cs"/>
              </a:rPr>
              <a:t>Drug and Alcohol Review</a:t>
            </a:r>
          </a:p>
        </p:txBody>
      </p:sp>
    </p:spTree>
    <p:extLst>
      <p:ext uri="{BB962C8B-B14F-4D97-AF65-F5344CB8AC3E}">
        <p14:creationId xmlns:p14="http://schemas.microsoft.com/office/powerpoint/2010/main" val="5656747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4800"/>
            <a:ext cx="8229600" cy="990600"/>
          </a:xfrm>
        </p:spPr>
        <p:txBody>
          <a:bodyPr/>
          <a:lstStyle/>
          <a:p>
            <a:r>
              <a:rPr lang="en-US" dirty="0"/>
              <a:t>Patients in Study…</a:t>
            </a:r>
          </a:p>
        </p:txBody>
      </p:sp>
      <p:sp>
        <p:nvSpPr>
          <p:cNvPr id="3" name="Content Placeholder 2"/>
          <p:cNvSpPr>
            <a:spLocks noGrp="1"/>
          </p:cNvSpPr>
          <p:nvPr>
            <p:ph idx="1"/>
          </p:nvPr>
        </p:nvSpPr>
        <p:spPr>
          <a:xfrm>
            <a:off x="609600" y="1447801"/>
            <a:ext cx="4876800" cy="2971799"/>
          </a:xfrm>
        </p:spPr>
        <p:txBody>
          <a:bodyPr>
            <a:noAutofit/>
          </a:bodyPr>
          <a:lstStyle/>
          <a:p>
            <a:pPr marL="457200" indent="-457200">
              <a:buClr>
                <a:srgbClr val="191919"/>
              </a:buClr>
              <a:buFont typeface="Wingdings" panose="05000000000000000000" pitchFamily="2" charset="2"/>
              <a:buChar char="Ø"/>
            </a:pPr>
            <a:r>
              <a:rPr lang="en-US" sz="2100" dirty="0">
                <a:solidFill>
                  <a:srgbClr val="191919"/>
                </a:solidFill>
                <a:latin typeface="+mn-lt"/>
                <a:ea typeface="+mn-ea"/>
                <a:cs typeface="+mn-cs"/>
              </a:rPr>
              <a:t>Experienced discrimination: 60% believed people treated them unfairly because knew of their substance use</a:t>
            </a:r>
          </a:p>
          <a:p>
            <a:pPr marL="457200" indent="-457200">
              <a:buClr>
                <a:srgbClr val="191919"/>
              </a:buClr>
              <a:buFont typeface="Wingdings" panose="05000000000000000000" pitchFamily="2" charset="2"/>
              <a:buChar char="Ø"/>
            </a:pPr>
            <a:endParaRPr lang="en-US" sz="2100" dirty="0">
              <a:solidFill>
                <a:srgbClr val="191919"/>
              </a:solidFill>
              <a:latin typeface="+mn-lt"/>
              <a:ea typeface="+mn-ea"/>
              <a:cs typeface="+mn-cs"/>
            </a:endParaRPr>
          </a:p>
          <a:p>
            <a:pPr marL="457200" indent="-457200">
              <a:buClr>
                <a:srgbClr val="191919"/>
              </a:buClr>
              <a:buFont typeface="Wingdings" panose="05000000000000000000" pitchFamily="2" charset="2"/>
              <a:buChar char="Ø"/>
            </a:pPr>
            <a:r>
              <a:rPr lang="en-US" sz="2100" dirty="0">
                <a:solidFill>
                  <a:srgbClr val="191919"/>
                </a:solidFill>
                <a:latin typeface="+mn-lt"/>
                <a:ea typeface="+mn-ea"/>
                <a:cs typeface="+mn-cs"/>
              </a:rPr>
              <a:t>Felt feared: 46% felt others afraid of them when found out about their substance use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4081" y="0"/>
            <a:ext cx="3149919" cy="4110644"/>
          </a:xfrm>
          <a:prstGeom prst="rect">
            <a:avLst/>
          </a:prstGeom>
        </p:spPr>
      </p:pic>
      <p:sp>
        <p:nvSpPr>
          <p:cNvPr id="7" name="Content Placeholder 2"/>
          <p:cNvSpPr txBox="1">
            <a:spLocks/>
          </p:cNvSpPr>
          <p:nvPr/>
        </p:nvSpPr>
        <p:spPr>
          <a:xfrm>
            <a:off x="609600" y="4609408"/>
            <a:ext cx="8001000" cy="2285998"/>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191919"/>
              </a:buClr>
              <a:buSzPct val="85000"/>
              <a:buFont typeface="Wingdings" panose="05000000000000000000" pitchFamily="2" charset="2"/>
              <a:buChar char="Ø"/>
              <a:tabLst/>
              <a:defRPr/>
            </a:pPr>
            <a:r>
              <a:rPr kumimoji="0" lang="en-US" sz="2100" b="0" i="0" u="none" strike="noStrike" kern="1200" cap="none" spc="0" normalizeH="0" baseline="0" noProof="0" dirty="0">
                <a:ln>
                  <a:noFill/>
                </a:ln>
                <a:solidFill>
                  <a:srgbClr val="191919"/>
                </a:solidFill>
                <a:effectLst/>
                <a:uLnTx/>
                <a:uFillTx/>
                <a:latin typeface="Arial"/>
                <a:ea typeface="+mn-ea"/>
                <a:cs typeface="Arial" charset="0"/>
              </a:rPr>
              <a:t>Felt abandoned: 45% felt some family gave up on them after finding out about their substance use</a:t>
            </a:r>
          </a:p>
          <a:p>
            <a:pPr marL="457200" marR="0" lvl="0" indent="-457200" algn="l" defTabSz="914400" rtl="0" eaLnBrk="1" fontAlgn="auto" latinLnBrk="0" hangingPunct="1">
              <a:lnSpc>
                <a:spcPct val="100000"/>
              </a:lnSpc>
              <a:spcBef>
                <a:spcPct val="20000"/>
              </a:spcBef>
              <a:spcAft>
                <a:spcPts val="0"/>
              </a:spcAft>
              <a:buClr>
                <a:srgbClr val="191919"/>
              </a:buClr>
              <a:buSzPct val="85000"/>
              <a:buFont typeface="Wingdings" panose="05000000000000000000" pitchFamily="2" charset="2"/>
              <a:buChar char="Ø"/>
              <a:tabLst/>
              <a:defRPr/>
            </a:pPr>
            <a:endParaRPr kumimoji="0" lang="en-US" sz="2100" b="0" i="0" u="none" strike="noStrike" kern="1200" cap="none" spc="0" normalizeH="0" baseline="0" noProof="0" dirty="0">
              <a:ln>
                <a:noFill/>
              </a:ln>
              <a:solidFill>
                <a:srgbClr val="191919"/>
              </a:solidFill>
              <a:effectLst/>
              <a:uLnTx/>
              <a:uFillTx/>
              <a:latin typeface="Arial"/>
              <a:ea typeface="+mn-ea"/>
              <a:cs typeface="Arial" charset="0"/>
            </a:endParaRPr>
          </a:p>
          <a:p>
            <a:pPr marL="457200" marR="0" lvl="0" indent="-457200" algn="l" defTabSz="914400" rtl="0" eaLnBrk="1" fontAlgn="auto" latinLnBrk="0" hangingPunct="1">
              <a:lnSpc>
                <a:spcPct val="100000"/>
              </a:lnSpc>
              <a:spcBef>
                <a:spcPct val="20000"/>
              </a:spcBef>
              <a:spcAft>
                <a:spcPts val="0"/>
              </a:spcAft>
              <a:buClr>
                <a:srgbClr val="191919"/>
              </a:buClr>
              <a:buSzPct val="85000"/>
              <a:buFont typeface="Wingdings" panose="05000000000000000000" pitchFamily="2" charset="2"/>
              <a:buChar char="Ø"/>
              <a:tabLst/>
              <a:defRPr/>
            </a:pPr>
            <a:r>
              <a:rPr kumimoji="0" lang="en-US" sz="2100" b="0" i="0" u="none" strike="noStrike" kern="1200" cap="none" spc="0" normalizeH="0" baseline="0" noProof="0" dirty="0">
                <a:ln>
                  <a:noFill/>
                </a:ln>
                <a:solidFill>
                  <a:srgbClr val="191919"/>
                </a:solidFill>
                <a:effectLst/>
                <a:uLnTx/>
                <a:uFillTx/>
                <a:latin typeface="Arial"/>
                <a:ea typeface="+mn-ea"/>
                <a:cs typeface="Arial" charset="0"/>
              </a:rPr>
              <a:t>Greater perceived discrimination associated with increased dropout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642" y="-7855"/>
            <a:ext cx="2888958" cy="2598656"/>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228600" y="304800"/>
            <a:ext cx="2362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Clinician attitudes toward SUD patients differ by specialty…</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895600" y="2590801"/>
            <a:ext cx="6248400" cy="4267199"/>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193758" y="2767013"/>
            <a:ext cx="5569242" cy="36471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100" b="1" i="0" u="none" strike="noStrike" kern="1200" cap="none" spc="0" normalizeH="0" baseline="0" noProof="0" dirty="0">
                <a:ln>
                  <a:noFill/>
                </a:ln>
                <a:solidFill>
                  <a:srgbClr val="FFFFFF"/>
                </a:solidFill>
                <a:effectLst/>
                <a:uLnTx/>
                <a:uFillTx/>
                <a:latin typeface="Arial"/>
                <a:ea typeface="+mn-ea"/>
                <a:cs typeface="+mn-cs"/>
              </a:rPr>
              <a:t>Sample</a:t>
            </a:r>
            <a:r>
              <a:rPr kumimoji="0" lang="en-US" sz="2100" b="0" i="0" u="none" strike="noStrike" kern="1200" cap="none" spc="0" normalizeH="0" baseline="0" noProof="0" dirty="0">
                <a:ln>
                  <a:noFill/>
                </a:ln>
                <a:solidFill>
                  <a:srgbClr val="FFFFFF"/>
                </a:solidFill>
                <a:effectLst/>
                <a:uLnTx/>
                <a:uFillTx/>
                <a:latin typeface="Arial"/>
                <a:ea typeface="+mn-ea"/>
                <a:cs typeface="+mn-cs"/>
              </a:rPr>
              <a:t>: 866 health service professionals (physicians, psychiatrists, psychologist, nurses, and social workers) from a variety of service settings in 7 European countries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1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100" b="1" i="0" u="none" strike="noStrike" kern="1200" cap="none" spc="0" normalizeH="0" baseline="0" noProof="0" dirty="0">
                <a:ln>
                  <a:noFill/>
                </a:ln>
                <a:solidFill>
                  <a:srgbClr val="FFFFFF"/>
                </a:solidFill>
                <a:effectLst/>
                <a:uLnTx/>
                <a:uFillTx/>
                <a:latin typeface="Arial"/>
                <a:ea typeface="+mn-ea"/>
                <a:cs typeface="+mn-cs"/>
              </a:rPr>
              <a:t>Design</a:t>
            </a:r>
            <a:r>
              <a:rPr kumimoji="0" lang="en-US" sz="2100" b="0" i="0" u="none" strike="noStrike" kern="1200" cap="none" spc="0" normalizeH="0" baseline="0" noProof="0" dirty="0">
                <a:ln>
                  <a:noFill/>
                </a:ln>
                <a:solidFill>
                  <a:srgbClr val="FFFFFF"/>
                </a:solidFill>
                <a:effectLst/>
                <a:uLnTx/>
                <a:uFillTx/>
                <a:latin typeface="Arial"/>
                <a:ea typeface="+mn-ea"/>
                <a:cs typeface="+mn-cs"/>
              </a:rPr>
              <a:t>: Cross-sectional survey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1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100" b="1" i="0" u="none" strike="noStrike" kern="1200" cap="none" spc="0" normalizeH="0" baseline="0" noProof="0" dirty="0">
                <a:ln>
                  <a:noFill/>
                </a:ln>
                <a:solidFill>
                  <a:srgbClr val="FFFFFF"/>
                </a:solidFill>
                <a:effectLst/>
                <a:uLnTx/>
                <a:uFillTx/>
                <a:latin typeface="Arial"/>
                <a:ea typeface="+mn-ea"/>
                <a:cs typeface="+mn-cs"/>
              </a:rPr>
              <a:t>Outcomes</a:t>
            </a:r>
            <a:r>
              <a:rPr kumimoji="0" lang="en-US" sz="2100" b="0" i="0" u="none" strike="noStrike" kern="1200" cap="none" spc="0" normalizeH="0" baseline="0" noProof="0" dirty="0">
                <a:ln>
                  <a:noFill/>
                </a:ln>
                <a:solidFill>
                  <a:srgbClr val="FFFFFF"/>
                </a:solidFill>
                <a:effectLst/>
                <a:uLnTx/>
                <a:uFillTx/>
                <a:latin typeface="Arial"/>
                <a:ea typeface="+mn-ea"/>
                <a:cs typeface="+mn-cs"/>
              </a:rPr>
              <a:t>: Regard toward working with patients with problems related to alcohol or drugs, with depression, and with diabetes</a:t>
            </a:r>
            <a:endParaRPr kumimoji="0" lang="en-US" sz="21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 name="TextBox 6"/>
          <p:cNvSpPr txBox="1"/>
          <p:nvPr/>
        </p:nvSpPr>
        <p:spPr>
          <a:xfrm>
            <a:off x="228600" y="2767013"/>
            <a:ext cx="2362200" cy="4016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92934"/>
                </a:solidFill>
                <a:effectLst/>
                <a:uLnTx/>
                <a:uFillTx/>
                <a:latin typeface="Arial"/>
                <a:ea typeface="+mn-ea"/>
                <a:cs typeface="+mn-cs"/>
              </a:rPr>
              <a:t>Staff regard towards working with substance users: a European multi-</a:t>
            </a:r>
            <a:r>
              <a:rPr kumimoji="0" lang="en-US" sz="1700" b="1" i="0" u="none" strike="noStrike" kern="1200" cap="none" spc="0" normalizeH="0" baseline="0" noProof="0" dirty="0" err="1">
                <a:ln>
                  <a:noFill/>
                </a:ln>
                <a:solidFill>
                  <a:srgbClr val="292934"/>
                </a:solidFill>
                <a:effectLst/>
                <a:uLnTx/>
                <a:uFillTx/>
                <a:latin typeface="Arial"/>
                <a:ea typeface="+mn-ea"/>
                <a:cs typeface="+mn-cs"/>
              </a:rPr>
              <a:t>centre</a:t>
            </a:r>
            <a:r>
              <a:rPr kumimoji="0" lang="en-US" sz="1700" b="1" i="0" u="none" strike="noStrike" kern="1200" cap="none" spc="0" normalizeH="0" baseline="0" noProof="0" dirty="0">
                <a:ln>
                  <a:noFill/>
                </a:ln>
                <a:solidFill>
                  <a:srgbClr val="292934"/>
                </a:solidFill>
                <a:effectLst/>
                <a:uLnTx/>
                <a:uFillTx/>
                <a:latin typeface="Arial"/>
                <a:ea typeface="+mn-ea"/>
                <a:cs typeface="+mn-cs"/>
              </a:rPr>
              <a:t>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292934"/>
                </a:solidFill>
                <a:effectLst/>
                <a:uLnTx/>
                <a:uFillTx/>
                <a:latin typeface="Arial"/>
                <a:ea typeface="+mn-ea"/>
                <a:cs typeface="+mn-cs"/>
              </a:rPr>
              <a:t>GILCHRIST G, MOSKALEWICZ J, SLEZAKOVA S, OKRUHLICA L, TORRENS M, VAJD R, BALDACCHINO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292934"/>
                </a:solidFill>
                <a:effectLst/>
                <a:uLnTx/>
                <a:uFillTx/>
                <a:latin typeface="Arial"/>
                <a:ea typeface="+mn-ea"/>
                <a:cs typeface="+mn-cs"/>
              </a:rPr>
              <a:t>Addiction Research Report</a:t>
            </a:r>
          </a:p>
        </p:txBody>
      </p:sp>
      <p:sp>
        <p:nvSpPr>
          <p:cNvPr id="12" name="TextBox 11"/>
          <p:cNvSpPr txBox="1"/>
          <p:nvPr/>
        </p:nvSpPr>
        <p:spPr>
          <a:xfrm>
            <a:off x="3193758" y="304800"/>
            <a:ext cx="572164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Overall, clinicians’ regard for pts using alcohol/drug consistently lower than other patients with diabetes/depression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Primary care physicians showed lower regard for pts using alcohol/drugs than other professionals</a:t>
            </a:r>
          </a:p>
        </p:txBody>
      </p:sp>
    </p:spTree>
    <p:extLst>
      <p:ext uri="{BB962C8B-B14F-4D97-AF65-F5344CB8AC3E}">
        <p14:creationId xmlns:p14="http://schemas.microsoft.com/office/powerpoint/2010/main" val="1221957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EEE8-8600-4B1E-925A-DEC24CBEC903}"/>
              </a:ext>
            </a:extLst>
          </p:cNvPr>
          <p:cNvSpPr>
            <a:spLocks noGrp="1"/>
          </p:cNvSpPr>
          <p:nvPr>
            <p:ph type="title"/>
          </p:nvPr>
        </p:nvSpPr>
        <p:spPr>
          <a:xfrm>
            <a:off x="457200" y="533400"/>
            <a:ext cx="8229600" cy="990600"/>
          </a:xfrm>
          <a:prstGeom prst="rect">
            <a:avLst/>
          </a:prstGeom>
        </p:spPr>
        <p:txBody>
          <a:bodyPr anchor="ctr">
            <a:normAutofit/>
          </a:bodyPr>
          <a:lstStyle/>
          <a:p>
            <a:r>
              <a:rPr lang="en-US" dirty="0"/>
              <a:t>Studies have shown that…</a:t>
            </a:r>
          </a:p>
        </p:txBody>
      </p:sp>
      <p:graphicFrame>
        <p:nvGraphicFramePr>
          <p:cNvPr id="5" name="Content Placeholder 2">
            <a:extLst>
              <a:ext uri="{FF2B5EF4-FFF2-40B4-BE49-F238E27FC236}">
                <a16:creationId xmlns:a16="http://schemas.microsoft.com/office/drawing/2014/main" id="{0C4195E5-3B67-40D3-8D96-A078B5CE95E2}"/>
              </a:ext>
            </a:extLst>
          </p:cNvPr>
          <p:cNvGraphicFramePr>
            <a:graphicFrameLocks noGrp="1"/>
          </p:cNvGraphicFramePr>
          <p:nvPr>
            <p:ph idx="1"/>
            <p:extLst>
              <p:ext uri="{D42A27DB-BD31-4B8C-83A1-F6EECF244321}">
                <p14:modId xmlns:p14="http://schemas.microsoft.com/office/powerpoint/2010/main" val="754556565"/>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52691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6642" y="-7855"/>
            <a:ext cx="2888958" cy="2598656"/>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p:cNvSpPr txBox="1"/>
          <p:nvPr/>
        </p:nvSpPr>
        <p:spPr>
          <a:xfrm>
            <a:off x="228600" y="228600"/>
            <a:ext cx="23622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a:ea typeface="+mn-ea"/>
                <a:cs typeface="+mn-cs"/>
              </a:rPr>
              <a:t>Stigma among health professionals: </a:t>
            </a:r>
            <a:r>
              <a:rPr kumimoji="0" lang="en-US" sz="2300" b="0" i="0" u="none" strike="noStrike" kern="1200" cap="none" spc="0" normalizeH="0" baseline="0" noProof="0" dirty="0">
                <a:ln>
                  <a:noFill/>
                </a:ln>
                <a:solidFill>
                  <a:srgbClr val="FFFFFF"/>
                </a:solidFill>
                <a:effectLst/>
                <a:uLnTx/>
                <a:uFillTx/>
                <a:latin typeface="Arial"/>
                <a:ea typeface="+mn-ea"/>
                <a:cs typeface="+mn-cs"/>
              </a:rPr>
              <a:t>impact on care delivery from 28 studies</a:t>
            </a:r>
            <a:endParaRPr kumimoji="0" lang="en-US" sz="23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8" name="Rectangle 7"/>
          <p:cNvSpPr/>
          <p:nvPr/>
        </p:nvSpPr>
        <p:spPr>
          <a:xfrm>
            <a:off x="2895600" y="3276600"/>
            <a:ext cx="6248400" cy="35814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3235179" y="3601034"/>
            <a:ext cx="5569242"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a:ea typeface="+mn-ea"/>
                <a:cs typeface="+mn-cs"/>
              </a:rPr>
              <a:t>Sample</a:t>
            </a:r>
            <a:r>
              <a:rPr kumimoji="0" lang="en-US" sz="2300" b="0" i="0" u="none" strike="noStrike" kern="1200" cap="none" spc="0" normalizeH="0" baseline="0" noProof="0" dirty="0">
                <a:ln>
                  <a:noFill/>
                </a:ln>
                <a:solidFill>
                  <a:srgbClr val="FFFFFF"/>
                </a:solidFill>
                <a:effectLst/>
                <a:uLnTx/>
                <a:uFillTx/>
                <a:latin typeface="Arial"/>
                <a:ea typeface="+mn-ea"/>
                <a:cs typeface="+mn-cs"/>
              </a:rPr>
              <a:t>: 28 studies with health personnel who work with patients with substance use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a:ea typeface="+mn-ea"/>
                <a:cs typeface="+mn-cs"/>
              </a:rPr>
              <a:t>Design</a:t>
            </a:r>
            <a:r>
              <a:rPr kumimoji="0" lang="en-US" sz="2300" b="0" i="0" u="none" strike="noStrike" kern="1200" cap="none" spc="0" normalizeH="0" baseline="0" noProof="0" dirty="0">
                <a:ln>
                  <a:noFill/>
                </a:ln>
                <a:solidFill>
                  <a:srgbClr val="FFFFFF"/>
                </a:solidFill>
                <a:effectLst/>
                <a:uLnTx/>
                <a:uFillTx/>
                <a:latin typeface="Arial"/>
                <a:ea typeface="+mn-ea"/>
                <a:cs typeface="+mn-cs"/>
              </a:rPr>
              <a:t>: Systematic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Arial"/>
                <a:ea typeface="+mn-ea"/>
                <a:cs typeface="+mn-cs"/>
              </a:rPr>
              <a:t>Outcomes</a:t>
            </a:r>
            <a:r>
              <a:rPr kumimoji="0" lang="en-US" sz="2300" b="0" i="0" u="none" strike="noStrike" kern="1200" cap="none" spc="0" normalizeH="0" baseline="0" noProof="0" dirty="0">
                <a:ln>
                  <a:noFill/>
                </a:ln>
                <a:solidFill>
                  <a:srgbClr val="FFFFFF"/>
                </a:solidFill>
                <a:effectLst/>
                <a:uLnTx/>
                <a:uFillTx/>
                <a:latin typeface="Arial"/>
                <a:ea typeface="+mn-ea"/>
                <a:cs typeface="+mn-cs"/>
              </a:rPr>
              <a:t>: Attitudes of health personnel, healthcare delivery, (social) stigma</a:t>
            </a:r>
            <a:endParaRPr kumimoji="0" lang="en-US" sz="23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 name="TextBox 6"/>
          <p:cNvSpPr txBox="1"/>
          <p:nvPr/>
        </p:nvSpPr>
        <p:spPr>
          <a:xfrm>
            <a:off x="228600" y="2767013"/>
            <a:ext cx="236220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Stigma among health professionals towards patients with substance use disorders and its consequences for healthcare delivery: systematic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VAN BOEKEL LC, BROUWERS EP, VAN WEEGHEL J, GARRETSEN HF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92934"/>
                </a:solidFill>
                <a:effectLst/>
                <a:uLnTx/>
                <a:uFillTx/>
                <a:latin typeface="Arial"/>
                <a:ea typeface="+mn-ea"/>
                <a:cs typeface="+mn-cs"/>
              </a:rPr>
              <a:t>Drug and Alcohol Dependence Journal</a:t>
            </a:r>
            <a:endParaRPr kumimoji="0" lang="en-US" sz="1700" b="0" i="1" u="none" strike="noStrike" kern="1200" cap="none" spc="0" normalizeH="0" baseline="0" noProof="0" dirty="0">
              <a:ln>
                <a:noFill/>
              </a:ln>
              <a:solidFill>
                <a:srgbClr val="292934"/>
              </a:solidFill>
              <a:effectLst/>
              <a:uLnTx/>
              <a:uFillTx/>
              <a:latin typeface="Arial"/>
              <a:ea typeface="+mn-ea"/>
              <a:cs typeface="+mn-cs"/>
            </a:endParaRPr>
          </a:p>
        </p:txBody>
      </p:sp>
      <p:sp>
        <p:nvSpPr>
          <p:cNvPr id="12" name="TextBox 11"/>
          <p:cNvSpPr txBox="1"/>
          <p:nvPr/>
        </p:nvSpPr>
        <p:spPr>
          <a:xfrm>
            <a:off x="3235179" y="228600"/>
            <a:ext cx="572164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934"/>
                </a:solidFill>
                <a:effectLst/>
                <a:uLnTx/>
                <a:uFillTx/>
                <a:latin typeface="Arial"/>
                <a:ea typeface="+mn-ea"/>
                <a:cs typeface="+mn-cs"/>
              </a:rPr>
              <a:t>Health professionals found to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negative attitudes toward pts with SUD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 (e.g., more violent, manipulative, less motivated)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inadequate training in SUD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be more avoidant regards SUD care- may result in shorter visits, less empathy, less engagement</a:t>
            </a:r>
          </a:p>
        </p:txBody>
      </p:sp>
    </p:spTree>
    <p:extLst>
      <p:ext uri="{BB962C8B-B14F-4D97-AF65-F5344CB8AC3E}">
        <p14:creationId xmlns:p14="http://schemas.microsoft.com/office/powerpoint/2010/main" val="27606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lIns="457200" rIns="457200" anchor="b">
            <a:normAutofit/>
          </a:bodyPr>
          <a:lstStyle/>
          <a:p>
            <a:pPr>
              <a:lnSpc>
                <a:spcPct val="90000"/>
              </a:lnSpc>
            </a:pPr>
            <a:r>
              <a:rPr lang="en-US" sz="3000"/>
              <a:t>So, why is addiction so stigmatized compared to other social problems and health conditions, and other mental illnesses?</a:t>
            </a:r>
          </a:p>
        </p:txBody>
      </p:sp>
    </p:spTree>
    <p:extLst>
      <p:ext uri="{BB962C8B-B14F-4D97-AF65-F5344CB8AC3E}">
        <p14:creationId xmlns:p14="http://schemas.microsoft.com/office/powerpoint/2010/main" val="206902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3331" y="347472"/>
            <a:ext cx="8229600" cy="990600"/>
          </a:xfrm>
        </p:spPr>
        <p:txBody>
          <a:bodyPr/>
          <a:lstStyle/>
          <a:p>
            <a:r>
              <a:rPr lang="en-US" dirty="0"/>
              <a:t>What Factors Influence Stigma?</a:t>
            </a:r>
          </a:p>
        </p:txBody>
      </p:sp>
      <p:graphicFrame>
        <p:nvGraphicFramePr>
          <p:cNvPr id="5" name="Table 4"/>
          <p:cNvGraphicFramePr>
            <a:graphicFrameLocks noGrp="1"/>
          </p:cNvGraphicFramePr>
          <p:nvPr/>
        </p:nvGraphicFramePr>
        <p:xfrm>
          <a:off x="685800" y="1600200"/>
          <a:ext cx="7924800" cy="4463121"/>
        </p:xfrm>
        <a:graphic>
          <a:graphicData uri="http://schemas.openxmlformats.org/drawingml/2006/table">
            <a:tbl>
              <a:tblPr firstRow="1" bandRow="1">
                <a:tableStyleId>{93296810-A885-4BE3-A3E7-6D5BEEA58F35}</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752443">
                <a:tc>
                  <a:txBody>
                    <a:bodyPr/>
                    <a:lstStyle/>
                    <a:p>
                      <a:pPr algn="ctr"/>
                      <a:r>
                        <a:rPr lang="en-US" sz="2200" dirty="0"/>
                        <a:t>Cause</a:t>
                      </a:r>
                    </a:p>
                  </a:txBody>
                  <a:tcPr anchor="ctr"/>
                </a:tc>
                <a:tc>
                  <a:txBody>
                    <a:bodyPr/>
                    <a:lstStyle/>
                    <a:p>
                      <a:pPr algn="ctr"/>
                      <a:r>
                        <a:rPr lang="en-US" sz="2200" dirty="0"/>
                        <a:t>Controllability</a:t>
                      </a:r>
                    </a:p>
                  </a:txBody>
                  <a:tcPr anchor="ctr"/>
                </a:tc>
                <a:tc>
                  <a:txBody>
                    <a:bodyPr/>
                    <a:lstStyle/>
                    <a:p>
                      <a:pPr algn="ctr"/>
                      <a:r>
                        <a:rPr lang="en-US" sz="2200" dirty="0"/>
                        <a:t>Stigma</a:t>
                      </a:r>
                    </a:p>
                  </a:txBody>
                  <a:tcPr anchor="ctr"/>
                </a:tc>
                <a:extLst>
                  <a:ext uri="{0D108BD9-81ED-4DB2-BD59-A6C34878D82A}">
                    <a16:rowId xmlns:a16="http://schemas.microsoft.com/office/drawing/2014/main" val="10000"/>
                  </a:ext>
                </a:extLst>
              </a:tr>
              <a:tr h="1855339">
                <a:tc>
                  <a:txBody>
                    <a:bodyPr/>
                    <a:lstStyle/>
                    <a:p>
                      <a:pPr algn="ctr"/>
                      <a:endParaRPr lang="en-US" sz="2200" dirty="0"/>
                    </a:p>
                    <a:p>
                      <a:pPr algn="ctr"/>
                      <a:r>
                        <a:rPr lang="en-US" sz="2200" dirty="0"/>
                        <a:t>“It’s</a:t>
                      </a:r>
                      <a:r>
                        <a:rPr lang="en-US" sz="2200" baseline="0" dirty="0"/>
                        <a:t> not their fault”</a:t>
                      </a:r>
                      <a:endParaRPr lang="en-US" sz="2200" dirty="0"/>
                    </a:p>
                  </a:txBody>
                  <a:tcPr anchor="ctr"/>
                </a:tc>
                <a:tc>
                  <a:txBody>
                    <a:bodyPr/>
                    <a:lstStyle/>
                    <a:p>
                      <a:pPr algn="ctr"/>
                      <a:endParaRPr lang="en-US" sz="2200" dirty="0"/>
                    </a:p>
                    <a:p>
                      <a:pPr algn="ctr"/>
                      <a:r>
                        <a:rPr lang="en-US" sz="2200" dirty="0"/>
                        <a:t>“They can’t help it”</a:t>
                      </a:r>
                    </a:p>
                  </a:txBody>
                  <a:tcPr anchor="ctr"/>
                </a:tc>
                <a:tc>
                  <a:txBody>
                    <a:bodyPr/>
                    <a:lstStyle/>
                    <a:p>
                      <a:pPr algn="ctr"/>
                      <a:endParaRPr lang="en-US" sz="2200" dirty="0"/>
                    </a:p>
                    <a:p>
                      <a:pPr algn="ctr"/>
                      <a:r>
                        <a:rPr lang="en-US" sz="2200" dirty="0"/>
                        <a:t>Decreases</a:t>
                      </a:r>
                    </a:p>
                  </a:txBody>
                  <a:tcPr anchor="ctr"/>
                </a:tc>
                <a:extLst>
                  <a:ext uri="{0D108BD9-81ED-4DB2-BD59-A6C34878D82A}">
                    <a16:rowId xmlns:a16="http://schemas.microsoft.com/office/drawing/2014/main" val="10001"/>
                  </a:ext>
                </a:extLst>
              </a:tr>
              <a:tr h="1855339">
                <a:tc>
                  <a:txBody>
                    <a:bodyPr/>
                    <a:lstStyle/>
                    <a:p>
                      <a:pPr algn="ctr"/>
                      <a:endParaRPr lang="en-US" sz="2200" dirty="0"/>
                    </a:p>
                    <a:p>
                      <a:pPr algn="ctr"/>
                      <a:r>
                        <a:rPr lang="en-US" sz="2200" dirty="0"/>
                        <a:t>“It</a:t>
                      </a:r>
                      <a:r>
                        <a:rPr lang="en-US" sz="2200" baseline="0" dirty="0"/>
                        <a:t> </a:t>
                      </a:r>
                      <a:r>
                        <a:rPr lang="en-US" sz="2200" u="sng" baseline="0" dirty="0"/>
                        <a:t>is </a:t>
                      </a:r>
                      <a:r>
                        <a:rPr lang="en-US" sz="2200" baseline="0" dirty="0"/>
                        <a:t>their fault”</a:t>
                      </a:r>
                      <a:endParaRPr lang="en-US" sz="2200" dirty="0"/>
                    </a:p>
                  </a:txBody>
                  <a:tcPr anchor="ctr"/>
                </a:tc>
                <a:tc>
                  <a:txBody>
                    <a:bodyPr/>
                    <a:lstStyle/>
                    <a:p>
                      <a:pPr algn="ctr"/>
                      <a:endParaRPr lang="en-US" sz="2200" dirty="0"/>
                    </a:p>
                    <a:p>
                      <a:pPr algn="ctr"/>
                      <a:r>
                        <a:rPr lang="en-US" sz="2200" dirty="0"/>
                        <a:t>“They really </a:t>
                      </a:r>
                      <a:r>
                        <a:rPr lang="en-US" sz="2200" i="0" u="sng" dirty="0"/>
                        <a:t>can </a:t>
                      </a:r>
                      <a:r>
                        <a:rPr lang="en-US" sz="2200" dirty="0"/>
                        <a:t>help it”</a:t>
                      </a:r>
                    </a:p>
                  </a:txBody>
                  <a:tcPr anchor="ctr"/>
                </a:tc>
                <a:tc>
                  <a:txBody>
                    <a:bodyPr/>
                    <a:lstStyle/>
                    <a:p>
                      <a:pPr algn="ctr"/>
                      <a:endParaRPr lang="en-US" sz="2200" dirty="0"/>
                    </a:p>
                    <a:p>
                      <a:pPr algn="ctr"/>
                      <a:r>
                        <a:rPr lang="en-US" sz="2200" dirty="0"/>
                        <a:t>Increases</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26399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2137" y="204493"/>
            <a:ext cx="8599461" cy="6680834"/>
            <a:chOff x="311660" y="-420979"/>
            <a:chExt cx="6834601" cy="7381848"/>
          </a:xfrm>
        </p:grpSpPr>
        <p:grpSp>
          <p:nvGrpSpPr>
            <p:cNvPr id="13" name="Group 12"/>
            <p:cNvGrpSpPr/>
            <p:nvPr/>
          </p:nvGrpSpPr>
          <p:grpSpPr>
            <a:xfrm>
              <a:off x="311660" y="-420979"/>
              <a:ext cx="6834601" cy="7381848"/>
              <a:chOff x="279676" y="-348259"/>
              <a:chExt cx="6133189" cy="6106712"/>
            </a:xfrm>
          </p:grpSpPr>
          <p:sp>
            <p:nvSpPr>
              <p:cNvPr id="17" name="Text Box 2"/>
              <p:cNvSpPr txBox="1">
                <a:spLocks noChangeArrowheads="1"/>
              </p:cNvSpPr>
              <p:nvPr/>
            </p:nvSpPr>
            <p:spPr bwMode="auto">
              <a:xfrm rot="16200000">
                <a:off x="-2216798" y="2148215"/>
                <a:ext cx="5874964" cy="8820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Controllability</a:t>
                </a:r>
                <a:endParaRPr kumimoji="0" lang="en-US" sz="28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“Can’t help it”	 		“</a:t>
                </a:r>
                <a:r>
                  <a:rPr kumimoji="0" lang="en-US" sz="1800" b="0" i="0" u="sng" strike="noStrike" kern="1200" cap="none" spc="0" normalizeH="0" baseline="0" noProof="0" dirty="0">
                    <a:ln>
                      <a:noFill/>
                    </a:ln>
                    <a:solidFill>
                      <a:srgbClr val="292934"/>
                    </a:solidFill>
                    <a:effectLst/>
                    <a:uLnTx/>
                    <a:uFillTx/>
                    <a:latin typeface="Arial" charset="0"/>
                    <a:ea typeface="Arial" charset="0"/>
                    <a:cs typeface="Arial" charset="0"/>
                  </a:rPr>
                  <a:t>Can</a:t>
                </a: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 help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p:cNvCxnSpPr/>
              <p:nvPr/>
            </p:nvCxnSpPr>
            <p:spPr>
              <a:xfrm>
                <a:off x="932634" y="0"/>
                <a:ext cx="21318" cy="49414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38077" y="4914900"/>
                <a:ext cx="5344885" cy="212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878205" y="5061858"/>
                <a:ext cx="5534660" cy="696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“NOT their own fault” 				“IS their own fault”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Cause</a:t>
                </a:r>
                <a:endParaRPr kumimoji="0" lang="en-US" sz="28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cxnSp>
            <p:nvCxnSpPr>
              <p:cNvPr id="19" name="Straight Arrow Connector 18"/>
              <p:cNvCxnSpPr/>
              <p:nvPr/>
            </p:nvCxnSpPr>
            <p:spPr>
              <a:xfrm flipV="1">
                <a:off x="1117663" y="747383"/>
                <a:ext cx="4396522" cy="4020187"/>
              </a:xfrm>
              <a:prstGeom prst="straightConnector1">
                <a:avLst/>
              </a:prstGeom>
              <a:ln w="412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 Box 7"/>
              <p:cNvSpPr txBox="1"/>
              <p:nvPr/>
            </p:nvSpPr>
            <p:spPr>
              <a:xfrm rot="19440969">
                <a:off x="2870115" y="2084582"/>
                <a:ext cx="1009369" cy="331987"/>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Extent of Stigma</a:t>
                </a:r>
              </a:p>
            </p:txBody>
          </p:sp>
        </p:grpSp>
        <p:cxnSp>
          <p:nvCxnSpPr>
            <p:cNvPr id="14" name="Straight Arrow Connector 13"/>
            <p:cNvCxnSpPr/>
            <p:nvPr/>
          </p:nvCxnSpPr>
          <p:spPr>
            <a:xfrm flipV="1">
              <a:off x="2846393" y="6295312"/>
              <a:ext cx="2458323" cy="19357"/>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21" name="Straight Arrow Connector 20"/>
          <p:cNvCxnSpPr/>
          <p:nvPr/>
        </p:nvCxnSpPr>
        <p:spPr>
          <a:xfrm flipV="1">
            <a:off x="957388" y="2338093"/>
            <a:ext cx="33212" cy="199064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Rectangle 4"/>
          <p:cNvSpPr/>
          <p:nvPr/>
        </p:nvSpPr>
        <p:spPr>
          <a:xfrm>
            <a:off x="53095" y="6248400"/>
            <a:ext cx="957388" cy="584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231348" y="204493"/>
            <a:ext cx="7730247" cy="838200"/>
          </a:xfrm>
        </p:spPr>
        <p:txBody>
          <a:bodyPr>
            <a:noAutofit/>
          </a:bodyPr>
          <a:lstStyle/>
          <a:p>
            <a:pPr algn="ctr"/>
            <a:r>
              <a:rPr lang="en-US" sz="2800" dirty="0"/>
              <a:t>Relation between Cause and Controllability </a:t>
            </a:r>
            <a:br>
              <a:rPr lang="en-US" sz="2800" dirty="0"/>
            </a:br>
            <a:r>
              <a:rPr lang="en-US" sz="2800" dirty="0"/>
              <a:t>in producing Stigma</a:t>
            </a:r>
          </a:p>
        </p:txBody>
      </p:sp>
    </p:spTree>
    <p:extLst>
      <p:ext uri="{BB962C8B-B14F-4D97-AF65-F5344CB8AC3E}">
        <p14:creationId xmlns:p14="http://schemas.microsoft.com/office/powerpoint/2010/main" val="3834161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CD166-C689-433B-8005-D2F4E929804A}"/>
              </a:ext>
            </a:extLst>
          </p:cNvPr>
          <p:cNvSpPr>
            <a:spLocks noGrp="1"/>
          </p:cNvSpPr>
          <p:nvPr>
            <p:ph type="title"/>
          </p:nvPr>
        </p:nvSpPr>
        <p:spPr>
          <a:xfrm>
            <a:off x="647271" y="1012004"/>
            <a:ext cx="2562119" cy="4795408"/>
          </a:xfrm>
        </p:spPr>
        <p:txBody>
          <a:bodyPr>
            <a:normAutofit/>
          </a:bodyPr>
          <a:lstStyle/>
          <a:p>
            <a:r>
              <a:rPr lang="en-US">
                <a:solidFill>
                  <a:srgbClr val="FFFFFF"/>
                </a:solidFill>
              </a:rPr>
              <a:t>Outline </a:t>
            </a:r>
          </a:p>
        </p:txBody>
      </p:sp>
      <p:graphicFrame>
        <p:nvGraphicFramePr>
          <p:cNvPr id="5" name="Content Placeholder 2">
            <a:extLst>
              <a:ext uri="{FF2B5EF4-FFF2-40B4-BE49-F238E27FC236}">
                <a16:creationId xmlns:a16="http://schemas.microsoft.com/office/drawing/2014/main" id="{6185584C-C648-4B5B-A931-E77EFF8ED996}"/>
              </a:ext>
            </a:extLst>
          </p:cNvPr>
          <p:cNvGraphicFramePr>
            <a:graphicFrameLocks noGrp="1"/>
          </p:cNvGraphicFramePr>
          <p:nvPr>
            <p:ph idx="1"/>
            <p:extLst>
              <p:ext uri="{D42A27DB-BD31-4B8C-83A1-F6EECF244321}">
                <p14:modId xmlns:p14="http://schemas.microsoft.com/office/powerpoint/2010/main" val="2786866586"/>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748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CD166-C689-433B-8005-D2F4E929804A}"/>
              </a:ext>
            </a:extLst>
          </p:cNvPr>
          <p:cNvSpPr>
            <a:spLocks noGrp="1"/>
          </p:cNvSpPr>
          <p:nvPr>
            <p:ph type="title"/>
          </p:nvPr>
        </p:nvSpPr>
        <p:spPr>
          <a:xfrm>
            <a:off x="647271" y="1012004"/>
            <a:ext cx="2562119" cy="4795408"/>
          </a:xfrm>
        </p:spPr>
        <p:txBody>
          <a:bodyPr>
            <a:normAutofit/>
          </a:bodyPr>
          <a:lstStyle/>
          <a:p>
            <a:r>
              <a:rPr lang="en-US">
                <a:solidFill>
                  <a:srgbClr val="FFFFFF"/>
                </a:solidFill>
              </a:rPr>
              <a:t>Outline </a:t>
            </a:r>
          </a:p>
        </p:txBody>
      </p:sp>
      <p:graphicFrame>
        <p:nvGraphicFramePr>
          <p:cNvPr id="5" name="Content Placeholder 2">
            <a:extLst>
              <a:ext uri="{FF2B5EF4-FFF2-40B4-BE49-F238E27FC236}">
                <a16:creationId xmlns:a16="http://schemas.microsoft.com/office/drawing/2014/main" id="{6185584C-C648-4B5B-A931-E77EFF8ED996}"/>
              </a:ext>
            </a:extLst>
          </p:cNvPr>
          <p:cNvGraphicFramePr>
            <a:graphicFrameLocks noGrp="1"/>
          </p:cNvGraphicFramePr>
          <p:nvPr>
            <p:ph idx="1"/>
            <p:extLst>
              <p:ext uri="{D42A27DB-BD31-4B8C-83A1-F6EECF244321}">
                <p14:modId xmlns:p14="http://schemas.microsoft.com/office/powerpoint/2010/main" val="2572429744"/>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7208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ormAutofit/>
          </a:bodyPr>
          <a:lstStyle/>
          <a:p>
            <a:pPr>
              <a:lnSpc>
                <a:spcPct val="90000"/>
              </a:lnSpc>
            </a:pPr>
            <a:r>
              <a:rPr lang="en-US" sz="3700"/>
              <a:t>What can we do about stigma and discrimination in addiction?</a:t>
            </a:r>
          </a:p>
        </p:txBody>
      </p:sp>
      <p:graphicFrame>
        <p:nvGraphicFramePr>
          <p:cNvPr id="6" name="Content Placeholder 2">
            <a:extLst>
              <a:ext uri="{FF2B5EF4-FFF2-40B4-BE49-F238E27FC236}">
                <a16:creationId xmlns:a16="http://schemas.microsoft.com/office/drawing/2014/main" id="{8EFAD258-73CA-4632-9E55-D71B24D9EA50}"/>
              </a:ext>
            </a:extLst>
          </p:cNvPr>
          <p:cNvGraphicFramePr>
            <a:graphicFrameLocks noGrp="1"/>
          </p:cNvGraphicFramePr>
          <p:nvPr>
            <p:ph idx="1"/>
            <p:extLst>
              <p:ext uri="{D42A27DB-BD31-4B8C-83A1-F6EECF244321}">
                <p14:modId xmlns:p14="http://schemas.microsoft.com/office/powerpoint/2010/main" val="329490381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hidden="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4935A81-FF43-4E9B-A58C-8FE5076ED7F4}" type="slidenum">
              <a:rPr kumimoji="0" lang="en-US" sz="1200" b="0" i="0" u="none" strike="noStrike" kern="1200" cap="none" spc="0" normalizeH="0" baseline="0" noProof="0" smtClean="0">
                <a:ln>
                  <a:noFill/>
                </a:ln>
                <a:solidFill>
                  <a:srgbClr val="F0A22E">
                    <a:shade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F0A22E">
                  <a:shade val="75000"/>
                </a:srgbClr>
              </a:solidFill>
              <a:effectLst/>
              <a:uLnTx/>
              <a:uFillTx/>
              <a:latin typeface="Calibri"/>
              <a:ea typeface="+mn-ea"/>
              <a:cs typeface="+mn-cs"/>
            </a:endParaRPr>
          </a:p>
        </p:txBody>
      </p:sp>
    </p:spTree>
    <p:extLst>
      <p:ext uri="{BB962C8B-B14F-4D97-AF65-F5344CB8AC3E}">
        <p14:creationId xmlns:p14="http://schemas.microsoft.com/office/powerpoint/2010/main" val="377052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ormAutofit/>
          </a:bodyPr>
          <a:lstStyle/>
          <a:p>
            <a:pPr>
              <a:lnSpc>
                <a:spcPct val="90000"/>
              </a:lnSpc>
            </a:pPr>
            <a:r>
              <a:rPr lang="en-US" sz="3700"/>
              <a:t>What can we do about stigma and discrimination in addiction?</a:t>
            </a:r>
          </a:p>
        </p:txBody>
      </p:sp>
      <p:graphicFrame>
        <p:nvGraphicFramePr>
          <p:cNvPr id="6" name="Content Placeholder 2">
            <a:extLst>
              <a:ext uri="{FF2B5EF4-FFF2-40B4-BE49-F238E27FC236}">
                <a16:creationId xmlns:a16="http://schemas.microsoft.com/office/drawing/2014/main" id="{8EFAD258-73CA-4632-9E55-D71B24D9EA50}"/>
              </a:ext>
            </a:extLst>
          </p:cNvPr>
          <p:cNvGraphicFramePr>
            <a:graphicFrameLocks noGrp="1"/>
          </p:cNvGraphicFramePr>
          <p:nvPr>
            <p:ph idx="1"/>
            <p:extLst>
              <p:ext uri="{D42A27DB-BD31-4B8C-83A1-F6EECF244321}">
                <p14:modId xmlns:p14="http://schemas.microsoft.com/office/powerpoint/2010/main" val="197470220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hidden="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4935A81-FF43-4E9B-A58C-8FE5076ED7F4}" type="slidenum">
              <a:rPr kumimoji="0" lang="en-US" sz="1200" b="0" i="0" u="none" strike="noStrike" kern="1200" cap="none" spc="0" normalizeH="0" baseline="0" noProof="0" smtClean="0">
                <a:ln>
                  <a:noFill/>
                </a:ln>
                <a:solidFill>
                  <a:srgbClr val="F0A22E">
                    <a:shade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F0A22E">
                  <a:shade val="75000"/>
                </a:srgbClr>
              </a:solidFill>
              <a:effectLst/>
              <a:uLnTx/>
              <a:uFillTx/>
              <a:latin typeface="Calibri"/>
              <a:ea typeface="+mn-ea"/>
              <a:cs typeface="+mn-cs"/>
            </a:endParaRPr>
          </a:p>
        </p:txBody>
      </p:sp>
    </p:spTree>
    <p:extLst>
      <p:ext uri="{BB962C8B-B14F-4D97-AF65-F5344CB8AC3E}">
        <p14:creationId xmlns:p14="http://schemas.microsoft.com/office/powerpoint/2010/main" val="303108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0A7E91-8737-4B46-8C63-E3CC8A6E2CC9}"/>
              </a:ext>
            </a:extLst>
          </p:cNvPr>
          <p:cNvSpPr>
            <a:spLocks noGrp="1"/>
          </p:cNvSpPr>
          <p:nvPr>
            <p:ph type="title"/>
          </p:nvPr>
        </p:nvSpPr>
        <p:spPr>
          <a:xfrm>
            <a:off x="778297" y="2965580"/>
            <a:ext cx="7772400" cy="2200275"/>
          </a:xfrm>
        </p:spPr>
        <p:txBody>
          <a:bodyPr>
            <a:normAutofit fontScale="90000"/>
          </a:bodyPr>
          <a:lstStyle/>
          <a:p>
            <a:pPr>
              <a:lnSpc>
                <a:spcPct val="90000"/>
              </a:lnSpc>
            </a:pPr>
            <a:r>
              <a:rPr lang="en-US" dirty="0"/>
              <a:t>might greater biomedical emphasis AND explanations (e.g., biogenetic </a:t>
            </a:r>
            <a:r>
              <a:rPr lang="en-US" dirty="0" err="1"/>
              <a:t>and/OR</a:t>
            </a:r>
            <a:r>
              <a:rPr lang="en-US" dirty="0"/>
              <a:t> neurobiological) help reduce stigma? </a:t>
            </a:r>
            <a:br>
              <a:rPr lang="en-US" dirty="0"/>
            </a:br>
            <a:endParaRPr lang="en-US" dirty="0"/>
          </a:p>
        </p:txBody>
      </p:sp>
    </p:spTree>
    <p:extLst>
      <p:ext uri="{BB962C8B-B14F-4D97-AF65-F5344CB8AC3E}">
        <p14:creationId xmlns:p14="http://schemas.microsoft.com/office/powerpoint/2010/main" val="3838556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2137" y="204493"/>
            <a:ext cx="8599461" cy="6680834"/>
            <a:chOff x="311660" y="-420979"/>
            <a:chExt cx="6834601" cy="7381848"/>
          </a:xfrm>
        </p:grpSpPr>
        <p:grpSp>
          <p:nvGrpSpPr>
            <p:cNvPr id="13" name="Group 12"/>
            <p:cNvGrpSpPr/>
            <p:nvPr/>
          </p:nvGrpSpPr>
          <p:grpSpPr>
            <a:xfrm>
              <a:off x="311660" y="-420979"/>
              <a:ext cx="6834601" cy="7381848"/>
              <a:chOff x="279676" y="-348259"/>
              <a:chExt cx="6133189" cy="6106712"/>
            </a:xfrm>
          </p:grpSpPr>
          <p:sp>
            <p:nvSpPr>
              <p:cNvPr id="17" name="Text Box 2"/>
              <p:cNvSpPr txBox="1">
                <a:spLocks noChangeArrowheads="1"/>
              </p:cNvSpPr>
              <p:nvPr/>
            </p:nvSpPr>
            <p:spPr bwMode="auto">
              <a:xfrm rot="16200000">
                <a:off x="-2216798" y="2148215"/>
                <a:ext cx="5874964" cy="8820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Controllability</a:t>
                </a:r>
                <a:endParaRPr kumimoji="0" lang="en-US" sz="28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“Can’t help it”	 		“</a:t>
                </a:r>
                <a:r>
                  <a:rPr kumimoji="0" lang="en-US" sz="1800" b="0" i="0" u="sng" strike="noStrike" kern="1200" cap="none" spc="0" normalizeH="0" baseline="0" noProof="0" dirty="0">
                    <a:ln>
                      <a:noFill/>
                    </a:ln>
                    <a:solidFill>
                      <a:srgbClr val="292934"/>
                    </a:solidFill>
                    <a:effectLst/>
                    <a:uLnTx/>
                    <a:uFillTx/>
                    <a:latin typeface="Arial" charset="0"/>
                    <a:ea typeface="Arial" charset="0"/>
                    <a:cs typeface="Arial" charset="0"/>
                  </a:rPr>
                  <a:t>Can</a:t>
                </a: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 help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p:cNvCxnSpPr/>
              <p:nvPr/>
            </p:nvCxnSpPr>
            <p:spPr>
              <a:xfrm>
                <a:off x="932634" y="0"/>
                <a:ext cx="21318" cy="49414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38077" y="4914900"/>
                <a:ext cx="5344885" cy="212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878205" y="5061858"/>
                <a:ext cx="5534660" cy="696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“NOT their own fault” 				“IS their own fault”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Cause</a:t>
                </a:r>
                <a:endParaRPr kumimoji="0" lang="en-US" sz="28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cxnSp>
            <p:nvCxnSpPr>
              <p:cNvPr id="19" name="Straight Arrow Connector 18"/>
              <p:cNvCxnSpPr/>
              <p:nvPr/>
            </p:nvCxnSpPr>
            <p:spPr>
              <a:xfrm flipV="1">
                <a:off x="1117663" y="747383"/>
                <a:ext cx="4396522" cy="4020187"/>
              </a:xfrm>
              <a:prstGeom prst="straightConnector1">
                <a:avLst/>
              </a:prstGeom>
              <a:ln w="412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 Box 7"/>
              <p:cNvSpPr txBox="1"/>
              <p:nvPr/>
            </p:nvSpPr>
            <p:spPr>
              <a:xfrm rot="19440969">
                <a:off x="2870115" y="2084582"/>
                <a:ext cx="1009369" cy="331987"/>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Extent of Stigma</a:t>
                </a:r>
              </a:p>
            </p:txBody>
          </p:sp>
        </p:grpSp>
        <p:cxnSp>
          <p:nvCxnSpPr>
            <p:cNvPr id="14" name="Straight Arrow Connector 13"/>
            <p:cNvCxnSpPr/>
            <p:nvPr/>
          </p:nvCxnSpPr>
          <p:spPr>
            <a:xfrm flipV="1">
              <a:off x="2846393" y="6295312"/>
              <a:ext cx="2458323" cy="19357"/>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21" name="Straight Arrow Connector 20"/>
          <p:cNvCxnSpPr/>
          <p:nvPr/>
        </p:nvCxnSpPr>
        <p:spPr>
          <a:xfrm flipV="1">
            <a:off x="957388" y="2338093"/>
            <a:ext cx="33212" cy="199064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Rectangle 4"/>
          <p:cNvSpPr/>
          <p:nvPr/>
        </p:nvSpPr>
        <p:spPr>
          <a:xfrm>
            <a:off x="53095" y="6248400"/>
            <a:ext cx="957388" cy="584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231348" y="204493"/>
            <a:ext cx="7730247" cy="838200"/>
          </a:xfrm>
        </p:spPr>
        <p:txBody>
          <a:bodyPr>
            <a:noAutofit/>
          </a:bodyPr>
          <a:lstStyle/>
          <a:p>
            <a:pPr algn="ctr"/>
            <a:r>
              <a:rPr lang="en-US" sz="2800" dirty="0"/>
              <a:t>Relation between Cause and Controllability </a:t>
            </a:r>
            <a:br>
              <a:rPr lang="en-US" sz="2800" dirty="0"/>
            </a:br>
            <a:r>
              <a:rPr lang="en-US" sz="2800" dirty="0"/>
              <a:t>in producing Stigma</a:t>
            </a:r>
          </a:p>
        </p:txBody>
      </p:sp>
    </p:spTree>
    <p:extLst>
      <p:ext uri="{BB962C8B-B14F-4D97-AF65-F5344CB8AC3E}">
        <p14:creationId xmlns:p14="http://schemas.microsoft.com/office/powerpoint/2010/main" val="4084809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7472"/>
            <a:ext cx="8686800" cy="901628"/>
          </a:xfrm>
        </p:spPr>
        <p:txBody>
          <a:bodyPr>
            <a:normAutofit fontScale="90000"/>
          </a:bodyPr>
          <a:lstStyle/>
          <a:p>
            <a:br>
              <a:rPr lang="en-US" dirty="0"/>
            </a:br>
            <a:r>
              <a:rPr lang="en-US" dirty="0"/>
              <a:t> </a:t>
            </a:r>
            <a:br>
              <a:rPr lang="en-US" dirty="0"/>
            </a:br>
            <a:r>
              <a:rPr lang="en-US" dirty="0"/>
              <a:t>If Drugs Are so Pleasurable, Why Aren’t We All Addicted?</a:t>
            </a:r>
            <a:endParaRPr lang="en-US" sz="2000" dirty="0"/>
          </a:p>
        </p:txBody>
      </p:sp>
      <p:sp>
        <p:nvSpPr>
          <p:cNvPr id="6" name="TextBox 5"/>
          <p:cNvSpPr txBox="1"/>
          <p:nvPr/>
        </p:nvSpPr>
        <p:spPr>
          <a:xfrm>
            <a:off x="304800" y="3733800"/>
            <a:ext cx="3505200" cy="1692771"/>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Genetics substantially influence addiction risk</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8382" y="1877012"/>
            <a:ext cx="5180076" cy="3150108"/>
          </a:xfrm>
          <a:prstGeom prst="rect">
            <a:avLst/>
          </a:prstGeom>
        </p:spPr>
      </p:pic>
      <p:sp>
        <p:nvSpPr>
          <p:cNvPr id="8" name="Title 1"/>
          <p:cNvSpPr txBox="1">
            <a:spLocks/>
          </p:cNvSpPr>
          <p:nvPr/>
        </p:nvSpPr>
        <p:spPr>
          <a:xfrm>
            <a:off x="304800" y="1877012"/>
            <a:ext cx="3335547" cy="1277087"/>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b="0" i="0" kern="1200" spc="-100" baseline="0">
                <a:solidFill>
                  <a:schemeClr val="tx2"/>
                </a:solidFill>
                <a:latin typeface="Arial" charset="0"/>
                <a:ea typeface="Arial" charset="0"/>
                <a:cs typeface="Arial"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0" normalizeH="0" baseline="0" noProof="0" dirty="0">
                <a:ln>
                  <a:noFill/>
                </a:ln>
                <a:solidFill>
                  <a:srgbClr val="D2533C"/>
                </a:solidFill>
                <a:effectLst/>
                <a:uLnTx/>
                <a:uFillTx/>
                <a:latin typeface="Arial" charset="0"/>
                <a:cs typeface="Arial" charset="0"/>
              </a:rPr>
              <a:t>Genetically mediated response, metabolism, reward sensitivity…</a:t>
            </a:r>
          </a:p>
        </p:txBody>
      </p:sp>
      <p:sp>
        <p:nvSpPr>
          <p:cNvPr id="9" name="TextBox 8"/>
          <p:cNvSpPr txBox="1"/>
          <p:nvPr/>
        </p:nvSpPr>
        <p:spPr>
          <a:xfrm>
            <a:off x="304800" y="5447805"/>
            <a:ext cx="8382000" cy="892552"/>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Genetic differences affect subjective preference and degree of reward from different substances/activities</a:t>
            </a:r>
          </a:p>
        </p:txBody>
      </p:sp>
      <p:sp>
        <p:nvSpPr>
          <p:cNvPr id="3" name="TextBox 2">
            <a:extLst>
              <a:ext uri="{FF2B5EF4-FFF2-40B4-BE49-F238E27FC236}">
                <a16:creationId xmlns:a16="http://schemas.microsoft.com/office/drawing/2014/main" id="{99D50FD8-460F-4771-BC7A-A0D516C1A299}"/>
              </a:ext>
            </a:extLst>
          </p:cNvPr>
          <p:cNvSpPr txBox="1"/>
          <p:nvPr/>
        </p:nvSpPr>
        <p:spPr>
          <a:xfrm>
            <a:off x="0" y="-6221"/>
            <a:ext cx="5080237" cy="769441"/>
          </a:xfrm>
          <a:prstGeom prst="rect">
            <a:avLst/>
          </a:prstGeom>
          <a:solidFill>
            <a:srgbClr val="FF0000"/>
          </a:solidFill>
        </p:spPr>
        <p:txBody>
          <a:bodyPr wrap="none" rtlCol="0">
            <a:spAutoFit/>
          </a:bodyPr>
          <a:lstStyle/>
          <a:p>
            <a:r>
              <a:rPr lang="en-US" sz="4400" dirty="0">
                <a:solidFill>
                  <a:schemeClr val="bg1"/>
                </a:solidFill>
              </a:rPr>
              <a:t>In terms of cause…</a:t>
            </a:r>
          </a:p>
        </p:txBody>
      </p:sp>
    </p:spTree>
    <p:extLst>
      <p:ext uri="{BB962C8B-B14F-4D97-AF65-F5344CB8AC3E}">
        <p14:creationId xmlns:p14="http://schemas.microsoft.com/office/powerpoint/2010/main" val="3188055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865" y="1051188"/>
            <a:ext cx="2191226" cy="3534684"/>
          </a:xfrm>
        </p:spPr>
        <p:txBody>
          <a:bodyPr>
            <a:noAutofit/>
          </a:bodyPr>
          <a:lstStyle/>
          <a:p>
            <a:r>
              <a:rPr lang="en-US" sz="3300" dirty="0"/>
              <a:t>Neural Circuits Involved in Substance Use Disorders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2091" y="736478"/>
            <a:ext cx="6567109" cy="5075062"/>
          </a:xfrm>
          <a:prstGeom prst="rect">
            <a:avLst/>
          </a:prstGeom>
        </p:spPr>
      </p:pic>
      <p:sp>
        <p:nvSpPr>
          <p:cNvPr id="9" name="Rectangle 8"/>
          <p:cNvSpPr/>
          <p:nvPr/>
        </p:nvSpPr>
        <p:spPr>
          <a:xfrm>
            <a:off x="136849" y="5977631"/>
            <a:ext cx="8382000" cy="70788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rgbClr val="191919"/>
                </a:solidFill>
                <a:latin typeface="Arial" pitchFamily="34" charset="0"/>
                <a:cs typeface="Arial" pitchFamily="34" charset="0"/>
              </a:rPr>
              <a:t>…a</a:t>
            </a:r>
            <a:r>
              <a:rPr kumimoji="0" lang="en-US" sz="2000" b="1" i="0" u="none" strike="noStrike" kern="1200" cap="none" spc="0" normalizeH="0" baseline="0" noProof="0" dirty="0" err="1">
                <a:ln>
                  <a:noFill/>
                </a:ln>
                <a:solidFill>
                  <a:srgbClr val="191919"/>
                </a:solidFill>
                <a:effectLst/>
                <a:uLnTx/>
                <a:uFillTx/>
                <a:latin typeface="Arial" pitchFamily="34" charset="0"/>
                <a:ea typeface="+mn-ea"/>
                <a:cs typeface="Arial" pitchFamily="34" charset="0"/>
              </a:rPr>
              <a:t>ll</a:t>
            </a:r>
            <a:r>
              <a:rPr kumimoji="0" lang="en-US" sz="2000" b="1" i="0" u="none" strike="noStrike" kern="1200" cap="none" spc="0" normalizeH="0" baseline="0" noProof="0" dirty="0">
                <a:ln>
                  <a:noFill/>
                </a:ln>
                <a:solidFill>
                  <a:srgbClr val="191919"/>
                </a:solidFill>
                <a:effectLst/>
                <a:uLnTx/>
                <a:uFillTx/>
                <a:latin typeface="Arial" pitchFamily="34" charset="0"/>
                <a:ea typeface="+mn-ea"/>
                <a:cs typeface="Arial" pitchFamily="34" charset="0"/>
              </a:rPr>
              <a:t> of these brain regions must be considered in developing strategies to effectively treat addiction</a:t>
            </a:r>
            <a:endParaRPr kumimoji="0" lang="en-US" sz="2000" b="0" i="0" u="none" strike="noStrike" kern="1200" cap="none" spc="0" normalizeH="0" baseline="0" noProof="0" dirty="0">
              <a:ln>
                <a:noFill/>
              </a:ln>
              <a:solidFill>
                <a:srgbClr val="191919"/>
              </a:solidFill>
              <a:effectLst/>
              <a:uLnTx/>
              <a:uFillTx/>
              <a:latin typeface="Arial" pitchFamily="34" charset="0"/>
              <a:ea typeface="+mn-ea"/>
              <a:cs typeface="Arial" pitchFamily="34" charset="0"/>
            </a:endParaRPr>
          </a:p>
        </p:txBody>
      </p:sp>
      <p:sp>
        <p:nvSpPr>
          <p:cNvPr id="6" name="TextBox 5">
            <a:extLst>
              <a:ext uri="{FF2B5EF4-FFF2-40B4-BE49-F238E27FC236}">
                <a16:creationId xmlns:a16="http://schemas.microsoft.com/office/drawing/2014/main" id="{EF23AD58-1C64-4861-8897-95C7BEE4CAAE}"/>
              </a:ext>
            </a:extLst>
          </p:cNvPr>
          <p:cNvSpPr txBox="1"/>
          <p:nvPr/>
        </p:nvSpPr>
        <p:spPr>
          <a:xfrm>
            <a:off x="0" y="-6221"/>
            <a:ext cx="6835526" cy="769441"/>
          </a:xfrm>
          <a:prstGeom prst="rect">
            <a:avLst/>
          </a:prstGeom>
          <a:solidFill>
            <a:srgbClr val="FF0000"/>
          </a:solidFill>
        </p:spPr>
        <p:txBody>
          <a:bodyPr wrap="none" rtlCol="0">
            <a:spAutoFit/>
          </a:bodyPr>
          <a:lstStyle/>
          <a:p>
            <a:r>
              <a:rPr lang="en-US" sz="4400" dirty="0">
                <a:solidFill>
                  <a:schemeClr val="bg1"/>
                </a:solidFill>
              </a:rPr>
              <a:t>In terms of controllability…</a:t>
            </a:r>
          </a:p>
        </p:txBody>
      </p:sp>
    </p:spTree>
    <p:extLst>
      <p:ext uri="{BB962C8B-B14F-4D97-AF65-F5344CB8AC3E}">
        <p14:creationId xmlns:p14="http://schemas.microsoft.com/office/powerpoint/2010/main" val="4261682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783048" y="6927"/>
            <a:ext cx="5379752" cy="684414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Content Placeholder 5"/>
          <p:cNvPicPr>
            <a:picLocks noGrp="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783048" y="2971800"/>
            <a:ext cx="5379752" cy="3879273"/>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a:ext>
            </a:extLst>
          </a:blip>
          <a:srcRect/>
          <a:stretch>
            <a:fillRect/>
          </a:stretch>
        </p:blipFill>
        <p:spPr bwMode="auto">
          <a:xfrm>
            <a:off x="2148824" y="6927"/>
            <a:ext cx="4648200" cy="2971800"/>
          </a:xfrm>
          <a:prstGeom prst="rect">
            <a:avLst/>
          </a:prstGeom>
          <a:noFill/>
          <a:ln>
            <a:noFill/>
          </a:ln>
        </p:spPr>
      </p:pic>
    </p:spTree>
    <p:extLst>
      <p:ext uri="{BB962C8B-B14F-4D97-AF65-F5344CB8AC3E}">
        <p14:creationId xmlns:p14="http://schemas.microsoft.com/office/powerpoint/2010/main" val="3612713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C9441-BB6B-40F6-AC19-EDEDF6EED26E}"/>
              </a:ext>
            </a:extLst>
          </p:cNvPr>
          <p:cNvSpPr>
            <a:spLocks noGrp="1"/>
          </p:cNvSpPr>
          <p:nvPr>
            <p:ph type="title"/>
          </p:nvPr>
        </p:nvSpPr>
        <p:spPr>
          <a:xfrm>
            <a:off x="482600" y="643467"/>
            <a:ext cx="2522980" cy="1597315"/>
          </a:xfrm>
          <a:noFill/>
          <a:ln w="19050">
            <a:solidFill>
              <a:schemeClr val="bg1"/>
            </a:solidFill>
          </a:ln>
        </p:spPr>
        <p:txBody>
          <a:bodyPr vert="horz" wrap="square" lIns="91440" tIns="45720" rIns="91440" bIns="45720" rtlCol="0" anchor="ctr">
            <a:normAutofit/>
          </a:bodyPr>
          <a:lstStyle/>
          <a:p>
            <a:pPr algn="ctr"/>
            <a:r>
              <a:rPr lang="en-US" sz="2400" b="1" u="sng" kern="1200" dirty="0">
                <a:solidFill>
                  <a:schemeClr val="bg1"/>
                </a:solidFill>
                <a:latin typeface="+mj-lt"/>
                <a:ea typeface="+mj-ea"/>
                <a:cs typeface="+mj-cs"/>
              </a:rPr>
              <a:t>Biogenetic</a:t>
            </a:r>
            <a:r>
              <a:rPr lang="en-US" sz="2400" kern="1200" dirty="0">
                <a:solidFill>
                  <a:schemeClr val="bg1"/>
                </a:solidFill>
                <a:latin typeface="+mj-lt"/>
                <a:ea typeface="+mj-ea"/>
                <a:cs typeface="+mj-cs"/>
              </a:rPr>
              <a:t> explanations as ways to reduce stigma…</a:t>
            </a:r>
          </a:p>
        </p:txBody>
      </p:sp>
      <p:sp>
        <p:nvSpPr>
          <p:cNvPr id="6" name="Content Placeholder 5">
            <a:extLst>
              <a:ext uri="{FF2B5EF4-FFF2-40B4-BE49-F238E27FC236}">
                <a16:creationId xmlns:a16="http://schemas.microsoft.com/office/drawing/2014/main" id="{D07A8FE8-F2A8-4EB2-8700-D4D1B0DBA8FC}"/>
              </a:ext>
            </a:extLst>
          </p:cNvPr>
          <p:cNvSpPr>
            <a:spLocks noGrp="1"/>
          </p:cNvSpPr>
          <p:nvPr>
            <p:ph idx="1"/>
          </p:nvPr>
        </p:nvSpPr>
        <p:spPr>
          <a:xfrm>
            <a:off x="482601" y="2638044"/>
            <a:ext cx="2522980" cy="3415622"/>
          </a:xfrm>
          <a:solidFill>
            <a:srgbClr val="FF0000"/>
          </a:solidFill>
        </p:spPr>
        <p:txBody>
          <a:bodyPr vert="horz" lIns="91440" tIns="45720" rIns="91440" bIns="45720" rtlCol="0">
            <a:normAutofit/>
          </a:bodyPr>
          <a:lstStyle/>
          <a:p>
            <a:r>
              <a:rPr lang="en-US" sz="1700" dirty="0">
                <a:solidFill>
                  <a:schemeClr val="bg1"/>
                </a:solidFill>
              </a:rPr>
              <a:t>Meta-analysis of 28 experimental studies found biogenetic explanations: </a:t>
            </a:r>
          </a:p>
          <a:p>
            <a:pPr marL="457200"/>
            <a:r>
              <a:rPr lang="en-US" sz="1700" dirty="0">
                <a:solidFill>
                  <a:schemeClr val="bg1"/>
                </a:solidFill>
              </a:rPr>
              <a:t>Reduced blame, but increased…</a:t>
            </a:r>
          </a:p>
          <a:p>
            <a:pPr marL="457200"/>
            <a:r>
              <a:rPr lang="en-US" sz="1700" dirty="0">
                <a:solidFill>
                  <a:schemeClr val="bg1"/>
                </a:solidFill>
              </a:rPr>
              <a:t>Social distance</a:t>
            </a:r>
          </a:p>
          <a:p>
            <a:pPr marL="457200"/>
            <a:r>
              <a:rPr lang="en-US" sz="1700" dirty="0">
                <a:solidFill>
                  <a:schemeClr val="bg1"/>
                </a:solidFill>
              </a:rPr>
              <a:t>Dangerousness</a:t>
            </a:r>
          </a:p>
          <a:p>
            <a:pPr marL="457200"/>
            <a:r>
              <a:rPr lang="en-US" sz="1700" dirty="0">
                <a:solidFill>
                  <a:schemeClr val="bg1"/>
                </a:solidFill>
              </a:rPr>
              <a:t>Prognostic Pessimism </a:t>
            </a:r>
          </a:p>
        </p:txBody>
      </p:sp>
      <p:pic>
        <p:nvPicPr>
          <p:cNvPr id="9" name="Picture 8">
            <a:extLst>
              <a:ext uri="{FF2B5EF4-FFF2-40B4-BE49-F238E27FC236}">
                <a16:creationId xmlns:a16="http://schemas.microsoft.com/office/drawing/2014/main" id="{694863EF-A227-4E22-A01D-0BADA931BE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6473" y="643467"/>
            <a:ext cx="4928082" cy="5687173"/>
          </a:xfrm>
          <a:prstGeom prst="rect">
            <a:avLst/>
          </a:prstGeom>
        </p:spPr>
      </p:pic>
    </p:spTree>
    <p:extLst>
      <p:ext uri="{BB962C8B-B14F-4D97-AF65-F5344CB8AC3E}">
        <p14:creationId xmlns:p14="http://schemas.microsoft.com/office/powerpoint/2010/main" val="4004686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DC9441-BB6B-40F6-AC19-EDEDF6EED26E}"/>
              </a:ext>
            </a:extLst>
          </p:cNvPr>
          <p:cNvSpPr>
            <a:spLocks noGrp="1"/>
          </p:cNvSpPr>
          <p:nvPr>
            <p:ph type="title"/>
          </p:nvPr>
        </p:nvSpPr>
        <p:spPr>
          <a:xfrm>
            <a:off x="284952" y="304176"/>
            <a:ext cx="3184652" cy="1811546"/>
          </a:xfrm>
        </p:spPr>
        <p:txBody>
          <a:bodyPr vert="horz" lIns="91440" tIns="45720" rIns="91440" bIns="45720" rtlCol="0" anchor="b">
            <a:normAutofit fontScale="90000"/>
          </a:bodyPr>
          <a:lstStyle/>
          <a:p>
            <a:pPr algn="ctr"/>
            <a:r>
              <a:rPr lang="en-US" sz="4000" b="1" u="sng" dirty="0">
                <a:solidFill>
                  <a:srgbClr val="FFFFFF"/>
                </a:solidFill>
              </a:rPr>
              <a:t>Neurobiological</a:t>
            </a:r>
            <a:r>
              <a:rPr lang="en-US" sz="2900" dirty="0">
                <a:solidFill>
                  <a:srgbClr val="FFFFFF"/>
                </a:solidFill>
              </a:rPr>
              <a:t> </a:t>
            </a:r>
            <a:r>
              <a:rPr lang="en-US" sz="2900" kern="1200" dirty="0">
                <a:solidFill>
                  <a:srgbClr val="FFFFFF"/>
                </a:solidFill>
                <a:latin typeface="+mj-lt"/>
                <a:ea typeface="+mj-ea"/>
                <a:cs typeface="+mj-cs"/>
              </a:rPr>
              <a:t>explanations as ways to reduce stigma…</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3">
            <a:extLst>
              <a:ext uri="{FF2B5EF4-FFF2-40B4-BE49-F238E27FC236}">
                <a16:creationId xmlns:a16="http://schemas.microsoft.com/office/drawing/2014/main" id="{09D1668D-3F48-477B-A310-00E1248B7D4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81645" y="492573"/>
            <a:ext cx="4482601" cy="5880796"/>
          </a:xfrm>
          <a:prstGeom prst="rect">
            <a:avLst/>
          </a:prstGeom>
        </p:spPr>
      </p:pic>
      <p:sp>
        <p:nvSpPr>
          <p:cNvPr id="6" name="Title 1">
            <a:extLst>
              <a:ext uri="{FF2B5EF4-FFF2-40B4-BE49-F238E27FC236}">
                <a16:creationId xmlns:a16="http://schemas.microsoft.com/office/drawing/2014/main" id="{228AA57C-7A36-41A9-90D8-FA7766413CCA}"/>
              </a:ext>
            </a:extLst>
          </p:cNvPr>
          <p:cNvSpPr txBox="1">
            <a:spLocks/>
          </p:cNvSpPr>
          <p:nvPr/>
        </p:nvSpPr>
        <p:spPr>
          <a:xfrm>
            <a:off x="252663" y="4100950"/>
            <a:ext cx="3184652" cy="1811546"/>
          </a:xfrm>
          <a:prstGeom prst="rect">
            <a:avLst/>
          </a:prstGeom>
          <a:solidFill>
            <a:srgbClr val="FF0000"/>
          </a:solidFill>
        </p:spPr>
        <p:txBody>
          <a:bodyPr vert="horz" lIns="91440" tIns="45720" rIns="91440" bIns="45720" rtlCol="0" anchor="b">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FFFFF"/>
                </a:solidFill>
              </a:rPr>
              <a:t>Neurobiological</a:t>
            </a:r>
            <a:r>
              <a:rPr lang="en-US" sz="2900" dirty="0">
                <a:solidFill>
                  <a:srgbClr val="FFFFFF"/>
                </a:solidFill>
              </a:rPr>
              <a:t> explanation studies found they increased: </a:t>
            </a:r>
          </a:p>
          <a:p>
            <a:endParaRPr lang="en-US" sz="2900" dirty="0">
              <a:solidFill>
                <a:srgbClr val="FFFFFF"/>
              </a:solidFill>
            </a:endParaRPr>
          </a:p>
          <a:p>
            <a:pPr marL="457200" indent="-457200">
              <a:buFont typeface="Arial" panose="020B0604020202020204" pitchFamily="34" charset="0"/>
              <a:buChar char="•"/>
            </a:pPr>
            <a:r>
              <a:rPr lang="en-US" sz="2900" dirty="0">
                <a:solidFill>
                  <a:srgbClr val="FFFFFF"/>
                </a:solidFill>
              </a:rPr>
              <a:t>Social distance</a:t>
            </a:r>
          </a:p>
          <a:p>
            <a:pPr marL="457200" indent="-457200">
              <a:buFont typeface="Arial" panose="020B0604020202020204" pitchFamily="34" charset="0"/>
              <a:buChar char="•"/>
            </a:pPr>
            <a:r>
              <a:rPr lang="en-US" sz="2900" dirty="0">
                <a:solidFill>
                  <a:srgbClr val="FFFFFF"/>
                </a:solidFill>
              </a:rPr>
              <a:t>Dangerousness</a:t>
            </a:r>
          </a:p>
          <a:p>
            <a:pPr marL="457200" indent="-457200">
              <a:buFont typeface="Arial" panose="020B0604020202020204" pitchFamily="34" charset="0"/>
              <a:buChar char="•"/>
            </a:pPr>
            <a:r>
              <a:rPr lang="en-US" sz="2900" dirty="0">
                <a:solidFill>
                  <a:srgbClr val="FFFFFF"/>
                </a:solidFill>
              </a:rPr>
              <a:t>Prognostic pessimism </a:t>
            </a:r>
          </a:p>
          <a:p>
            <a:pPr marL="457200" indent="-457200">
              <a:buFont typeface="Arial" panose="020B0604020202020204" pitchFamily="34" charset="0"/>
              <a:buChar char="•"/>
            </a:pPr>
            <a:r>
              <a:rPr lang="en-US" sz="2900" dirty="0">
                <a:solidFill>
                  <a:srgbClr val="FFFFFF"/>
                </a:solidFill>
              </a:rPr>
              <a:t>had no effect on reducing blame</a:t>
            </a:r>
          </a:p>
        </p:txBody>
      </p:sp>
    </p:spTree>
    <p:extLst>
      <p:ext uri="{BB962C8B-B14F-4D97-AF65-F5344CB8AC3E}">
        <p14:creationId xmlns:p14="http://schemas.microsoft.com/office/powerpoint/2010/main" val="4222146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2B0C62-80FF-444E-99B5-5F28FE64B761}"/>
              </a:ext>
            </a:extLst>
          </p:cNvPr>
          <p:cNvSpPr>
            <a:spLocks noGrp="1"/>
          </p:cNvSpPr>
          <p:nvPr>
            <p:ph type="title"/>
          </p:nvPr>
        </p:nvSpPr>
        <p:spPr>
          <a:xfrm>
            <a:off x="647271" y="1012004"/>
            <a:ext cx="2562119" cy="4795408"/>
          </a:xfrm>
        </p:spPr>
        <p:txBody>
          <a:bodyPr vert="horz" lIns="91440" tIns="45720" rIns="91440" bIns="45720" rtlCol="0">
            <a:normAutofit fontScale="90000"/>
          </a:bodyPr>
          <a:lstStyle/>
          <a:p>
            <a:r>
              <a:rPr lang="en-US" sz="3100" kern="1200" dirty="0">
                <a:solidFill>
                  <a:srgbClr val="FFFFFF"/>
                </a:solidFill>
                <a:latin typeface="+mj-lt"/>
                <a:ea typeface="+mj-ea"/>
                <a:cs typeface="+mj-cs"/>
              </a:rPr>
              <a:t>Such findings may explain mixed public  attitudes across different dimensions of stigma …</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Representative study of Scottish public</a:t>
            </a:r>
          </a:p>
        </p:txBody>
      </p:sp>
      <p:graphicFrame>
        <p:nvGraphicFramePr>
          <p:cNvPr id="13" name="Content Placeholder 2">
            <a:extLst>
              <a:ext uri="{FF2B5EF4-FFF2-40B4-BE49-F238E27FC236}">
                <a16:creationId xmlns:a16="http://schemas.microsoft.com/office/drawing/2014/main" id="{AF97EAC9-5596-4BAD-A8BB-D0896B7C2BA1}"/>
              </a:ext>
            </a:extLst>
          </p:cNvPr>
          <p:cNvGraphicFramePr>
            <a:graphicFrameLocks noGrp="1"/>
          </p:cNvGraphicFramePr>
          <p:nvPr>
            <p:ph idx="1"/>
            <p:extLst>
              <p:ext uri="{D42A27DB-BD31-4B8C-83A1-F6EECF244321}">
                <p14:modId xmlns:p14="http://schemas.microsoft.com/office/powerpoint/2010/main" val="146994258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6F030EF-521A-4357-8663-D8A1FC6D183E}"/>
              </a:ext>
            </a:extLst>
          </p:cNvPr>
          <p:cNvSpPr txBox="1"/>
          <p:nvPr/>
        </p:nvSpPr>
        <p:spPr>
          <a:xfrm>
            <a:off x="0" y="6562351"/>
            <a:ext cx="6805127" cy="357674"/>
          </a:xfrm>
          <a:prstGeom prst="rect">
            <a:avLst/>
          </a:prstGeom>
        </p:spPr>
        <p:txBody>
          <a:bodyPr vert="horz" lIns="91440" tIns="45720" rIns="91440" bIns="45720" rtlCol="0">
            <a:normAutofit/>
          </a:bodyPr>
          <a:lstStyle/>
          <a:p>
            <a:pPr>
              <a:lnSpc>
                <a:spcPct val="90000"/>
              </a:lnSpc>
              <a:spcAft>
                <a:spcPts val="600"/>
              </a:spcAft>
            </a:pPr>
            <a:r>
              <a:rPr lang="en-US" sz="800" dirty="0"/>
              <a:t>Source: Scottish Government (2016) 2016 Public Attitudes Toward People with Drug Dependence  and People in Recovery</a:t>
            </a:r>
          </a:p>
        </p:txBody>
      </p:sp>
    </p:spTree>
    <p:extLst>
      <p:ext uri="{BB962C8B-B14F-4D97-AF65-F5344CB8AC3E}">
        <p14:creationId xmlns:p14="http://schemas.microsoft.com/office/powerpoint/2010/main" val="234533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CD166-C689-433B-8005-D2F4E929804A}"/>
              </a:ext>
            </a:extLst>
          </p:cNvPr>
          <p:cNvSpPr>
            <a:spLocks noGrp="1"/>
          </p:cNvSpPr>
          <p:nvPr>
            <p:ph type="title"/>
          </p:nvPr>
        </p:nvSpPr>
        <p:spPr>
          <a:xfrm>
            <a:off x="647271" y="1012004"/>
            <a:ext cx="2562119" cy="4795408"/>
          </a:xfrm>
        </p:spPr>
        <p:txBody>
          <a:bodyPr>
            <a:normAutofit/>
          </a:bodyPr>
          <a:lstStyle/>
          <a:p>
            <a:r>
              <a:rPr lang="en-US">
                <a:solidFill>
                  <a:srgbClr val="FFFFFF"/>
                </a:solidFill>
              </a:rPr>
              <a:t>Outline </a:t>
            </a:r>
          </a:p>
        </p:txBody>
      </p:sp>
      <p:graphicFrame>
        <p:nvGraphicFramePr>
          <p:cNvPr id="5" name="Content Placeholder 2">
            <a:extLst>
              <a:ext uri="{FF2B5EF4-FFF2-40B4-BE49-F238E27FC236}">
                <a16:creationId xmlns:a16="http://schemas.microsoft.com/office/drawing/2014/main" id="{6185584C-C648-4B5B-A931-E77EFF8ED996}"/>
              </a:ext>
            </a:extLst>
          </p:cNvPr>
          <p:cNvGraphicFramePr>
            <a:graphicFrameLocks noGrp="1"/>
          </p:cNvGraphicFramePr>
          <p:nvPr>
            <p:ph idx="1"/>
            <p:extLst>
              <p:ext uri="{D42A27DB-BD31-4B8C-83A1-F6EECF244321}">
                <p14:modId xmlns:p14="http://schemas.microsoft.com/office/powerpoint/2010/main" val="180255698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837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55CC-FCA6-4AC7-8919-B6A3670AE099}"/>
              </a:ext>
            </a:extLst>
          </p:cNvPr>
          <p:cNvSpPr>
            <a:spLocks noGrp="1"/>
          </p:cNvSpPr>
          <p:nvPr>
            <p:ph type="title"/>
          </p:nvPr>
        </p:nvSpPr>
        <p:spPr>
          <a:xfrm>
            <a:off x="457200" y="533400"/>
            <a:ext cx="8229600" cy="990600"/>
          </a:xfrm>
          <a:prstGeom prst="rect">
            <a:avLst/>
          </a:prstGeom>
        </p:spPr>
        <p:txBody>
          <a:bodyPr anchor="ctr">
            <a:normAutofit/>
          </a:bodyPr>
          <a:lstStyle/>
          <a:p>
            <a:pPr>
              <a:lnSpc>
                <a:spcPct val="90000"/>
              </a:lnSpc>
            </a:pPr>
            <a:r>
              <a:rPr lang="en-US" sz="3100" err="1"/>
              <a:t>Pardoxical</a:t>
            </a:r>
            <a:r>
              <a:rPr lang="en-US" sz="3100"/>
              <a:t> findings on biological explanations of stigmatized disorders</a:t>
            </a:r>
          </a:p>
        </p:txBody>
      </p:sp>
      <p:graphicFrame>
        <p:nvGraphicFramePr>
          <p:cNvPr id="7" name="Content Placeholder 2">
            <a:extLst>
              <a:ext uri="{FF2B5EF4-FFF2-40B4-BE49-F238E27FC236}">
                <a16:creationId xmlns:a16="http://schemas.microsoft.com/office/drawing/2014/main" id="{3290DCCE-F681-436C-965F-71D163808B00}"/>
              </a:ext>
            </a:extLst>
          </p:cNvPr>
          <p:cNvGraphicFramePr>
            <a:graphicFrameLocks noGrp="1"/>
          </p:cNvGraphicFramePr>
          <p:nvPr>
            <p:ph idx="1"/>
            <p:extLst>
              <p:ext uri="{D42A27DB-BD31-4B8C-83A1-F6EECF244321}">
                <p14:modId xmlns:p14="http://schemas.microsoft.com/office/powerpoint/2010/main" val="1262147642"/>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1399C7F0-4318-4018-8237-EF590A75B476}"/>
              </a:ext>
            </a:extLst>
          </p:cNvPr>
          <p:cNvSpPr/>
          <p:nvPr/>
        </p:nvSpPr>
        <p:spPr>
          <a:xfrm>
            <a:off x="787940" y="5097294"/>
            <a:ext cx="8686800" cy="221790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8851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normAutofit/>
          </a:bodyPr>
          <a:lstStyle/>
          <a:p>
            <a:pPr>
              <a:lnSpc>
                <a:spcPct val="90000"/>
              </a:lnSpc>
            </a:pPr>
            <a:r>
              <a:rPr lang="en-US" sz="3700"/>
              <a:t>What can we do about stigma and discrimination in addiction?</a:t>
            </a:r>
          </a:p>
        </p:txBody>
      </p:sp>
      <p:graphicFrame>
        <p:nvGraphicFramePr>
          <p:cNvPr id="6" name="Content Placeholder 2">
            <a:extLst>
              <a:ext uri="{FF2B5EF4-FFF2-40B4-BE49-F238E27FC236}">
                <a16:creationId xmlns:a16="http://schemas.microsoft.com/office/drawing/2014/main" id="{8EFAD258-73CA-4632-9E55-D71B24D9EA50}"/>
              </a:ext>
            </a:extLst>
          </p:cNvPr>
          <p:cNvGraphicFramePr>
            <a:graphicFrameLocks noGrp="1"/>
          </p:cNvGraphicFramePr>
          <p:nvPr>
            <p:ph idx="1"/>
            <p:extLst>
              <p:ext uri="{D42A27DB-BD31-4B8C-83A1-F6EECF244321}">
                <p14:modId xmlns:p14="http://schemas.microsoft.com/office/powerpoint/2010/main" val="226904240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hidden="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4935A81-FF43-4E9B-A58C-8FE5076ED7F4}" type="slidenum">
              <a:rPr kumimoji="0" lang="en-US" sz="1200" b="0" i="0" u="none" strike="noStrike" kern="1200" cap="none" spc="0" normalizeH="0" baseline="0" noProof="0" smtClean="0">
                <a:ln>
                  <a:noFill/>
                </a:ln>
                <a:solidFill>
                  <a:srgbClr val="F0A22E">
                    <a:shade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sz="1200" b="0" i="0" u="none" strike="noStrike" kern="1200" cap="none" spc="0" normalizeH="0" baseline="0" noProof="0">
              <a:ln>
                <a:noFill/>
              </a:ln>
              <a:solidFill>
                <a:srgbClr val="F0A22E">
                  <a:shade val="75000"/>
                </a:srgbClr>
              </a:solidFill>
              <a:effectLst/>
              <a:uLnTx/>
              <a:uFillTx/>
              <a:latin typeface="Calibri"/>
              <a:ea typeface="+mn-ea"/>
              <a:cs typeface="+mn-cs"/>
            </a:endParaRPr>
          </a:p>
        </p:txBody>
      </p:sp>
    </p:spTree>
    <p:extLst>
      <p:ext uri="{BB962C8B-B14F-4D97-AF65-F5344CB8AC3E}">
        <p14:creationId xmlns:p14="http://schemas.microsoft.com/office/powerpoint/2010/main" val="2410141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F634F8-7C85-49D7-8EEA-501F2A98F427}"/>
              </a:ext>
            </a:extLst>
          </p:cNvPr>
          <p:cNvSpPr>
            <a:spLocks noGrp="1"/>
          </p:cNvSpPr>
          <p:nvPr>
            <p:ph type="title"/>
          </p:nvPr>
        </p:nvSpPr>
        <p:spPr>
          <a:xfrm>
            <a:off x="3973321" y="1053711"/>
            <a:ext cx="4229246" cy="1424446"/>
          </a:xfrm>
        </p:spPr>
        <p:txBody>
          <a:bodyPr>
            <a:normAutofit/>
          </a:bodyPr>
          <a:lstStyle/>
          <a:p>
            <a:endParaRPr lang="en-US" dirty="0">
              <a:solidFill>
                <a:srgbClr val="FFFFFF"/>
              </a:solidFill>
            </a:endParaRPr>
          </a:p>
        </p:txBody>
      </p:sp>
      <p:pic>
        <p:nvPicPr>
          <p:cNvPr id="5" name="Picture 4">
            <a:extLst>
              <a:ext uri="{FF2B5EF4-FFF2-40B4-BE49-F238E27FC236}">
                <a16:creationId xmlns:a16="http://schemas.microsoft.com/office/drawing/2014/main" id="{42D3F08D-0949-436C-B5C5-2CB5AC7EC0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8472" y="478232"/>
            <a:ext cx="1952931" cy="2789902"/>
          </a:xfrm>
          <a:prstGeom prst="rect">
            <a:avLst/>
          </a:prstGeom>
        </p:spPr>
      </p:pic>
      <p:cxnSp>
        <p:nvCxnSpPr>
          <p:cNvPr id="15"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BCB03BB-63A8-4927-A754-A973073FA7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0562" y="55984"/>
            <a:ext cx="5024965" cy="6515634"/>
          </a:xfrm>
          <a:prstGeom prst="rect">
            <a:avLst/>
          </a:prstGeom>
        </p:spPr>
      </p:pic>
      <p:sp>
        <p:nvSpPr>
          <p:cNvPr id="6" name="TextBox 5">
            <a:extLst>
              <a:ext uri="{FF2B5EF4-FFF2-40B4-BE49-F238E27FC236}">
                <a16:creationId xmlns:a16="http://schemas.microsoft.com/office/drawing/2014/main" id="{D05A2E2F-ED31-49D4-A9DD-7B570D50D675}"/>
              </a:ext>
            </a:extLst>
          </p:cNvPr>
          <p:cNvSpPr txBox="1"/>
          <p:nvPr/>
        </p:nvSpPr>
        <p:spPr>
          <a:xfrm>
            <a:off x="1380930" y="3405201"/>
            <a:ext cx="852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Tree>
    <p:extLst>
      <p:ext uri="{BB962C8B-B14F-4D97-AF65-F5344CB8AC3E}">
        <p14:creationId xmlns:p14="http://schemas.microsoft.com/office/powerpoint/2010/main" val="2515630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960C307-D9AD-4150-A365-467A16BE79B4}"/>
              </a:ext>
            </a:extLst>
          </p:cNvPr>
          <p:cNvSpPr/>
          <p:nvPr/>
        </p:nvSpPr>
        <p:spPr>
          <a:xfrm>
            <a:off x="2374809" y="2457040"/>
            <a:ext cx="2078780" cy="1394625"/>
          </a:xfrm>
          <a:prstGeom prst="ellipse">
            <a:avLst/>
          </a:prstGeom>
          <a:solidFill>
            <a:schemeClr val="accent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Misuse</a:t>
            </a:r>
          </a:p>
        </p:txBody>
      </p:sp>
      <p:sp>
        <p:nvSpPr>
          <p:cNvPr id="3" name="Oval 2">
            <a:extLst>
              <a:ext uri="{FF2B5EF4-FFF2-40B4-BE49-F238E27FC236}">
                <a16:creationId xmlns:a16="http://schemas.microsoft.com/office/drawing/2014/main" id="{9488D4F8-E44D-41D4-9DBD-EA0402779CBF}"/>
              </a:ext>
            </a:extLst>
          </p:cNvPr>
          <p:cNvSpPr/>
          <p:nvPr/>
        </p:nvSpPr>
        <p:spPr>
          <a:xfrm>
            <a:off x="3870304" y="3154352"/>
            <a:ext cx="2078780" cy="139462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Harmful Use</a:t>
            </a:r>
          </a:p>
        </p:txBody>
      </p:sp>
      <p:sp>
        <p:nvSpPr>
          <p:cNvPr id="5" name="Oval 4">
            <a:extLst>
              <a:ext uri="{FF2B5EF4-FFF2-40B4-BE49-F238E27FC236}">
                <a16:creationId xmlns:a16="http://schemas.microsoft.com/office/drawing/2014/main" id="{1B235D23-CE73-4799-AA34-4E1F0C6CBA3B}"/>
              </a:ext>
            </a:extLst>
          </p:cNvPr>
          <p:cNvSpPr/>
          <p:nvPr/>
        </p:nvSpPr>
        <p:spPr>
          <a:xfrm>
            <a:off x="1565663" y="1327746"/>
            <a:ext cx="2078780" cy="1394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Addiction</a:t>
            </a:r>
          </a:p>
        </p:txBody>
      </p:sp>
      <p:sp>
        <p:nvSpPr>
          <p:cNvPr id="6" name="Oval 5">
            <a:extLst>
              <a:ext uri="{FF2B5EF4-FFF2-40B4-BE49-F238E27FC236}">
                <a16:creationId xmlns:a16="http://schemas.microsoft.com/office/drawing/2014/main" id="{EE2B315D-D0F2-4DDF-850A-E9590C454596}"/>
              </a:ext>
            </a:extLst>
          </p:cNvPr>
          <p:cNvSpPr/>
          <p:nvPr/>
        </p:nvSpPr>
        <p:spPr>
          <a:xfrm>
            <a:off x="5577402" y="3880171"/>
            <a:ext cx="2078780" cy="13946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Hazardous use</a:t>
            </a:r>
          </a:p>
        </p:txBody>
      </p:sp>
      <p:sp>
        <p:nvSpPr>
          <p:cNvPr id="7" name="Oval 6">
            <a:extLst>
              <a:ext uri="{FF2B5EF4-FFF2-40B4-BE49-F238E27FC236}">
                <a16:creationId xmlns:a16="http://schemas.microsoft.com/office/drawing/2014/main" id="{49CF61E9-349D-4A01-9635-0F0253FC5E52}"/>
              </a:ext>
            </a:extLst>
          </p:cNvPr>
          <p:cNvSpPr/>
          <p:nvPr/>
        </p:nvSpPr>
        <p:spPr>
          <a:xfrm>
            <a:off x="3136809" y="4257334"/>
            <a:ext cx="2078780" cy="13946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Substance Use Disorder</a:t>
            </a:r>
          </a:p>
        </p:txBody>
      </p:sp>
      <p:sp>
        <p:nvSpPr>
          <p:cNvPr id="8" name="Oval 7">
            <a:extLst>
              <a:ext uri="{FF2B5EF4-FFF2-40B4-BE49-F238E27FC236}">
                <a16:creationId xmlns:a16="http://schemas.microsoft.com/office/drawing/2014/main" id="{457157A8-CEB1-4E38-BE08-C5496F956AAE}"/>
              </a:ext>
            </a:extLst>
          </p:cNvPr>
          <p:cNvSpPr/>
          <p:nvPr/>
        </p:nvSpPr>
        <p:spPr>
          <a:xfrm>
            <a:off x="3492043" y="1594171"/>
            <a:ext cx="2078780" cy="139462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Dependence</a:t>
            </a:r>
          </a:p>
        </p:txBody>
      </p:sp>
      <p:sp>
        <p:nvSpPr>
          <p:cNvPr id="9" name="Oval 8">
            <a:extLst>
              <a:ext uri="{FF2B5EF4-FFF2-40B4-BE49-F238E27FC236}">
                <a16:creationId xmlns:a16="http://schemas.microsoft.com/office/drawing/2014/main" id="{10A28394-45AE-4182-A729-2F32317720AC}"/>
              </a:ext>
            </a:extLst>
          </p:cNvPr>
          <p:cNvSpPr/>
          <p:nvPr/>
        </p:nvSpPr>
        <p:spPr>
          <a:xfrm>
            <a:off x="1058029" y="3342934"/>
            <a:ext cx="2078780" cy="13946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Alcoholism </a:t>
            </a:r>
          </a:p>
        </p:txBody>
      </p:sp>
      <p:sp>
        <p:nvSpPr>
          <p:cNvPr id="12" name="Oval 11">
            <a:extLst>
              <a:ext uri="{FF2B5EF4-FFF2-40B4-BE49-F238E27FC236}">
                <a16:creationId xmlns:a16="http://schemas.microsoft.com/office/drawing/2014/main" id="{2B053CE1-283B-48C1-942E-B9EAAC258735}"/>
              </a:ext>
            </a:extLst>
          </p:cNvPr>
          <p:cNvSpPr/>
          <p:nvPr/>
        </p:nvSpPr>
        <p:spPr>
          <a:xfrm>
            <a:off x="5418423" y="2180746"/>
            <a:ext cx="2078780" cy="1394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Abuse</a:t>
            </a:r>
          </a:p>
        </p:txBody>
      </p:sp>
      <p:sp>
        <p:nvSpPr>
          <p:cNvPr id="13" name="Oval 12">
            <a:extLst>
              <a:ext uri="{FF2B5EF4-FFF2-40B4-BE49-F238E27FC236}">
                <a16:creationId xmlns:a16="http://schemas.microsoft.com/office/drawing/2014/main" id="{DE44FEF2-C38F-46FB-B9EE-793FCE686AE8}"/>
              </a:ext>
            </a:extLst>
          </p:cNvPr>
          <p:cNvSpPr/>
          <p:nvPr/>
        </p:nvSpPr>
        <p:spPr>
          <a:xfrm>
            <a:off x="1243870" y="4497447"/>
            <a:ext cx="2078780" cy="1394625"/>
          </a:xfrm>
          <a:prstGeom prst="ellipse">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Substance Use</a:t>
            </a:r>
          </a:p>
        </p:txBody>
      </p:sp>
      <p:sp>
        <p:nvSpPr>
          <p:cNvPr id="14" name="TextBox 13">
            <a:extLst>
              <a:ext uri="{FF2B5EF4-FFF2-40B4-BE49-F238E27FC236}">
                <a16:creationId xmlns:a16="http://schemas.microsoft.com/office/drawing/2014/main" id="{B7289772-3CA9-481D-A151-92608B11EA9E}"/>
              </a:ext>
            </a:extLst>
          </p:cNvPr>
          <p:cNvSpPr txBox="1"/>
          <p:nvPr/>
        </p:nvSpPr>
        <p:spPr>
          <a:xfrm>
            <a:off x="684469" y="264231"/>
            <a:ext cx="6515502" cy="646331"/>
          </a:xfrm>
          <a:prstGeom prst="rect">
            <a:avLst/>
          </a:prstGeom>
          <a:noFill/>
        </p:spPr>
        <p:txBody>
          <a:bodyPr wrap="none" rtlCol="0">
            <a:spAutoFit/>
          </a:bodyPr>
          <a:lstStyle/>
          <a:p>
            <a:r>
              <a:rPr lang="en-US" dirty="0">
                <a:solidFill>
                  <a:schemeClr val="bg1"/>
                </a:solidFill>
              </a:rPr>
              <a:t>Confusing array of terms Describing the Construct and Spectrum of </a:t>
            </a:r>
          </a:p>
          <a:p>
            <a:r>
              <a:rPr lang="en-US" dirty="0">
                <a:solidFill>
                  <a:schemeClr val="bg1"/>
                </a:solidFill>
              </a:rPr>
              <a:t>Substance-Related Problems</a:t>
            </a:r>
          </a:p>
        </p:txBody>
      </p:sp>
      <p:sp>
        <p:nvSpPr>
          <p:cNvPr id="15" name="Oval 14">
            <a:extLst>
              <a:ext uri="{FF2B5EF4-FFF2-40B4-BE49-F238E27FC236}">
                <a16:creationId xmlns:a16="http://schemas.microsoft.com/office/drawing/2014/main" id="{86BE84E2-D8DE-4AC8-9415-3755E83AAB22}"/>
              </a:ext>
            </a:extLst>
          </p:cNvPr>
          <p:cNvSpPr/>
          <p:nvPr/>
        </p:nvSpPr>
        <p:spPr>
          <a:xfrm>
            <a:off x="4609552" y="4940943"/>
            <a:ext cx="2078780" cy="13946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Problem Use</a:t>
            </a:r>
          </a:p>
        </p:txBody>
      </p:sp>
    </p:spTree>
    <p:extLst>
      <p:ext uri="{BB962C8B-B14F-4D97-AF65-F5344CB8AC3E}">
        <p14:creationId xmlns:p14="http://schemas.microsoft.com/office/powerpoint/2010/main" val="2843510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960C307-D9AD-4150-A365-467A16BE79B4}"/>
              </a:ext>
            </a:extLst>
          </p:cNvPr>
          <p:cNvSpPr/>
          <p:nvPr/>
        </p:nvSpPr>
        <p:spPr>
          <a:xfrm>
            <a:off x="3289209" y="2278054"/>
            <a:ext cx="2078780" cy="1394625"/>
          </a:xfrm>
          <a:prstGeom prst="ellipse">
            <a:avLst/>
          </a:prstGeom>
          <a:solidFill>
            <a:schemeClr val="accent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Junkie</a:t>
            </a:r>
          </a:p>
        </p:txBody>
      </p:sp>
      <p:sp>
        <p:nvSpPr>
          <p:cNvPr id="5" name="Oval 4">
            <a:extLst>
              <a:ext uri="{FF2B5EF4-FFF2-40B4-BE49-F238E27FC236}">
                <a16:creationId xmlns:a16="http://schemas.microsoft.com/office/drawing/2014/main" id="{1B235D23-CE73-4799-AA34-4E1F0C6CBA3B}"/>
              </a:ext>
            </a:extLst>
          </p:cNvPr>
          <p:cNvSpPr/>
          <p:nvPr/>
        </p:nvSpPr>
        <p:spPr>
          <a:xfrm>
            <a:off x="2480063" y="1148760"/>
            <a:ext cx="2078780" cy="1394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Addict</a:t>
            </a:r>
          </a:p>
        </p:txBody>
      </p:sp>
      <p:sp>
        <p:nvSpPr>
          <p:cNvPr id="7" name="Oval 6">
            <a:extLst>
              <a:ext uri="{FF2B5EF4-FFF2-40B4-BE49-F238E27FC236}">
                <a16:creationId xmlns:a16="http://schemas.microsoft.com/office/drawing/2014/main" id="{49CF61E9-349D-4A01-9635-0F0253FC5E52}"/>
              </a:ext>
            </a:extLst>
          </p:cNvPr>
          <p:cNvSpPr/>
          <p:nvPr/>
        </p:nvSpPr>
        <p:spPr>
          <a:xfrm>
            <a:off x="4842813" y="2600945"/>
            <a:ext cx="2078780" cy="139462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Drunk</a:t>
            </a:r>
          </a:p>
        </p:txBody>
      </p:sp>
      <p:sp>
        <p:nvSpPr>
          <p:cNvPr id="8" name="Oval 7">
            <a:extLst>
              <a:ext uri="{FF2B5EF4-FFF2-40B4-BE49-F238E27FC236}">
                <a16:creationId xmlns:a16="http://schemas.microsoft.com/office/drawing/2014/main" id="{457157A8-CEB1-4E38-BE08-C5496F956AAE}"/>
              </a:ext>
            </a:extLst>
          </p:cNvPr>
          <p:cNvSpPr/>
          <p:nvPr/>
        </p:nvSpPr>
        <p:spPr>
          <a:xfrm>
            <a:off x="4406443" y="1415185"/>
            <a:ext cx="2078780" cy="139462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Substance Abuser</a:t>
            </a:r>
          </a:p>
        </p:txBody>
      </p:sp>
      <p:sp>
        <p:nvSpPr>
          <p:cNvPr id="9" name="Oval 8">
            <a:extLst>
              <a:ext uri="{FF2B5EF4-FFF2-40B4-BE49-F238E27FC236}">
                <a16:creationId xmlns:a16="http://schemas.microsoft.com/office/drawing/2014/main" id="{10A28394-45AE-4182-A729-2F32317720AC}"/>
              </a:ext>
            </a:extLst>
          </p:cNvPr>
          <p:cNvSpPr/>
          <p:nvPr/>
        </p:nvSpPr>
        <p:spPr>
          <a:xfrm>
            <a:off x="1972429" y="3163948"/>
            <a:ext cx="2078780" cy="13946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Substance Misuser </a:t>
            </a:r>
          </a:p>
        </p:txBody>
      </p:sp>
      <p:sp>
        <p:nvSpPr>
          <p:cNvPr id="13" name="Oval 12">
            <a:extLst>
              <a:ext uri="{FF2B5EF4-FFF2-40B4-BE49-F238E27FC236}">
                <a16:creationId xmlns:a16="http://schemas.microsoft.com/office/drawing/2014/main" id="{DE44FEF2-C38F-46FB-B9EE-793FCE686AE8}"/>
              </a:ext>
            </a:extLst>
          </p:cNvPr>
          <p:cNvSpPr/>
          <p:nvPr/>
        </p:nvSpPr>
        <p:spPr>
          <a:xfrm>
            <a:off x="3519453" y="3528775"/>
            <a:ext cx="2078780" cy="139462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Alcoholic</a:t>
            </a:r>
          </a:p>
        </p:txBody>
      </p:sp>
      <p:sp>
        <p:nvSpPr>
          <p:cNvPr id="14" name="TextBox 13">
            <a:extLst>
              <a:ext uri="{FF2B5EF4-FFF2-40B4-BE49-F238E27FC236}">
                <a16:creationId xmlns:a16="http://schemas.microsoft.com/office/drawing/2014/main" id="{B7289772-3CA9-481D-A151-92608B11EA9E}"/>
              </a:ext>
            </a:extLst>
          </p:cNvPr>
          <p:cNvSpPr txBox="1"/>
          <p:nvPr/>
        </p:nvSpPr>
        <p:spPr>
          <a:xfrm>
            <a:off x="462302" y="347146"/>
            <a:ext cx="8309006" cy="369332"/>
          </a:xfrm>
          <a:prstGeom prst="rect">
            <a:avLst/>
          </a:prstGeom>
          <a:noFill/>
        </p:spPr>
        <p:txBody>
          <a:bodyPr wrap="none" rtlCol="0">
            <a:spAutoFit/>
          </a:bodyPr>
          <a:lstStyle/>
          <a:p>
            <a:r>
              <a:rPr lang="en-US" dirty="0">
                <a:solidFill>
                  <a:schemeClr val="bg1"/>
                </a:solidFill>
              </a:rPr>
              <a:t>Array of Terms Describing the Person using or suffering from compulsive substance use</a:t>
            </a:r>
          </a:p>
        </p:txBody>
      </p:sp>
      <p:sp>
        <p:nvSpPr>
          <p:cNvPr id="15" name="Oval 14">
            <a:extLst>
              <a:ext uri="{FF2B5EF4-FFF2-40B4-BE49-F238E27FC236}">
                <a16:creationId xmlns:a16="http://schemas.microsoft.com/office/drawing/2014/main" id="{86BE84E2-D8DE-4AC8-9415-3755E83AAB22}"/>
              </a:ext>
            </a:extLst>
          </p:cNvPr>
          <p:cNvSpPr/>
          <p:nvPr/>
        </p:nvSpPr>
        <p:spPr>
          <a:xfrm>
            <a:off x="5255412" y="3707761"/>
            <a:ext cx="2078780" cy="13946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Problem User</a:t>
            </a:r>
          </a:p>
        </p:txBody>
      </p:sp>
      <p:sp>
        <p:nvSpPr>
          <p:cNvPr id="16" name="Oval 15">
            <a:extLst>
              <a:ext uri="{FF2B5EF4-FFF2-40B4-BE49-F238E27FC236}">
                <a16:creationId xmlns:a16="http://schemas.microsoft.com/office/drawing/2014/main" id="{F4656C29-554A-41AB-81C0-6EDD6CF457B8}"/>
              </a:ext>
            </a:extLst>
          </p:cNvPr>
          <p:cNvSpPr/>
          <p:nvPr/>
        </p:nvSpPr>
        <p:spPr>
          <a:xfrm>
            <a:off x="4216022" y="4540757"/>
            <a:ext cx="2078780" cy="1394625"/>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Alkie</a:t>
            </a:r>
            <a:endParaRPr lang="en-US" dirty="0">
              <a:solidFill>
                <a:schemeClr val="tx1"/>
              </a:solidFill>
            </a:endParaRPr>
          </a:p>
        </p:txBody>
      </p:sp>
      <p:sp>
        <p:nvSpPr>
          <p:cNvPr id="17" name="Oval 16">
            <a:extLst>
              <a:ext uri="{FF2B5EF4-FFF2-40B4-BE49-F238E27FC236}">
                <a16:creationId xmlns:a16="http://schemas.microsoft.com/office/drawing/2014/main" id="{6F028F93-1E06-40E5-BCC1-A9453A9D9D72}"/>
              </a:ext>
            </a:extLst>
          </p:cNvPr>
          <p:cNvSpPr/>
          <p:nvPr/>
        </p:nvSpPr>
        <p:spPr>
          <a:xfrm>
            <a:off x="2137242" y="4315581"/>
            <a:ext cx="2078780" cy="1394625"/>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Smackhead</a:t>
            </a:r>
          </a:p>
        </p:txBody>
      </p:sp>
      <p:sp>
        <p:nvSpPr>
          <p:cNvPr id="18" name="Oval 17">
            <a:extLst>
              <a:ext uri="{FF2B5EF4-FFF2-40B4-BE49-F238E27FC236}">
                <a16:creationId xmlns:a16="http://schemas.microsoft.com/office/drawing/2014/main" id="{B8DB13F5-B6BA-4BF4-91BB-0DEE19F49DFC}"/>
              </a:ext>
            </a:extLst>
          </p:cNvPr>
          <p:cNvSpPr/>
          <p:nvPr/>
        </p:nvSpPr>
        <p:spPr>
          <a:xfrm>
            <a:off x="1284065" y="2134150"/>
            <a:ext cx="2078780" cy="13946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Crackhead</a:t>
            </a:r>
          </a:p>
        </p:txBody>
      </p:sp>
    </p:spTree>
    <p:extLst>
      <p:ext uri="{BB962C8B-B14F-4D97-AF65-F5344CB8AC3E}">
        <p14:creationId xmlns:p14="http://schemas.microsoft.com/office/powerpoint/2010/main" val="3538108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9704F2-E0C4-4C81-8779-FAFC1E74BAB8}"/>
              </a:ext>
            </a:extLst>
          </p:cNvPr>
          <p:cNvSpPr>
            <a:spLocks noGrp="1"/>
          </p:cNvSpPr>
          <p:nvPr>
            <p:ph type="title"/>
          </p:nvPr>
        </p:nvSpPr>
        <p:spPr>
          <a:xfrm>
            <a:off x="647271" y="1012004"/>
            <a:ext cx="2562119" cy="4795408"/>
          </a:xfrm>
        </p:spPr>
        <p:txBody>
          <a:bodyPr>
            <a:normAutofit/>
          </a:bodyPr>
          <a:lstStyle/>
          <a:p>
            <a:r>
              <a:rPr lang="en-US">
                <a:solidFill>
                  <a:srgbClr val="FFFFFF"/>
                </a:solidFill>
              </a:rPr>
              <a:t>Does it matter? </a:t>
            </a:r>
          </a:p>
        </p:txBody>
      </p:sp>
      <p:graphicFrame>
        <p:nvGraphicFramePr>
          <p:cNvPr id="5" name="Content Placeholder 2">
            <a:extLst>
              <a:ext uri="{FF2B5EF4-FFF2-40B4-BE49-F238E27FC236}">
                <a16:creationId xmlns:a16="http://schemas.microsoft.com/office/drawing/2014/main" id="{744CD7E1-3340-432D-B8C5-FFF43B617F8E}"/>
              </a:ext>
            </a:extLst>
          </p:cNvPr>
          <p:cNvGraphicFramePr>
            <a:graphicFrameLocks noGrp="1"/>
          </p:cNvGraphicFramePr>
          <p:nvPr>
            <p:ph idx="1"/>
            <p:extLst>
              <p:ext uri="{D42A27DB-BD31-4B8C-83A1-F6EECF244321}">
                <p14:modId xmlns:p14="http://schemas.microsoft.com/office/powerpoint/2010/main" val="165733453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4869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5241-D29A-4F1A-9AA9-21717AD5D883}"/>
              </a:ext>
            </a:extLst>
          </p:cNvPr>
          <p:cNvSpPr>
            <a:spLocks noGrp="1"/>
          </p:cNvSpPr>
          <p:nvPr>
            <p:ph type="title"/>
          </p:nvPr>
        </p:nvSpPr>
        <p:spPr/>
        <p:txBody>
          <a:bodyPr/>
          <a:lstStyle/>
          <a:p>
            <a:r>
              <a:rPr lang="en-US" dirty="0"/>
              <a:t>Yes… in two main ways</a:t>
            </a:r>
          </a:p>
        </p:txBody>
      </p:sp>
      <p:sp>
        <p:nvSpPr>
          <p:cNvPr id="3" name="Content Placeholder 2">
            <a:extLst>
              <a:ext uri="{FF2B5EF4-FFF2-40B4-BE49-F238E27FC236}">
                <a16:creationId xmlns:a16="http://schemas.microsoft.com/office/drawing/2014/main" id="{8D08D06B-4721-4CFE-BC59-67C87A303CD7}"/>
              </a:ext>
            </a:extLst>
          </p:cNvPr>
          <p:cNvSpPr>
            <a:spLocks noGrp="1"/>
          </p:cNvSpPr>
          <p:nvPr>
            <p:ph idx="1"/>
          </p:nvPr>
        </p:nvSpPr>
        <p:spPr/>
        <p:txBody>
          <a:bodyPr/>
          <a:lstStyle/>
          <a:p>
            <a:r>
              <a:rPr lang="en-US" dirty="0"/>
              <a:t>Precision and Accuracy in Communication </a:t>
            </a:r>
          </a:p>
          <a:p>
            <a:pPr lvl="1"/>
            <a:r>
              <a:rPr lang="en-US" dirty="0"/>
              <a:t>Clinicians and others use the same different terms to mean different things; sometimes used in the technical sense, other times in a general sense (e.g., “addiction” “abuse” “abuser” “addict”) </a:t>
            </a:r>
          </a:p>
          <a:p>
            <a:r>
              <a:rPr lang="en-US" dirty="0"/>
              <a:t>Certain terms may induce explicit and/or implicit biases</a:t>
            </a:r>
            <a:br>
              <a:rPr lang="en-US" dirty="0"/>
            </a:br>
            <a:endParaRPr lang="en-US" dirty="0"/>
          </a:p>
        </p:txBody>
      </p:sp>
    </p:spTree>
    <p:extLst>
      <p:ext uri="{BB962C8B-B14F-4D97-AF65-F5344CB8AC3E}">
        <p14:creationId xmlns:p14="http://schemas.microsoft.com/office/powerpoint/2010/main" val="3283718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EM jellinek">
            <a:extLst>
              <a:ext uri="{FF2B5EF4-FFF2-40B4-BE49-F238E27FC236}">
                <a16:creationId xmlns:a16="http://schemas.microsoft.com/office/drawing/2014/main" id="{78A41847-E3F2-42EE-92B3-921E9717F29B}"/>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r="-2"/>
          <a:stretch/>
        </p:blipFill>
        <p:spPr bwMode="auto">
          <a:xfrm>
            <a:off x="5812971" y="201841"/>
            <a:ext cx="3331029" cy="325903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BDE935-61A0-4C08-B143-9AD36248104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04205" y="3728743"/>
            <a:ext cx="2293001" cy="2455671"/>
          </a:xfrm>
          <a:prstGeom prst="rect">
            <a:avLst/>
          </a:prstGeom>
          <a:effectLst>
            <a:softEdge rad="533400"/>
          </a:effectLst>
        </p:spPr>
      </p:pic>
      <p:pic>
        <p:nvPicPr>
          <p:cNvPr id="192" name="Picture 19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9918" y="306079"/>
            <a:ext cx="4864358" cy="1219200"/>
          </a:xfrm>
        </p:spPr>
        <p:txBody>
          <a:bodyPr>
            <a:noAutofit/>
          </a:bodyPr>
          <a:lstStyle/>
          <a:p>
            <a:pPr>
              <a:lnSpc>
                <a:spcPct val="90000"/>
              </a:lnSpc>
            </a:pPr>
            <a:r>
              <a:rPr lang="en-US" sz="4000" dirty="0">
                <a:solidFill>
                  <a:srgbClr val="000000"/>
                </a:solidFill>
              </a:rPr>
              <a:t>Terminology:</a:t>
            </a:r>
            <a:br>
              <a:rPr lang="en-US" sz="4000" dirty="0">
                <a:solidFill>
                  <a:srgbClr val="000000"/>
                </a:solidFill>
              </a:rPr>
            </a:br>
            <a:r>
              <a:rPr lang="en-US" sz="4000" dirty="0">
                <a:solidFill>
                  <a:srgbClr val="000000"/>
                </a:solidFill>
              </a:rPr>
              <a:t>Does it matter?</a:t>
            </a:r>
            <a:br>
              <a:rPr lang="en-US" sz="2400" dirty="0">
                <a:solidFill>
                  <a:srgbClr val="000000"/>
                </a:solidFill>
              </a:rPr>
            </a:br>
            <a:endParaRPr lang="en-US" sz="2400" dirty="0">
              <a:solidFill>
                <a:srgbClr val="000000"/>
              </a:solidFill>
            </a:endParaRPr>
          </a:p>
        </p:txBody>
      </p:sp>
      <p:sp>
        <p:nvSpPr>
          <p:cNvPr id="3" name="Content Placeholder 2"/>
          <p:cNvSpPr>
            <a:spLocks noGrp="1"/>
          </p:cNvSpPr>
          <p:nvPr>
            <p:ph sz="quarter" idx="1"/>
          </p:nvPr>
        </p:nvSpPr>
        <p:spPr>
          <a:xfrm>
            <a:off x="441649" y="1831357"/>
            <a:ext cx="5704113" cy="3860458"/>
          </a:xfrm>
        </p:spPr>
        <p:txBody>
          <a:bodyPr anchor="ctr">
            <a:noAutofit/>
          </a:bodyPr>
          <a:lstStyle/>
          <a:p>
            <a:pPr marL="0" indent="0">
              <a:lnSpc>
                <a:spcPct val="90000"/>
              </a:lnSpc>
              <a:buNone/>
            </a:pPr>
            <a:r>
              <a:rPr lang="en-US" sz="2700" dirty="0">
                <a:solidFill>
                  <a:srgbClr val="000000"/>
                </a:solidFill>
              </a:rPr>
              <a:t>“….there are more definitions of ‘definition’ than there are alcoholism. … may be consolation for students of alcoholism who complain about the plethora of …so-called definitions in their field. On the other hand it should impress them that </a:t>
            </a:r>
            <a:r>
              <a:rPr lang="en-US" sz="2700" b="1" dirty="0">
                <a:solidFill>
                  <a:srgbClr val="000000"/>
                </a:solidFill>
              </a:rPr>
              <a:t>definition is nothing sacred and unalterable. One cannot question whether definitions are right or wrong, unless they go against the rules of the defining process, but one may debate their utility.”</a:t>
            </a:r>
          </a:p>
        </p:txBody>
      </p:sp>
      <p:sp>
        <p:nvSpPr>
          <p:cNvPr id="5" name="Rectangle 4">
            <a:extLst>
              <a:ext uri="{FF2B5EF4-FFF2-40B4-BE49-F238E27FC236}">
                <a16:creationId xmlns:a16="http://schemas.microsoft.com/office/drawing/2014/main" id="{B7B634D9-E2C1-4C76-95BD-C3A026C29F1F}"/>
              </a:ext>
            </a:extLst>
          </p:cNvPr>
          <p:cNvSpPr/>
          <p:nvPr/>
        </p:nvSpPr>
        <p:spPr>
          <a:xfrm>
            <a:off x="0" y="6415899"/>
            <a:ext cx="7566957" cy="369332"/>
          </a:xfrm>
          <a:prstGeom prst="rect">
            <a:avLst/>
          </a:prstGeom>
        </p:spPr>
        <p:txBody>
          <a:bodyPr wrap="square">
            <a:spAutoFit/>
          </a:bodyPr>
          <a:lstStyle/>
          <a:p>
            <a:r>
              <a:rPr lang="en-US" i="1" dirty="0">
                <a:solidFill>
                  <a:srgbClr val="000000"/>
                </a:solidFill>
              </a:rPr>
              <a:t>Source: Disease Concept of Alcoholism</a:t>
            </a:r>
            <a:r>
              <a:rPr lang="en-US" dirty="0">
                <a:solidFill>
                  <a:srgbClr val="000000"/>
                </a:solidFill>
              </a:rPr>
              <a:t>: Jellinek, 1960, </a:t>
            </a:r>
            <a:r>
              <a:rPr lang="en-US" dirty="0" err="1">
                <a:solidFill>
                  <a:srgbClr val="000000"/>
                </a:solidFill>
              </a:rPr>
              <a:t>pg</a:t>
            </a:r>
            <a:r>
              <a:rPr lang="en-US" dirty="0">
                <a:solidFill>
                  <a:srgbClr val="000000"/>
                </a:solidFill>
              </a:rPr>
              <a:t> 33</a:t>
            </a:r>
            <a:endParaRPr lang="en-US" dirty="0"/>
          </a:p>
        </p:txBody>
      </p:sp>
    </p:spTree>
    <p:extLst>
      <p:ext uri="{BB962C8B-B14F-4D97-AF65-F5344CB8AC3E}">
        <p14:creationId xmlns:p14="http://schemas.microsoft.com/office/powerpoint/2010/main" val="1027100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nchor="ctr">
            <a:normAutofit/>
          </a:bodyPr>
          <a:lstStyle/>
          <a:p>
            <a:pPr>
              <a:lnSpc>
                <a:spcPct val="90000"/>
              </a:lnSpc>
              <a:spcAft>
                <a:spcPts val="300"/>
              </a:spcAft>
            </a:pPr>
            <a:r>
              <a:rPr lang="en-US" sz="3100"/>
              <a:t>Why It Matters How We Conceptualize It,</a:t>
            </a:r>
            <a:br>
              <a:rPr lang="en-US" sz="3100"/>
            </a:br>
            <a:r>
              <a:rPr lang="en-US" sz="3100"/>
              <a:t>What We Call It, People with It</a:t>
            </a:r>
          </a:p>
        </p:txBody>
      </p:sp>
      <p:graphicFrame>
        <p:nvGraphicFramePr>
          <p:cNvPr id="5" name="Content Placeholder 2">
            <a:extLst>
              <a:ext uri="{FF2B5EF4-FFF2-40B4-BE49-F238E27FC236}">
                <a16:creationId xmlns:a16="http://schemas.microsoft.com/office/drawing/2014/main" id="{DDE0141B-D890-4F34-A645-9FA9AC859C9C}"/>
              </a:ext>
            </a:extLst>
          </p:cNvPr>
          <p:cNvGraphicFramePr>
            <a:graphicFrameLocks noGrp="1"/>
          </p:cNvGraphicFramePr>
          <p:nvPr>
            <p:ph idx="1"/>
            <p:extLst>
              <p:ext uri="{D42A27DB-BD31-4B8C-83A1-F6EECF244321}">
                <p14:modId xmlns:p14="http://schemas.microsoft.com/office/powerpoint/2010/main" val="1552645781"/>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8442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2641" y="0"/>
            <a:ext cx="5414010" cy="67403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People with eating-related conditions are always referred to as “</a:t>
            </a:r>
            <a:r>
              <a:rPr kumimoji="0" lang="en-US" sz="3600" b="1" i="0" u="none" strike="noStrike" kern="1200" cap="none" spc="0" normalizeH="0" baseline="0" noProof="0" dirty="0">
                <a:ln>
                  <a:noFill/>
                </a:ln>
                <a:solidFill>
                  <a:prstClr val="black"/>
                </a:solidFill>
                <a:effectLst/>
                <a:uLnTx/>
                <a:uFillTx/>
                <a:latin typeface="Calibri"/>
                <a:ea typeface="+mn-ea"/>
                <a:cs typeface="+mn-cs"/>
              </a:rPr>
              <a:t>having an eating disorder”</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a:ln>
                  <a:noFill/>
                </a:ln>
                <a:solidFill>
                  <a:prstClr val="black"/>
                </a:solidFill>
                <a:effectLst/>
                <a:uLnTx/>
                <a:uFillTx/>
                <a:latin typeface="Calibri"/>
                <a:ea typeface="+mn-ea"/>
                <a:cs typeface="+mn-cs"/>
              </a:rPr>
              <a:t>never as “food abusers”.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So why are people with substance-related conditions referred to as </a:t>
            </a:r>
            <a:r>
              <a:rPr kumimoji="0" lang="en-US" sz="3600" b="1" i="0" u="none" strike="noStrike" kern="1200" cap="none" spc="0" normalizeH="0" baseline="0" noProof="0" dirty="0">
                <a:ln>
                  <a:noFill/>
                </a:ln>
                <a:solidFill>
                  <a:prstClr val="black"/>
                </a:solidFill>
                <a:effectLst/>
                <a:uLnTx/>
                <a:uFillTx/>
                <a:latin typeface="Calibri"/>
                <a:ea typeface="+mn-ea"/>
                <a:cs typeface="+mn-cs"/>
              </a:rPr>
              <a:t>“substance abusers” </a:t>
            </a:r>
            <a:r>
              <a:rPr kumimoji="0" lang="en-US" sz="3600" b="0" i="0" u="none" strike="noStrike" kern="1200" cap="none" spc="0" normalizeH="0" baseline="0" noProof="0" dirty="0">
                <a:ln>
                  <a:noFill/>
                </a:ln>
                <a:solidFill>
                  <a:prstClr val="black"/>
                </a:solidFill>
                <a:effectLst/>
                <a:uLnTx/>
                <a:uFillTx/>
                <a:latin typeface="Calibri"/>
                <a:ea typeface="+mn-ea"/>
                <a:cs typeface="+mn-cs"/>
              </a:rPr>
              <a:t>and not as </a:t>
            </a:r>
            <a:r>
              <a:rPr kumimoji="0" lang="en-US" sz="3600" b="1" i="0" u="none" strike="noStrike" kern="1200" cap="none" spc="0" normalizeH="0" baseline="0" noProof="0" dirty="0">
                <a:ln>
                  <a:noFill/>
                </a:ln>
                <a:solidFill>
                  <a:prstClr val="black"/>
                </a:solidFill>
                <a:effectLst/>
                <a:uLnTx/>
                <a:uFillTx/>
                <a:latin typeface="Calibri"/>
                <a:ea typeface="+mn-ea"/>
                <a:cs typeface="+mn-cs"/>
              </a:rPr>
              <a:t>“having a substance use disorder”?</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5800" y="23622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126D11B0-E082-40AB-9F1E-3474D85FC548}"/>
              </a:ext>
            </a:extLst>
          </p:cNvPr>
          <p:cNvSpPr txBox="1"/>
          <p:nvPr/>
        </p:nvSpPr>
        <p:spPr>
          <a:xfrm>
            <a:off x="74644" y="9902"/>
            <a:ext cx="2925288" cy="830997"/>
          </a:xfrm>
          <a:prstGeom prst="rect">
            <a:avLst/>
          </a:prstGeom>
          <a:solidFill>
            <a:srgbClr val="FF0000"/>
          </a:solidFill>
        </p:spPr>
        <p:txBody>
          <a:bodyPr wrap="none" rtlCol="0">
            <a:spAutoFit/>
          </a:bodyPr>
          <a:lstStyle/>
          <a:p>
            <a:r>
              <a:rPr lang="en-US" sz="4800" dirty="0">
                <a:solidFill>
                  <a:schemeClr val="bg1"/>
                </a:solidFill>
              </a:rPr>
              <a:t>Question…</a:t>
            </a:r>
          </a:p>
        </p:txBody>
      </p:sp>
    </p:spTree>
    <p:extLst>
      <p:ext uri="{BB962C8B-B14F-4D97-AF65-F5344CB8AC3E}">
        <p14:creationId xmlns:p14="http://schemas.microsoft.com/office/powerpoint/2010/main" val="190460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F5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B73A1641-2FB7-438A-A80C-3B4AE404BA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82600" y="873126"/>
            <a:ext cx="8178799" cy="5111748"/>
          </a:xfrm>
          <a:prstGeom prst="rect">
            <a:avLst/>
          </a:prstGeom>
        </p:spPr>
      </p:pic>
      <p:sp>
        <p:nvSpPr>
          <p:cNvPr id="5" name="TextBox 4">
            <a:extLst>
              <a:ext uri="{FF2B5EF4-FFF2-40B4-BE49-F238E27FC236}">
                <a16:creationId xmlns:a16="http://schemas.microsoft.com/office/drawing/2014/main" id="{25E27C2E-F00C-47DB-8907-F64B173045D3}"/>
              </a:ext>
            </a:extLst>
          </p:cNvPr>
          <p:cNvSpPr txBox="1"/>
          <p:nvPr/>
        </p:nvSpPr>
        <p:spPr>
          <a:xfrm>
            <a:off x="6871775" y="3072882"/>
            <a:ext cx="1852045" cy="923330"/>
          </a:xfrm>
          <a:prstGeom prst="rect">
            <a:avLst/>
          </a:prstGeom>
          <a:solidFill>
            <a:schemeClr val="tx1">
              <a:lumMod val="75000"/>
              <a:lumOff val="25000"/>
            </a:schemeClr>
          </a:solidFill>
        </p:spPr>
        <p:txBody>
          <a:bodyPr wrap="none" rtlCol="0">
            <a:spAutoFit/>
          </a:bodyPr>
          <a:lstStyle/>
          <a:p>
            <a:r>
              <a:rPr lang="en-US" dirty="0">
                <a:solidFill>
                  <a:schemeClr val="bg1"/>
                </a:solidFill>
              </a:rPr>
              <a:t>70,237 Overdose </a:t>
            </a:r>
          </a:p>
          <a:p>
            <a:r>
              <a:rPr lang="en-US" dirty="0">
                <a:solidFill>
                  <a:schemeClr val="bg1"/>
                </a:solidFill>
              </a:rPr>
              <a:t>deaths in the U.S.</a:t>
            </a:r>
          </a:p>
          <a:p>
            <a:r>
              <a:rPr lang="en-US" dirty="0">
                <a:solidFill>
                  <a:schemeClr val="bg1"/>
                </a:solidFill>
              </a:rPr>
              <a:t>In 2017</a:t>
            </a:r>
          </a:p>
        </p:txBody>
      </p:sp>
    </p:spTree>
    <p:extLst>
      <p:ext uri="{BB962C8B-B14F-4D97-AF65-F5344CB8AC3E}">
        <p14:creationId xmlns:p14="http://schemas.microsoft.com/office/powerpoint/2010/main" val="1510609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2137" y="204493"/>
            <a:ext cx="8599461" cy="6680834"/>
            <a:chOff x="311660" y="-420979"/>
            <a:chExt cx="6834601" cy="7381848"/>
          </a:xfrm>
        </p:grpSpPr>
        <p:grpSp>
          <p:nvGrpSpPr>
            <p:cNvPr id="13" name="Group 12"/>
            <p:cNvGrpSpPr/>
            <p:nvPr/>
          </p:nvGrpSpPr>
          <p:grpSpPr>
            <a:xfrm>
              <a:off x="311660" y="-420979"/>
              <a:ext cx="6834601" cy="7381848"/>
              <a:chOff x="279676" y="-348259"/>
              <a:chExt cx="6133189" cy="6106712"/>
            </a:xfrm>
          </p:grpSpPr>
          <p:sp>
            <p:nvSpPr>
              <p:cNvPr id="17" name="Text Box 2"/>
              <p:cNvSpPr txBox="1">
                <a:spLocks noChangeArrowheads="1"/>
              </p:cNvSpPr>
              <p:nvPr/>
            </p:nvSpPr>
            <p:spPr bwMode="auto">
              <a:xfrm rot="16200000">
                <a:off x="-2216798" y="2148215"/>
                <a:ext cx="5874964" cy="8820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Controllability</a:t>
                </a:r>
                <a:endParaRPr kumimoji="0" lang="en-US" sz="28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“Can’t help it”	 		“</a:t>
                </a:r>
                <a:r>
                  <a:rPr kumimoji="0" lang="en-US" sz="1800" b="0" i="0" u="sng" strike="noStrike" kern="1200" cap="none" spc="0" normalizeH="0" baseline="0" noProof="0" dirty="0">
                    <a:ln>
                      <a:noFill/>
                    </a:ln>
                    <a:solidFill>
                      <a:srgbClr val="292934"/>
                    </a:solidFill>
                    <a:effectLst/>
                    <a:uLnTx/>
                    <a:uFillTx/>
                    <a:latin typeface="Arial" charset="0"/>
                    <a:ea typeface="Arial" charset="0"/>
                    <a:cs typeface="Arial" charset="0"/>
                  </a:rPr>
                  <a:t>Can</a:t>
                </a: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 help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p:cNvCxnSpPr/>
              <p:nvPr/>
            </p:nvCxnSpPr>
            <p:spPr>
              <a:xfrm>
                <a:off x="932634" y="0"/>
                <a:ext cx="21318" cy="49414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938077" y="4914900"/>
                <a:ext cx="5344885" cy="2122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878205" y="5061858"/>
                <a:ext cx="5534660" cy="6965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charset="0"/>
                    <a:ea typeface="Arial" charset="0"/>
                    <a:cs typeface="Arial" charset="0"/>
                  </a:rPr>
                  <a:t>“NOT their own fault” 				“IS their own fault”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Cause</a:t>
                </a:r>
                <a:endParaRPr kumimoji="0" lang="en-US" sz="28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cxnSp>
            <p:nvCxnSpPr>
              <p:cNvPr id="19" name="Straight Arrow Connector 18"/>
              <p:cNvCxnSpPr/>
              <p:nvPr/>
            </p:nvCxnSpPr>
            <p:spPr>
              <a:xfrm flipV="1">
                <a:off x="1117663" y="747383"/>
                <a:ext cx="4396522" cy="4020187"/>
              </a:xfrm>
              <a:prstGeom prst="straightConnector1">
                <a:avLst/>
              </a:prstGeom>
              <a:ln w="412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Text Box 7"/>
              <p:cNvSpPr txBox="1"/>
              <p:nvPr/>
            </p:nvSpPr>
            <p:spPr>
              <a:xfrm rot="19440969">
                <a:off x="2870115" y="2084582"/>
                <a:ext cx="1009369" cy="331987"/>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292934"/>
                    </a:solidFill>
                    <a:effectLst/>
                    <a:uLnTx/>
                    <a:uFillTx/>
                    <a:latin typeface="Calibri" panose="020F0502020204030204" pitchFamily="34" charset="0"/>
                    <a:ea typeface="Calibri" panose="020F0502020204030204" pitchFamily="34" charset="0"/>
                    <a:cs typeface="Times New Roman" panose="02020603050405020304" pitchFamily="18" charset="0"/>
                  </a:rPr>
                  <a:t>Extent of Stigma</a:t>
                </a:r>
              </a:p>
            </p:txBody>
          </p:sp>
        </p:grpSp>
        <p:cxnSp>
          <p:nvCxnSpPr>
            <p:cNvPr id="14" name="Straight Arrow Connector 13"/>
            <p:cNvCxnSpPr/>
            <p:nvPr/>
          </p:nvCxnSpPr>
          <p:spPr>
            <a:xfrm flipV="1">
              <a:off x="2846393" y="6295312"/>
              <a:ext cx="2458323" cy="19357"/>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cxnSp>
        <p:nvCxnSpPr>
          <p:cNvPr id="21" name="Straight Arrow Connector 20"/>
          <p:cNvCxnSpPr/>
          <p:nvPr/>
        </p:nvCxnSpPr>
        <p:spPr>
          <a:xfrm flipV="1">
            <a:off x="957388" y="2338093"/>
            <a:ext cx="33212" cy="199064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Rectangle 4"/>
          <p:cNvSpPr/>
          <p:nvPr/>
        </p:nvSpPr>
        <p:spPr>
          <a:xfrm>
            <a:off x="53095" y="6248400"/>
            <a:ext cx="957388" cy="584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1231348" y="204493"/>
            <a:ext cx="7730247" cy="838200"/>
          </a:xfrm>
        </p:spPr>
        <p:txBody>
          <a:bodyPr>
            <a:noAutofit/>
          </a:bodyPr>
          <a:lstStyle/>
          <a:p>
            <a:pPr algn="ctr"/>
            <a:r>
              <a:rPr lang="en-US" sz="2800" dirty="0"/>
              <a:t>Relation between Cause and Controllability </a:t>
            </a:r>
            <a:br>
              <a:rPr lang="en-US" sz="2800" dirty="0"/>
            </a:br>
            <a:r>
              <a:rPr lang="en-US" sz="2800" dirty="0"/>
              <a:t>in producing Stigma</a:t>
            </a:r>
          </a:p>
        </p:txBody>
      </p:sp>
    </p:spTree>
    <p:extLst>
      <p:ext uri="{BB962C8B-B14F-4D97-AF65-F5344CB8AC3E}">
        <p14:creationId xmlns:p14="http://schemas.microsoft.com/office/powerpoint/2010/main" val="1590127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990600"/>
          </a:xfrm>
        </p:spPr>
        <p:txBody>
          <a:bodyPr/>
          <a:lstStyle/>
          <a:p>
            <a:pPr>
              <a:defRPr/>
            </a:pPr>
            <a:r>
              <a:rPr lang="en-US" dirty="0"/>
              <a:t>Two Commonly Used Terms…</a:t>
            </a:r>
          </a:p>
        </p:txBody>
      </p:sp>
      <p:sp>
        <p:nvSpPr>
          <p:cNvPr id="3" name="Content Placeholder 2"/>
          <p:cNvSpPr>
            <a:spLocks noGrp="1"/>
          </p:cNvSpPr>
          <p:nvPr>
            <p:ph sz="quarter" idx="1"/>
          </p:nvPr>
        </p:nvSpPr>
        <p:spPr>
          <a:xfrm>
            <a:off x="762000" y="1524000"/>
            <a:ext cx="7772400" cy="4876800"/>
          </a:xfrm>
        </p:spPr>
        <p:txBody>
          <a:bodyPr>
            <a:noAutofit/>
          </a:bodyPr>
          <a:lstStyle/>
          <a:p>
            <a:pPr marL="457200" indent="-457200">
              <a:spcAft>
                <a:spcPts val="800"/>
              </a:spcAft>
              <a:buClr>
                <a:srgbClr val="191919"/>
              </a:buClr>
              <a:buFont typeface="Wingdings" panose="05000000000000000000" pitchFamily="2" charset="2"/>
              <a:buChar char="Ø"/>
              <a:defRPr/>
            </a:pPr>
            <a:r>
              <a:rPr lang="en-US" sz="2200" dirty="0">
                <a:solidFill>
                  <a:srgbClr val="191919"/>
                </a:solidFill>
                <a:latin typeface="+mn-lt"/>
                <a:ea typeface="+mn-ea"/>
                <a:cs typeface="+mn-cs"/>
              </a:rPr>
              <a:t>Referring to someone as…</a:t>
            </a:r>
          </a:p>
          <a:p>
            <a:pPr lvl="3" indent="-457200">
              <a:spcAft>
                <a:spcPts val="800"/>
              </a:spcAft>
              <a:buClr>
                <a:srgbClr val="191919"/>
              </a:buClr>
              <a:buFont typeface="LucidaGrande" charset="0"/>
              <a:buChar char="-"/>
              <a:defRPr/>
            </a:pPr>
            <a:r>
              <a:rPr lang="en-US" sz="2200" dirty="0">
                <a:solidFill>
                  <a:srgbClr val="191919"/>
                </a:solidFill>
                <a:latin typeface="+mn-lt"/>
                <a:ea typeface="+mn-ea"/>
                <a:cs typeface="+mn-cs"/>
              </a:rPr>
              <a:t>“a substance abuser” – implies willful misconduct (it is their fault and they can help it)</a:t>
            </a:r>
          </a:p>
          <a:p>
            <a:pPr lvl="3" indent="-457200">
              <a:spcAft>
                <a:spcPts val="800"/>
              </a:spcAft>
              <a:buClr>
                <a:srgbClr val="191919"/>
              </a:buClr>
              <a:buFont typeface="LucidaGrande" charset="0"/>
              <a:buChar char="-"/>
              <a:defRPr/>
            </a:pPr>
            <a:r>
              <a:rPr lang="en-US" sz="2200" dirty="0">
                <a:solidFill>
                  <a:srgbClr val="191919"/>
                </a:solidFill>
                <a:latin typeface="+mn-lt"/>
                <a:ea typeface="+mn-ea"/>
                <a:cs typeface="+mn-cs"/>
              </a:rPr>
              <a:t>“having a substance use disorder” – implies a medical malfunction (it’s not their fault and they cannot help it)</a:t>
            </a:r>
          </a:p>
          <a:p>
            <a:pPr lvl="3" indent="-457200">
              <a:spcAft>
                <a:spcPts val="800"/>
              </a:spcAft>
              <a:buClr>
                <a:srgbClr val="191919"/>
              </a:buClr>
              <a:buFont typeface="LucidaGrande" charset="0"/>
              <a:buChar char="-"/>
              <a:defRPr/>
            </a:pPr>
            <a:r>
              <a:rPr lang="en-US" sz="2200" dirty="0">
                <a:solidFill>
                  <a:srgbClr val="191919"/>
                </a:solidFill>
                <a:latin typeface="+mn-lt"/>
                <a:ea typeface="+mn-ea"/>
                <a:cs typeface="+mn-cs"/>
              </a:rPr>
              <a:t>But, does it really matter how we refer to people with these (highly stigmatized) conditions? </a:t>
            </a:r>
          </a:p>
          <a:p>
            <a:pPr lvl="3" indent="-457200">
              <a:spcAft>
                <a:spcPts val="800"/>
              </a:spcAft>
              <a:buClr>
                <a:srgbClr val="191919"/>
              </a:buClr>
              <a:buFont typeface="LucidaGrande" charset="0"/>
              <a:buChar char="-"/>
              <a:defRPr/>
            </a:pPr>
            <a:r>
              <a:rPr lang="en-US" sz="2200" dirty="0">
                <a:solidFill>
                  <a:srgbClr val="191919"/>
                </a:solidFill>
                <a:latin typeface="+mn-lt"/>
                <a:ea typeface="+mn-ea"/>
                <a:cs typeface="+mn-cs"/>
              </a:rPr>
              <a:t>Can’t we just dismiss this as a well-meaning point, but merely “semantics” and “political correctness”?</a:t>
            </a:r>
          </a:p>
        </p:txBody>
      </p:sp>
    </p:spTree>
    <p:extLst>
      <p:ext uri="{BB962C8B-B14F-4D97-AF65-F5344CB8AC3E}">
        <p14:creationId xmlns:p14="http://schemas.microsoft.com/office/powerpoint/2010/main" val="3836163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27716EE-B907-40F9-B3C7-9CE68CA16ECF}" type="slidenum">
              <a:rPr kumimoji="0" lang="en-US" altLang="en-US" sz="1400" b="0" i="0" u="none" strike="noStrike" kern="1200" cap="none" spc="0" normalizeH="0" baseline="0" noProof="0">
                <a:ln>
                  <a:noFill/>
                </a:ln>
                <a:solidFill>
                  <a:srgbClr val="564B3C"/>
                </a:solidFill>
                <a:effectLst/>
                <a:uLnTx/>
                <a:uFillTx/>
                <a:latin typeface="Century Gothic" pitchFamily="34" charset="0"/>
                <a:ea typeface="MS PGothic" pitchFamily="34" charset="-128"/>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altLang="en-US" sz="1400" b="0" i="0" u="none" strike="noStrike" kern="1200" cap="none" spc="0" normalizeH="0" baseline="0" noProof="0">
              <a:ln>
                <a:noFill/>
              </a:ln>
              <a:solidFill>
                <a:srgbClr val="564B3C"/>
              </a:solidFill>
              <a:effectLst/>
              <a:uLnTx/>
              <a:uFillTx/>
              <a:latin typeface="Century Gothic" pitchFamily="34" charset="0"/>
              <a:ea typeface="MS PGothic" pitchFamily="34" charset="-128"/>
              <a:cs typeface="Arial" charset="0"/>
            </a:endParaRP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0"/>
            <a:ext cx="2743200" cy="376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8726" y="838200"/>
            <a:ext cx="532247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934"/>
                </a:solidFill>
                <a:effectLst/>
                <a:uLnTx/>
                <a:uFillTx/>
                <a:latin typeface="Arial"/>
                <a:ea typeface="+mn-ea"/>
                <a:cs typeface="+mn-cs"/>
              </a:rPr>
              <a:t>Does it matter how we refer to individuals with substance-related conditions? A randomized study of two commonly used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934"/>
                </a:solidFill>
                <a:effectLst/>
                <a:uLnTx/>
                <a:uFillTx/>
                <a:latin typeface="Arial"/>
                <a:ea typeface="+mn-ea"/>
                <a:cs typeface="+mn-cs"/>
              </a:rPr>
              <a:t>John F. Kelly, Cassandra M. </a:t>
            </a:r>
            <a:r>
              <a:rPr kumimoji="0" lang="en-US" sz="2000" b="0" i="0" u="none" strike="noStrike" kern="1200" cap="none" spc="0" normalizeH="0" baseline="0" noProof="0" dirty="0" err="1">
                <a:ln>
                  <a:noFill/>
                </a:ln>
                <a:solidFill>
                  <a:srgbClr val="292934"/>
                </a:solidFill>
                <a:effectLst/>
                <a:uLnTx/>
                <a:uFillTx/>
                <a:latin typeface="Arial"/>
                <a:ea typeface="+mn-ea"/>
                <a:cs typeface="+mn-cs"/>
              </a:rPr>
              <a:t>Westerhoff</a:t>
            </a: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292934"/>
                </a:solidFill>
                <a:effectLst/>
                <a:uLnTx/>
                <a:uFillTx/>
                <a:latin typeface="Arial"/>
                <a:ea typeface="+mn-ea"/>
                <a:cs typeface="+mn-cs"/>
              </a:rPr>
              <a:t>International Journal of Drug Policy</a:t>
            </a:r>
          </a:p>
        </p:txBody>
      </p:sp>
      <p:sp>
        <p:nvSpPr>
          <p:cNvPr id="7" name="Rectangle 6"/>
          <p:cNvSpPr/>
          <p:nvPr/>
        </p:nvSpPr>
        <p:spPr>
          <a:xfrm>
            <a:off x="23052" y="3762128"/>
            <a:ext cx="6377748" cy="3095872"/>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468726" y="4108609"/>
            <a:ext cx="5638800" cy="12464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dirty="0">
                <a:ln>
                  <a:noFill/>
                </a:ln>
                <a:solidFill>
                  <a:srgbClr val="FFFFFF"/>
                </a:solidFill>
                <a:effectLst/>
                <a:uLnTx/>
                <a:uFillTx/>
                <a:latin typeface="Arial" charset="0"/>
                <a:ea typeface="+mn-ea"/>
                <a:cs typeface="+mn-cs"/>
              </a:rPr>
              <a:t>How we </a:t>
            </a:r>
            <a:r>
              <a:rPr kumimoji="0" lang="en-US" altLang="en-US" sz="2500" b="1" i="0" u="sng" strike="noStrike" kern="1200" cap="none" spc="0" normalizeH="0" baseline="0" noProof="0" dirty="0">
                <a:ln>
                  <a:noFill/>
                </a:ln>
                <a:solidFill>
                  <a:srgbClr val="FFFFFF"/>
                </a:solidFill>
                <a:effectLst/>
                <a:uLnTx/>
                <a:uFillTx/>
                <a:latin typeface="Arial" charset="0"/>
                <a:ea typeface="+mn-ea"/>
                <a:cs typeface="+mn-cs"/>
              </a:rPr>
              <a:t>talk and write</a:t>
            </a:r>
            <a:r>
              <a:rPr kumimoji="0" lang="en-US" altLang="en-US" sz="2500" b="1" i="0" u="none" strike="noStrike" kern="1200" cap="none" spc="0" normalizeH="0" baseline="0" noProof="0" dirty="0">
                <a:ln>
                  <a:noFill/>
                </a:ln>
                <a:solidFill>
                  <a:srgbClr val="FFFFFF"/>
                </a:solidFill>
                <a:effectLst/>
                <a:uLnTx/>
                <a:uFillTx/>
                <a:latin typeface="Arial" charset="0"/>
                <a:ea typeface="+mn-ea"/>
                <a:cs typeface="+mn-cs"/>
              </a:rPr>
              <a:t> about these conditions and  individuals suffering them does matter</a:t>
            </a:r>
          </a:p>
        </p:txBody>
      </p:sp>
    </p:spTree>
    <p:extLst>
      <p:ext uri="{BB962C8B-B14F-4D97-AF65-F5344CB8AC3E}">
        <p14:creationId xmlns:p14="http://schemas.microsoft.com/office/powerpoint/2010/main" val="3793962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4533900"/>
            <a:ext cx="9144000" cy="23241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p:cNvSpPr txBox="1"/>
          <p:nvPr/>
        </p:nvSpPr>
        <p:spPr>
          <a:xfrm>
            <a:off x="468726" y="4893109"/>
            <a:ext cx="81418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Compared to those in “substance use disorder condition”, those in “substance abuser” condition agreed more with idea that individual was personally culpable, needed punishment</a:t>
            </a:r>
            <a:endParaRPr kumimoji="0" lang="en-US" sz="2300" b="1" i="0" u="none" strike="noStrike" kern="1200" cap="none" spc="0" normalizeH="0" baseline="0" noProof="0" dirty="0">
              <a:ln>
                <a:noFill/>
              </a:ln>
              <a:solidFill>
                <a:srgbClr val="FFFFFF"/>
              </a:solidFill>
              <a:effectLst/>
              <a:uLnTx/>
              <a:uFillTx/>
              <a:latin typeface="Arial"/>
              <a:ea typeface="+mn-ea"/>
              <a:cs typeface="+mn-cs"/>
            </a:endParaRPr>
          </a:p>
        </p:txBody>
      </p:sp>
      <p:sp>
        <p:nvSpPr>
          <p:cNvPr id="3" name="TextBox 2"/>
          <p:cNvSpPr txBox="1"/>
          <p:nvPr/>
        </p:nvSpPr>
        <p:spPr>
          <a:xfrm>
            <a:off x="468726" y="457200"/>
            <a:ext cx="8141874"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2200" b="0" i="0" u="none" strike="noStrike" kern="1200" cap="none" spc="0" normalizeH="0" baseline="0" noProof="0" dirty="0">
                <a:ln>
                  <a:noFill/>
                </a:ln>
                <a:solidFill>
                  <a:srgbClr val="292934"/>
                </a:solidFill>
                <a:effectLst/>
                <a:uLnTx/>
                <a:uFillTx/>
                <a:latin typeface="Arial"/>
                <a:ea typeface="+mn-ea"/>
                <a:cs typeface="+mn-cs"/>
              </a:rPr>
              <a:t>“Substance Abuser”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934"/>
                </a:solidFill>
                <a:effectLst/>
                <a:uLnTx/>
                <a:uFillTx/>
                <a:latin typeface="Arial"/>
                <a:ea typeface="+mn-ea"/>
                <a:cs typeface="+mn-cs"/>
              </a:rPr>
              <a:t>Mr. Williams is a substance abuser and is attending a treatment program through the court. As part of the program Mr. Williams is required to remain abstinent from alcohol and other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2200" b="0" i="0" u="none" strike="noStrike" kern="1200" cap="none" spc="0" normalizeH="0" baseline="0" noProof="0" dirty="0">
                <a:ln>
                  <a:noFill/>
                </a:ln>
                <a:solidFill>
                  <a:srgbClr val="292934"/>
                </a:solidFill>
                <a:effectLst/>
                <a:uLnTx/>
                <a:uFillTx/>
                <a:latin typeface="Arial"/>
                <a:ea typeface="+mn-ea"/>
                <a:cs typeface="+mn-cs"/>
              </a:rPr>
              <a:t>“Substance Use Disorder”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934"/>
                </a:solidFill>
                <a:effectLst/>
                <a:uLnTx/>
                <a:uFillTx/>
                <a:latin typeface="Arial"/>
                <a:ea typeface="+mn-ea"/>
                <a:cs typeface="+mn-cs"/>
              </a:rPr>
              <a:t>Mr. Williams is a substance abuser and is attending a treatment program through the court. As part of the program Mr. Williams is required to remain abstinent from alcohol and other drugs…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1"/>
            <a:ext cx="2582863" cy="376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68726" y="838200"/>
            <a:ext cx="5638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292934"/>
                </a:solidFill>
                <a:effectLst/>
                <a:uLnTx/>
                <a:uFillTx/>
                <a:latin typeface="Arial"/>
                <a:ea typeface="+mn-ea"/>
                <a:cs typeface="+mn-cs"/>
              </a:rPr>
              <a:t>© 2010 </a:t>
            </a:r>
            <a:r>
              <a:rPr kumimoji="0" lang="de-DE" sz="1800" b="0" i="0" u="none" strike="noStrike" kern="1200" cap="none" spc="0" normalizeH="0" baseline="0" noProof="0" dirty="0" err="1">
                <a:ln>
                  <a:noFill/>
                </a:ln>
                <a:solidFill>
                  <a:srgbClr val="292934"/>
                </a:solidFill>
                <a:effectLst/>
                <a:uLnTx/>
                <a:uFillTx/>
                <a:latin typeface="Arial"/>
                <a:ea typeface="+mn-ea"/>
                <a:cs typeface="+mn-cs"/>
              </a:rPr>
              <a:t>by</a:t>
            </a:r>
            <a:r>
              <a:rPr kumimoji="0" lang="de-DE" sz="1800" b="0" i="0" u="none" strike="noStrike" kern="1200" cap="none" spc="0" normalizeH="0" baseline="0" noProof="0" dirty="0">
                <a:ln>
                  <a:noFill/>
                </a:ln>
                <a:solidFill>
                  <a:srgbClr val="292934"/>
                </a:solidFill>
                <a:effectLst/>
                <a:uLnTx/>
                <a:uFillTx/>
                <a:latin typeface="Arial"/>
                <a:ea typeface="+mn-ea"/>
                <a:cs typeface="+mn-cs"/>
              </a:rPr>
              <a:t> </a:t>
            </a:r>
            <a:r>
              <a:rPr kumimoji="0" lang="de-DE" sz="1800" b="0" i="0" u="none" strike="noStrike" kern="1200" cap="none" spc="0" normalizeH="0" baseline="0" noProof="0" dirty="0" err="1">
                <a:ln>
                  <a:noFill/>
                </a:ln>
                <a:solidFill>
                  <a:srgbClr val="292934"/>
                </a:solidFill>
                <a:effectLst/>
                <a:uLnTx/>
                <a:uFillTx/>
                <a:latin typeface="Arial"/>
                <a:ea typeface="+mn-ea"/>
                <a:cs typeface="+mn-cs"/>
              </a:rPr>
              <a:t>the</a:t>
            </a:r>
            <a:r>
              <a:rPr kumimoji="0" lang="de-DE" sz="1800" b="0" i="0" u="none" strike="noStrike" kern="1200" cap="none" spc="0" normalizeH="0" baseline="0" noProof="0" dirty="0">
                <a:ln>
                  <a:noFill/>
                </a:ln>
                <a:solidFill>
                  <a:srgbClr val="292934"/>
                </a:solidFill>
                <a:effectLst/>
                <a:uLnTx/>
                <a:uFillTx/>
                <a:latin typeface="Arial"/>
                <a:ea typeface="+mn-ea"/>
                <a:cs typeface="+mn-cs"/>
              </a:rPr>
              <a:t> Journal </a:t>
            </a:r>
            <a:r>
              <a:rPr kumimoji="0" lang="de-DE" sz="1800" b="0" i="0" u="none" strike="noStrike" kern="1200" cap="none" spc="0" normalizeH="0" baseline="0" noProof="0" dirty="0" err="1">
                <a:ln>
                  <a:noFill/>
                </a:ln>
                <a:solidFill>
                  <a:srgbClr val="292934"/>
                </a:solidFill>
                <a:effectLst/>
                <a:uLnTx/>
                <a:uFillTx/>
                <a:latin typeface="Arial"/>
                <a:ea typeface="+mn-ea"/>
                <a:cs typeface="+mn-cs"/>
              </a:rPr>
              <a:t>of</a:t>
            </a:r>
            <a:r>
              <a:rPr kumimoji="0" lang="de-DE" sz="1800" b="0" i="0" u="none" strike="noStrike" kern="1200" cap="none" spc="0" normalizeH="0" baseline="0" noProof="0" dirty="0">
                <a:ln>
                  <a:noFill/>
                </a:ln>
                <a:solidFill>
                  <a:srgbClr val="292934"/>
                </a:solidFill>
                <a:effectLst/>
                <a:uLnTx/>
                <a:uFillTx/>
                <a:latin typeface="Arial"/>
                <a:ea typeface="+mn-ea"/>
                <a:cs typeface="+mn-cs"/>
              </a:rPr>
              <a:t> Drug </a:t>
            </a:r>
            <a:r>
              <a:rPr kumimoji="0" lang="de-DE" sz="1800" b="0" i="0" u="none" strike="noStrike" kern="1200" cap="none" spc="0" normalizeH="0" baseline="0" noProof="0" dirty="0" err="1">
                <a:ln>
                  <a:noFill/>
                </a:ln>
                <a:solidFill>
                  <a:srgbClr val="292934"/>
                </a:solidFill>
                <a:effectLst/>
                <a:uLnTx/>
                <a:uFillTx/>
                <a:latin typeface="Arial"/>
                <a:ea typeface="+mn-ea"/>
                <a:cs typeface="+mn-cs"/>
              </a:rPr>
              <a:t>Issues</a:t>
            </a:r>
            <a:endParaRPr kumimoji="0" lang="de-DE"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292934"/>
                </a:solidFill>
                <a:effectLst/>
                <a:uLnTx/>
                <a:uFillTx/>
                <a:latin typeface="Arial"/>
                <a:ea typeface="+mn-ea"/>
                <a:cs typeface="+mn-cs"/>
              </a:rPr>
              <a:t>Does</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Our</a:t>
            </a:r>
            <a:r>
              <a:rPr kumimoji="0" lang="de-DE" sz="1800" b="1" i="0" u="none" strike="noStrike" kern="1200" cap="none" spc="0" normalizeH="0" baseline="0" noProof="0" dirty="0">
                <a:ln>
                  <a:noFill/>
                </a:ln>
                <a:solidFill>
                  <a:srgbClr val="292934"/>
                </a:solidFill>
                <a:effectLst/>
                <a:uLnTx/>
                <a:uFillTx/>
                <a:latin typeface="Arial"/>
                <a:ea typeface="+mn-ea"/>
                <a:cs typeface="+mn-cs"/>
              </a:rPr>
              <a:t> Choice </a:t>
            </a:r>
            <a:r>
              <a:rPr kumimoji="0" lang="de-DE" sz="1800" b="1" i="0" u="none" strike="noStrike" kern="1200" cap="none" spc="0" normalizeH="0" baseline="0" noProof="0" dirty="0" err="1">
                <a:ln>
                  <a:noFill/>
                </a:ln>
                <a:solidFill>
                  <a:srgbClr val="292934"/>
                </a:solidFill>
                <a:effectLst/>
                <a:uLnTx/>
                <a:uFillTx/>
                <a:latin typeface="Arial"/>
                <a:ea typeface="+mn-ea"/>
                <a:cs typeface="+mn-cs"/>
              </a:rPr>
              <a:t>of</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Substance-Related</a:t>
            </a:r>
            <a:r>
              <a:rPr kumimoji="0" lang="de-DE" sz="1800" b="1" i="0" u="none" strike="noStrike" kern="1200" cap="none" spc="0" normalizeH="0" baseline="0" noProof="0" dirty="0">
                <a:ln>
                  <a:noFill/>
                </a:ln>
                <a:solidFill>
                  <a:srgbClr val="292934"/>
                </a:solidFill>
                <a:effectLst/>
                <a:uLnTx/>
                <a:uFillTx/>
                <a:latin typeface="Arial"/>
                <a:ea typeface="+mn-ea"/>
                <a:cs typeface="+mn-cs"/>
              </a:rPr>
              <a:t> Terms </a:t>
            </a:r>
            <a:r>
              <a:rPr kumimoji="0" lang="de-DE" sz="1800" b="1" i="0" u="none" strike="noStrike" kern="1200" cap="none" spc="0" normalizeH="0" baseline="0" noProof="0" dirty="0" err="1">
                <a:ln>
                  <a:noFill/>
                </a:ln>
                <a:solidFill>
                  <a:srgbClr val="292934"/>
                </a:solidFill>
                <a:effectLst/>
                <a:uLnTx/>
                <a:uFillTx/>
                <a:latin typeface="Arial"/>
                <a:ea typeface="+mn-ea"/>
                <a:cs typeface="+mn-cs"/>
              </a:rPr>
              <a:t>Influence</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Perceptions</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of</a:t>
            </a:r>
            <a:r>
              <a:rPr kumimoji="0" lang="de-DE" sz="1800" b="1" i="0" u="none" strike="noStrike" kern="1200" cap="none" spc="0" normalizeH="0" baseline="0" noProof="0" dirty="0">
                <a:ln>
                  <a:noFill/>
                </a:ln>
                <a:solidFill>
                  <a:srgbClr val="292934"/>
                </a:solidFill>
                <a:effectLst/>
                <a:uLnTx/>
                <a:uFillTx/>
                <a:latin typeface="Arial"/>
                <a:ea typeface="+mn-ea"/>
                <a:cs typeface="+mn-cs"/>
              </a:rPr>
              <a:t> Treatment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292934"/>
                </a:solidFill>
                <a:effectLst/>
                <a:uLnTx/>
                <a:uFillTx/>
                <a:latin typeface="Arial"/>
                <a:ea typeface="+mn-ea"/>
                <a:cs typeface="+mn-cs"/>
              </a:rPr>
              <a:t>An </a:t>
            </a:r>
            <a:r>
              <a:rPr kumimoji="0" lang="de-DE" sz="1800" b="1" i="0" u="none" strike="noStrike" kern="1200" cap="none" spc="0" normalizeH="0" baseline="0" noProof="0" dirty="0" err="1">
                <a:ln>
                  <a:noFill/>
                </a:ln>
                <a:solidFill>
                  <a:srgbClr val="292934"/>
                </a:solidFill>
                <a:effectLst/>
                <a:uLnTx/>
                <a:uFillTx/>
                <a:latin typeface="Arial"/>
                <a:ea typeface="+mn-ea"/>
                <a:cs typeface="+mn-cs"/>
              </a:rPr>
              <a:t>Empircal</a:t>
            </a:r>
            <a:r>
              <a:rPr kumimoji="0" lang="de-DE" sz="1800" b="1" i="0" u="none" strike="noStrike" kern="1200" cap="none" spc="0" normalizeH="0" baseline="0" noProof="0" dirty="0">
                <a:ln>
                  <a:noFill/>
                </a:ln>
                <a:solidFill>
                  <a:srgbClr val="292934"/>
                </a:solidFill>
                <a:effectLst/>
                <a:uLnTx/>
                <a:uFillTx/>
                <a:latin typeface="Arial"/>
                <a:ea typeface="+mn-ea"/>
                <a:cs typeface="+mn-cs"/>
              </a:rPr>
              <a:t> Investigation </a:t>
            </a:r>
            <a:r>
              <a:rPr kumimoji="0" lang="de-DE" sz="1800" b="1" i="0" u="none" strike="noStrike" kern="1200" cap="none" spc="0" normalizeH="0" baseline="0" noProof="0" dirty="0" err="1">
                <a:ln>
                  <a:noFill/>
                </a:ln>
                <a:solidFill>
                  <a:srgbClr val="292934"/>
                </a:solidFill>
                <a:effectLst/>
                <a:uLnTx/>
                <a:uFillTx/>
                <a:latin typeface="Arial"/>
                <a:ea typeface="+mn-ea"/>
                <a:cs typeface="+mn-cs"/>
              </a:rPr>
              <a:t>with</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Two</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Commonly</a:t>
            </a:r>
            <a:r>
              <a:rPr kumimoji="0" lang="de-DE" sz="1800" b="1" i="0" u="none" strike="noStrike" kern="1200" cap="none" spc="0" normalizeH="0" baseline="0" noProof="0" dirty="0">
                <a:ln>
                  <a:noFill/>
                </a:ln>
                <a:solidFill>
                  <a:srgbClr val="292934"/>
                </a:solidFill>
                <a:effectLst/>
                <a:uLnTx/>
                <a:uFillTx/>
                <a:latin typeface="Arial"/>
                <a:ea typeface="+mn-ea"/>
                <a:cs typeface="+mn-cs"/>
              </a:rPr>
              <a:t> </a:t>
            </a:r>
            <a:r>
              <a:rPr kumimoji="0" lang="de-DE" sz="1800" b="1" i="0" u="none" strike="noStrike" kern="1200" cap="none" spc="0" normalizeH="0" baseline="0" noProof="0" dirty="0" err="1">
                <a:ln>
                  <a:noFill/>
                </a:ln>
                <a:solidFill>
                  <a:srgbClr val="292934"/>
                </a:solidFill>
                <a:effectLst/>
                <a:uLnTx/>
                <a:uFillTx/>
                <a:latin typeface="Arial"/>
                <a:ea typeface="+mn-ea"/>
                <a:cs typeface="+mn-cs"/>
              </a:rPr>
              <a:t>Used</a:t>
            </a:r>
            <a:r>
              <a:rPr kumimoji="0" lang="de-DE" sz="1800" b="1" i="0" u="none" strike="noStrike" kern="1200" cap="none" spc="0" normalizeH="0" baseline="0" noProof="0" dirty="0">
                <a:ln>
                  <a:noFill/>
                </a:ln>
                <a:solidFill>
                  <a:srgbClr val="292934"/>
                </a:solidFill>
                <a:effectLst/>
                <a:uLnTx/>
                <a:uFillTx/>
                <a:latin typeface="Arial"/>
                <a:ea typeface="+mn-ea"/>
                <a:cs typeface="+mn-cs"/>
              </a:rPr>
              <a:t>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1"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srgbClr val="292934"/>
                </a:solidFill>
                <a:effectLst/>
                <a:uLnTx/>
                <a:uFillTx/>
                <a:latin typeface="Arial"/>
                <a:ea typeface="+mn-ea"/>
                <a:cs typeface="+mn-cs"/>
              </a:rPr>
              <a:t>John F. Kelly, Sarah J. Dow, Cara </a:t>
            </a:r>
            <a:r>
              <a:rPr kumimoji="0" lang="de-DE" sz="1800" b="0" i="1" u="none" strike="noStrike" kern="1200" cap="none" spc="0" normalizeH="0" baseline="0" noProof="0" dirty="0" err="1">
                <a:ln>
                  <a:noFill/>
                </a:ln>
                <a:solidFill>
                  <a:srgbClr val="292934"/>
                </a:solidFill>
                <a:effectLst/>
                <a:uLnTx/>
                <a:uFillTx/>
                <a:latin typeface="Arial"/>
                <a:ea typeface="+mn-ea"/>
                <a:cs typeface="+mn-cs"/>
              </a:rPr>
              <a:t>Westerhoff</a:t>
            </a:r>
            <a:endParaRPr kumimoji="0" lang="en-US" sz="1800" b="0" i="1" u="none" strike="noStrike" kern="1200" cap="none" spc="0" normalizeH="0" baseline="0" noProof="0" dirty="0">
              <a:ln>
                <a:noFill/>
              </a:ln>
              <a:solidFill>
                <a:srgbClr val="292934"/>
              </a:solidFill>
              <a:effectLst/>
              <a:uLnTx/>
              <a:uFillTx/>
              <a:latin typeface="Arial"/>
              <a:ea typeface="+mn-ea"/>
              <a:cs typeface="+mn-cs"/>
            </a:endParaRPr>
          </a:p>
        </p:txBody>
      </p:sp>
      <p:sp>
        <p:nvSpPr>
          <p:cNvPr id="10" name="Rectangle 9"/>
          <p:cNvSpPr/>
          <p:nvPr/>
        </p:nvSpPr>
        <p:spPr>
          <a:xfrm>
            <a:off x="23052" y="3762128"/>
            <a:ext cx="6530148" cy="3095872"/>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468726" y="4108609"/>
            <a:ext cx="5638800"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Arial"/>
                <a:ea typeface="+mn-ea"/>
                <a:cs typeface="+mn-cs"/>
              </a:rPr>
              <a:t>Substance-related terminology is often a contentious topic because terms may convey meanings that have stigmatizing consequences and present a barrier to treatment. Chief among these are the labels, “abuse” and “abuser.”</a:t>
            </a:r>
          </a:p>
        </p:txBody>
      </p:sp>
    </p:spTree>
    <p:extLst>
      <p:ext uri="{BB962C8B-B14F-4D97-AF65-F5344CB8AC3E}">
        <p14:creationId xmlns:p14="http://schemas.microsoft.com/office/powerpoint/2010/main" val="3888639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D1AF51F-48FB-4747-9045-97B172F56E01}" type="slidenum">
              <a:rPr kumimoji="0" lang="en-US" altLang="en-US" sz="1400" b="0" i="0" u="none" strike="noStrike" kern="1200" cap="none" spc="0" normalizeH="0" baseline="0" noProof="0">
                <a:ln>
                  <a:noFill/>
                </a:ln>
                <a:solidFill>
                  <a:srgbClr val="564B3C"/>
                </a:solidFill>
                <a:effectLst/>
                <a:uLnTx/>
                <a:uFillTx/>
                <a:latin typeface="Century Gothic" pitchFamily="34" charset="0"/>
                <a:ea typeface="MS PGothic" pitchFamily="34" charset="-128"/>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altLang="en-US" sz="1400" b="0" i="0" u="none" strike="noStrike" kern="1200" cap="none" spc="0" normalizeH="0" baseline="0" noProof="0">
              <a:ln>
                <a:noFill/>
              </a:ln>
              <a:solidFill>
                <a:srgbClr val="564B3C"/>
              </a:solidFill>
              <a:effectLst/>
              <a:uLnTx/>
              <a:uFillTx/>
              <a:latin typeface="Century Gothic" pitchFamily="34" charset="0"/>
              <a:ea typeface="MS PGothic" pitchFamily="34" charset="-128"/>
              <a:cs typeface="Arial" charset="0"/>
            </a:endParaRPr>
          </a:p>
        </p:txBody>
      </p:sp>
      <p:pic>
        <p:nvPicPr>
          <p:cNvPr id="18435" name="Picture 2"/>
          <p:cNvPicPr>
            <a:picLocks noChangeAspect="1" noChangeArrowheads="1"/>
          </p:cNvPicPr>
          <p:nvPr/>
        </p:nvPicPr>
        <p:blipFill>
          <a:blip r:embed="rId3">
            <a:grayscl/>
            <a:biLevel thresh="50000"/>
            <a:extLst>
              <a:ext uri="{28A0092B-C50C-407E-A947-70E740481C1C}">
                <a14:useLocalDpi xmlns:a14="http://schemas.microsoft.com/office/drawing/2010/main"/>
              </a:ext>
            </a:extLst>
          </a:blip>
          <a:srcRect/>
          <a:stretch>
            <a:fillRect/>
          </a:stretch>
        </p:blipFill>
        <p:spPr bwMode="auto">
          <a:xfrm>
            <a:off x="-76200" y="-18288"/>
            <a:ext cx="9413764"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016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81000"/>
            <a:ext cx="8229600" cy="990600"/>
          </a:xfrm>
        </p:spPr>
        <p:txBody>
          <a:bodyPr/>
          <a:lstStyle/>
          <a:p>
            <a:pPr eaLnBrk="1" hangingPunct="1">
              <a:defRPr/>
            </a:pPr>
            <a:r>
              <a:rPr lang="en-US" dirty="0"/>
              <a:t>Implications</a:t>
            </a:r>
          </a:p>
        </p:txBody>
      </p:sp>
      <p:sp>
        <p:nvSpPr>
          <p:cNvPr id="3" name="Content Placeholder 2"/>
          <p:cNvSpPr>
            <a:spLocks noGrp="1"/>
          </p:cNvSpPr>
          <p:nvPr>
            <p:ph sz="quarter" idx="1"/>
          </p:nvPr>
        </p:nvSpPr>
        <p:spPr>
          <a:xfrm>
            <a:off x="838199" y="1524002"/>
            <a:ext cx="7772401" cy="4671526"/>
          </a:xfrm>
        </p:spPr>
        <p:txBody>
          <a:bodyPr>
            <a:normAutofit/>
          </a:bodyPr>
          <a:lstStyle/>
          <a:p>
            <a:pPr marL="457200" indent="-457200">
              <a:spcAft>
                <a:spcPts val="1200"/>
              </a:spcAft>
              <a:buClr>
                <a:srgbClr val="191919"/>
              </a:buClr>
              <a:buFont typeface="Wingdings" panose="05000000000000000000" pitchFamily="2" charset="2"/>
              <a:buChar char="Ø"/>
              <a:defRPr/>
            </a:pPr>
            <a:r>
              <a:rPr lang="en-US" sz="2100" dirty="0">
                <a:solidFill>
                  <a:srgbClr val="191919"/>
                </a:solidFill>
                <a:latin typeface="+mn-lt"/>
                <a:ea typeface="+mn-ea"/>
                <a:cs typeface="+mn-cs"/>
              </a:rPr>
              <a:t>Even well-trained clinicians judged same individual differently and more punitively depending on which term exposed to </a:t>
            </a:r>
          </a:p>
          <a:p>
            <a:pPr marL="457200" indent="-457200">
              <a:spcAft>
                <a:spcPts val="1200"/>
              </a:spcAft>
              <a:buClr>
                <a:srgbClr val="191919"/>
              </a:buClr>
              <a:buFont typeface="Wingdings" panose="05000000000000000000" pitchFamily="2" charset="2"/>
              <a:buChar char="Ø"/>
              <a:defRPr/>
            </a:pPr>
            <a:r>
              <a:rPr lang="en-US" sz="2100" dirty="0">
                <a:solidFill>
                  <a:srgbClr val="191919"/>
                </a:solidFill>
                <a:latin typeface="+mn-lt"/>
                <a:ea typeface="+mn-ea"/>
                <a:cs typeface="+mn-cs"/>
              </a:rPr>
              <a:t>Use of “abuser” term may activate implicit cognitive bias perpetuating stigmatizing attitudes–could have broad effects (e.g., treatment/funding)</a:t>
            </a:r>
          </a:p>
          <a:p>
            <a:pPr marL="457200" indent="-457200">
              <a:spcAft>
                <a:spcPts val="1200"/>
              </a:spcAft>
              <a:buClr>
                <a:srgbClr val="191919"/>
              </a:buClr>
              <a:buFont typeface="Wingdings" panose="05000000000000000000" pitchFamily="2" charset="2"/>
              <a:buChar char="Ø"/>
              <a:defRPr/>
            </a:pPr>
            <a:r>
              <a:rPr lang="en-US" sz="2100" dirty="0">
                <a:solidFill>
                  <a:srgbClr val="191919"/>
                </a:solidFill>
                <a:latin typeface="+mn-lt"/>
                <a:ea typeface="+mn-ea"/>
                <a:cs typeface="+mn-cs"/>
              </a:rPr>
              <a:t>Let’s learn from allied disorders: people with “eating-related conditions” uniformly described as “having an eating disorder” NEVER as “food abusers”</a:t>
            </a:r>
          </a:p>
          <a:p>
            <a:pPr marL="457200" indent="-457200">
              <a:spcAft>
                <a:spcPts val="1200"/>
              </a:spcAft>
              <a:buClr>
                <a:srgbClr val="191919"/>
              </a:buClr>
              <a:buFont typeface="Wingdings" panose="05000000000000000000" pitchFamily="2" charset="2"/>
              <a:buChar char="Ø"/>
              <a:defRPr/>
            </a:pPr>
            <a:r>
              <a:rPr lang="en-US" sz="2100" dirty="0">
                <a:solidFill>
                  <a:srgbClr val="191919"/>
                </a:solidFill>
                <a:latin typeface="+mn-lt"/>
                <a:ea typeface="+mn-ea"/>
                <a:cs typeface="+mn-cs"/>
              </a:rPr>
              <a:t>Referring to individuals as having “substance use disorder” may reduce stigma, may enhance treatment and recovery</a:t>
            </a:r>
          </a:p>
        </p:txBody>
      </p:sp>
    </p:spTree>
    <p:extLst>
      <p:ext uri="{BB962C8B-B14F-4D97-AF65-F5344CB8AC3E}">
        <p14:creationId xmlns:p14="http://schemas.microsoft.com/office/powerpoint/2010/main" val="1009589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3"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l="2542" t="19163" r="28955" b="39569"/>
          <a:stretch/>
        </p:blipFill>
        <p:spPr bwMode="auto">
          <a:xfrm>
            <a:off x="163484" y="618969"/>
            <a:ext cx="6694516" cy="304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p:cNvSpPr>
            <a:spLocks noChangeArrowheads="1"/>
          </p:cNvSpPr>
          <p:nvPr/>
        </p:nvSpPr>
        <p:spPr bwMode="auto">
          <a:xfrm>
            <a:off x="6400800" y="4674275"/>
            <a:ext cx="25908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itchFamily="34" charset="0"/>
                <a:ea typeface="MS PGothic" pitchFamily="34" charset="-128"/>
              </a:defRPr>
            </a:lvl1pPr>
            <a:lvl2pPr marL="742950" indent="-285750" eaLnBrk="0" hangingPunct="0">
              <a:defRPr>
                <a:solidFill>
                  <a:schemeClr val="tx1"/>
                </a:solidFill>
                <a:latin typeface="Century Gothic" pitchFamily="34" charset="0"/>
                <a:ea typeface="MS PGothic" pitchFamily="34" charset="-128"/>
              </a:defRPr>
            </a:lvl2pPr>
            <a:lvl3pPr marL="1143000" indent="-228600" eaLnBrk="0" hangingPunct="0">
              <a:defRPr>
                <a:solidFill>
                  <a:schemeClr val="tx1"/>
                </a:solidFill>
                <a:latin typeface="Century Gothic" pitchFamily="34" charset="0"/>
                <a:ea typeface="MS PGothic" pitchFamily="34" charset="-128"/>
              </a:defRPr>
            </a:lvl3pPr>
            <a:lvl4pPr marL="1600200" indent="-228600" eaLnBrk="0" hangingPunct="0">
              <a:defRPr>
                <a:solidFill>
                  <a:schemeClr val="tx1"/>
                </a:solidFill>
                <a:latin typeface="Century Gothic" pitchFamily="34" charset="0"/>
                <a:ea typeface="MS PGothic" pitchFamily="34" charset="-128"/>
              </a:defRPr>
            </a:lvl4pPr>
            <a:lvl5pPr marL="2057400" indent="-228600" eaLnBrk="0" hangingPunct="0">
              <a:defRPr>
                <a:solidFill>
                  <a:schemeClr val="tx1"/>
                </a:solidFill>
                <a:latin typeface="Century Gothic"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entury Gothic"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entury Gothic"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entury Gothic"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entury Gothic"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9EA1A6"/>
                </a:solidFill>
                <a:effectLst/>
                <a:uLnTx/>
                <a:uFillTx/>
                <a:latin typeface="Arial" charset="0"/>
                <a:ea typeface="Arial" charset="0"/>
                <a:cs typeface="Arial" charset="0"/>
              </a:rPr>
              <a:t>Kelly JF, </a:t>
            </a:r>
            <a:r>
              <a:rPr kumimoji="0" lang="en-US" altLang="en-US" sz="1400" b="0" i="0" u="none" strike="noStrike" kern="1200" cap="none" spc="0" normalizeH="0" baseline="0" noProof="0" dirty="0" err="1">
                <a:ln>
                  <a:noFill/>
                </a:ln>
                <a:solidFill>
                  <a:srgbClr val="9EA1A6"/>
                </a:solidFill>
                <a:effectLst/>
                <a:uLnTx/>
                <a:uFillTx/>
                <a:latin typeface="Arial" charset="0"/>
                <a:ea typeface="Arial" charset="0"/>
                <a:cs typeface="Arial" charset="0"/>
              </a:rPr>
              <a:t>Wakeman</a:t>
            </a:r>
            <a:r>
              <a:rPr kumimoji="0" lang="en-US" altLang="en-US" sz="1400" b="0" i="0" u="none" strike="noStrike" kern="1200" cap="none" spc="0" normalizeH="0" baseline="0" noProof="0" dirty="0">
                <a:ln>
                  <a:noFill/>
                </a:ln>
                <a:solidFill>
                  <a:srgbClr val="9EA1A6"/>
                </a:solidFill>
                <a:effectLst/>
                <a:uLnTx/>
                <a:uFillTx/>
                <a:latin typeface="Arial" charset="0"/>
                <a:ea typeface="Arial" charset="0"/>
                <a:cs typeface="Arial" charset="0"/>
              </a:rPr>
              <a:t> SE, </a:t>
            </a:r>
            <a:r>
              <a:rPr kumimoji="0" lang="en-US" altLang="en-US" sz="1400" b="0" i="0" u="none" strike="noStrike" kern="1200" cap="none" spc="0" normalizeH="0" baseline="0" noProof="0" dirty="0" err="1">
                <a:ln>
                  <a:noFill/>
                </a:ln>
                <a:solidFill>
                  <a:srgbClr val="9EA1A6"/>
                </a:solidFill>
                <a:effectLst/>
                <a:uLnTx/>
                <a:uFillTx/>
                <a:latin typeface="Arial" charset="0"/>
                <a:ea typeface="Arial" charset="0"/>
                <a:cs typeface="Arial" charset="0"/>
              </a:rPr>
              <a:t>Saitz</a:t>
            </a:r>
            <a:r>
              <a:rPr kumimoji="0" lang="en-US" altLang="en-US" sz="1400" b="0" i="0" u="none" strike="noStrike" kern="1200" cap="none" spc="0" normalizeH="0" baseline="0" noProof="0" dirty="0">
                <a:ln>
                  <a:noFill/>
                </a:ln>
                <a:solidFill>
                  <a:srgbClr val="9EA1A6"/>
                </a:solidFill>
                <a:effectLst/>
                <a:uLnTx/>
                <a:uFillTx/>
                <a:latin typeface="Arial" charset="0"/>
                <a:ea typeface="Arial" charset="0"/>
                <a:cs typeface="Arial" charset="0"/>
              </a:rPr>
              <a:t> R.  Stop talking 'dirty': clinicians, language, and quality of care for the leading cause of preventable death in the United States.  Am J Med. 2015 Jan;128(1):8-9. </a:t>
            </a:r>
            <a:r>
              <a:rPr kumimoji="0" lang="en-US" altLang="en-US" sz="1400" b="0" i="0" u="none" strike="noStrike" kern="1200" cap="none" spc="0" normalizeH="0" baseline="0" noProof="0" dirty="0" err="1">
                <a:ln>
                  <a:noFill/>
                </a:ln>
                <a:solidFill>
                  <a:srgbClr val="9EA1A6"/>
                </a:solidFill>
                <a:effectLst/>
                <a:uLnTx/>
                <a:uFillTx/>
                <a:latin typeface="Arial" charset="0"/>
                <a:ea typeface="Arial" charset="0"/>
                <a:cs typeface="Arial" charset="0"/>
              </a:rPr>
              <a:t>doi</a:t>
            </a:r>
            <a:r>
              <a:rPr kumimoji="0" lang="en-US" altLang="en-US" sz="1400" b="0" i="0" u="none" strike="noStrike" kern="1200" cap="none" spc="0" normalizeH="0" baseline="0" noProof="0" dirty="0">
                <a:ln>
                  <a:noFill/>
                </a:ln>
                <a:solidFill>
                  <a:srgbClr val="9EA1A6"/>
                </a:solidFill>
                <a:effectLst/>
                <a:uLnTx/>
                <a:uFillTx/>
                <a:latin typeface="Arial" charset="0"/>
                <a:ea typeface="Arial" charset="0"/>
                <a:cs typeface="Arial" charset="0"/>
              </a:rPr>
              <a:t>: 10.1016/j.amjmed.2014.07.043. </a:t>
            </a:r>
            <a:r>
              <a:rPr kumimoji="0" lang="en-US" altLang="en-US" sz="1400" b="0" i="0" u="none" strike="noStrike" kern="1200" cap="none" spc="0" normalizeH="0" baseline="0" noProof="0" dirty="0" err="1">
                <a:ln>
                  <a:noFill/>
                </a:ln>
                <a:solidFill>
                  <a:srgbClr val="9EA1A6"/>
                </a:solidFill>
                <a:effectLst/>
                <a:uLnTx/>
                <a:uFillTx/>
                <a:latin typeface="Arial" charset="0"/>
                <a:ea typeface="Arial" charset="0"/>
                <a:cs typeface="Arial" charset="0"/>
              </a:rPr>
              <a:t>Epub</a:t>
            </a:r>
            <a:r>
              <a:rPr kumimoji="0" lang="en-US" altLang="en-US" sz="1400" b="0" i="0" u="none" strike="noStrike" kern="1200" cap="none" spc="0" normalizeH="0" baseline="0" noProof="0" dirty="0">
                <a:ln>
                  <a:noFill/>
                </a:ln>
                <a:solidFill>
                  <a:srgbClr val="9EA1A6"/>
                </a:solidFill>
                <a:effectLst/>
                <a:uLnTx/>
                <a:uFillTx/>
                <a:latin typeface="Arial" charset="0"/>
                <a:ea typeface="Arial" charset="0"/>
                <a:cs typeface="Arial" charset="0"/>
              </a:rPr>
              <a:t> 2014 Sep 3.</a:t>
            </a:r>
          </a:p>
        </p:txBody>
      </p:sp>
      <p:pic>
        <p:nvPicPr>
          <p:cNvPr id="2048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3953" y="-1"/>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3657600"/>
            <a:ext cx="6147048" cy="32004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332988" y="4203918"/>
            <a:ext cx="5638800" cy="181588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Avoid “dirty,” “clean,” “abuser” language</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Negative urine test for drugs</a:t>
            </a:r>
            <a:endParaRPr kumimoji="0" lang="en-US" sz="25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p:cNvSpPr txBox="1"/>
          <p:nvPr/>
        </p:nvSpPr>
        <p:spPr>
          <a:xfrm>
            <a:off x="332988" y="6388388"/>
            <a:ext cx="56388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http://</a:t>
            </a:r>
            <a:r>
              <a:rPr kumimoji="0" lang="en-US" sz="1500" b="0" i="0" u="none" strike="noStrike" kern="1200" cap="none" spc="0" normalizeH="0" baseline="0" noProof="0" dirty="0" err="1">
                <a:ln>
                  <a:noFill/>
                </a:ln>
                <a:solidFill>
                  <a:srgbClr val="FFFFFF"/>
                </a:solidFill>
                <a:effectLst/>
                <a:uLnTx/>
                <a:uFillTx/>
                <a:latin typeface="Arial"/>
                <a:ea typeface="+mn-ea"/>
                <a:cs typeface="+mn-cs"/>
              </a:rPr>
              <a:t>www.amjmed.com</a:t>
            </a:r>
            <a:r>
              <a:rPr kumimoji="0" lang="en-US" sz="1500" b="0" i="0" u="none" strike="noStrike" kern="1200" cap="none" spc="0" normalizeH="0" baseline="0" noProof="0" dirty="0">
                <a:ln>
                  <a:noFill/>
                </a:ln>
                <a:solidFill>
                  <a:srgbClr val="FFFFFF"/>
                </a:solidFill>
                <a:effectLst/>
                <a:uLnTx/>
                <a:uFillTx/>
                <a:latin typeface="Arial"/>
                <a:ea typeface="+mn-ea"/>
                <a:cs typeface="+mn-cs"/>
              </a:rPr>
              <a:t>/article/S0002-9343(14)00770-0/abstract</a:t>
            </a:r>
          </a:p>
        </p:txBody>
      </p:sp>
      <p:sp>
        <p:nvSpPr>
          <p:cNvPr id="13" name="TextBox 12"/>
          <p:cNvSpPr txBox="1"/>
          <p:nvPr/>
        </p:nvSpPr>
        <p:spPr>
          <a:xfrm>
            <a:off x="304799" y="304800"/>
            <a:ext cx="24368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92934"/>
                </a:solidFill>
                <a:effectLst/>
                <a:uLnTx/>
                <a:uFillTx/>
                <a:latin typeface="Arial"/>
                <a:ea typeface="+mn-ea"/>
                <a:cs typeface="+mn-cs"/>
              </a:rPr>
              <a:t>EDITORIAL</a:t>
            </a:r>
            <a:endParaRPr kumimoji="0" lang="en-US" sz="1600" b="0" i="1" u="none" strike="noStrike" kern="1200" cap="none" spc="0" normalizeH="0" baseline="0" noProof="0" dirty="0">
              <a:ln>
                <a:noFill/>
              </a:ln>
              <a:solidFill>
                <a:srgbClr val="292934"/>
              </a:solidFill>
              <a:effectLst/>
              <a:uLnTx/>
              <a:uFillTx/>
              <a:latin typeface="Arial"/>
              <a:ea typeface="+mn-ea"/>
              <a:cs typeface="+mn-cs"/>
            </a:endParaRPr>
          </a:p>
        </p:txBody>
      </p:sp>
    </p:spTree>
    <p:extLst>
      <p:ext uri="{BB962C8B-B14F-4D97-AF65-F5344CB8AC3E}">
        <p14:creationId xmlns:p14="http://schemas.microsoft.com/office/powerpoint/2010/main" val="2611236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5976-980A-45E1-A8E0-D69F7CA2867D}"/>
              </a:ext>
            </a:extLst>
          </p:cNvPr>
          <p:cNvSpPr>
            <a:spLocks noGrp="1"/>
          </p:cNvSpPr>
          <p:nvPr>
            <p:ph type="title"/>
          </p:nvPr>
        </p:nvSpPr>
        <p:spPr>
          <a:xfrm>
            <a:off x="628650" y="1131096"/>
            <a:ext cx="7886700" cy="994172"/>
          </a:xfrm>
        </p:spPr>
        <p:txBody>
          <a:bodyPr/>
          <a:lstStyle/>
          <a:p>
            <a:endParaRPr lang="en-US"/>
          </a:p>
        </p:txBody>
      </p:sp>
      <p:sp>
        <p:nvSpPr>
          <p:cNvPr id="3" name="Content Placeholder 2">
            <a:extLst>
              <a:ext uri="{FF2B5EF4-FFF2-40B4-BE49-F238E27FC236}">
                <a16:creationId xmlns:a16="http://schemas.microsoft.com/office/drawing/2014/main" id="{1D0E3374-B21C-42E8-8F42-23D0004F2D0E}"/>
              </a:ext>
            </a:extLst>
          </p:cNvPr>
          <p:cNvSpPr>
            <a:spLocks noGrp="1"/>
          </p:cNvSpPr>
          <p:nvPr>
            <p:ph idx="1"/>
          </p:nvPr>
        </p:nvSpPr>
        <p:spPr>
          <a:xfrm>
            <a:off x="628650" y="2226469"/>
            <a:ext cx="7886700" cy="3263504"/>
          </a:xfrm>
        </p:spPr>
        <p:txBody>
          <a:bodyPr/>
          <a:lstStyle/>
          <a:p>
            <a:endParaRPr lang="en-US"/>
          </a:p>
        </p:txBody>
      </p:sp>
      <p:pic>
        <p:nvPicPr>
          <p:cNvPr id="4" name="Picture 3">
            <a:extLst>
              <a:ext uri="{FF2B5EF4-FFF2-40B4-BE49-F238E27FC236}">
                <a16:creationId xmlns:a16="http://schemas.microsoft.com/office/drawing/2014/main" id="{4EA168AD-58F8-4B90-AFF8-AB4E8F925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87415" y="938159"/>
            <a:ext cx="4687645" cy="4647078"/>
          </a:xfrm>
          <a:prstGeom prst="rect">
            <a:avLst/>
          </a:prstGeom>
        </p:spPr>
      </p:pic>
      <p:pic>
        <p:nvPicPr>
          <p:cNvPr id="7170" name="Picture 2" descr="Image result for psychology of addictive behaviors">
            <a:extLst>
              <a:ext uri="{FF2B5EF4-FFF2-40B4-BE49-F238E27FC236}">
                <a16:creationId xmlns:a16="http://schemas.microsoft.com/office/drawing/2014/main" id="{403A6359-2B7D-4B01-BE30-8FB9B19548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420" y="938159"/>
            <a:ext cx="3736263" cy="464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8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60045"/>
            <a:ext cx="4211156"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5B037587-C9FF-4BA2-B21C-56F60BB37440}"/>
              </a:ext>
            </a:extLst>
          </p:cNvPr>
          <p:cNvSpPr>
            <a:spLocks noGrp="1"/>
          </p:cNvSpPr>
          <p:nvPr>
            <p:ph type="title"/>
          </p:nvPr>
        </p:nvSpPr>
        <p:spPr>
          <a:xfrm>
            <a:off x="4570579" y="1459467"/>
            <a:ext cx="3733482" cy="1090538"/>
          </a:xfrm>
        </p:spPr>
        <p:txBody>
          <a:bodyPr>
            <a:normAutofit/>
          </a:bodyPr>
          <a:lstStyle/>
          <a:p>
            <a:r>
              <a:rPr lang="en-US" sz="2775">
                <a:solidFill>
                  <a:srgbClr val="000000"/>
                </a:solidFill>
              </a:rPr>
              <a:t>Proportion self-identify as being “in recovery”</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11214"/>
            <a:ext cx="3750329" cy="405072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Calibri" panose="020F0502020204030204"/>
            </a:endParaRPr>
          </a:p>
        </p:txBody>
      </p:sp>
      <p:pic>
        <p:nvPicPr>
          <p:cNvPr id="7" name="Graphic 6" descr="Checkmark">
            <a:extLst>
              <a:ext uri="{FF2B5EF4-FFF2-40B4-BE49-F238E27FC236}">
                <a16:creationId xmlns:a16="http://schemas.microsoft.com/office/drawing/2014/main" id="{71DDDC0B-8942-41E2-A34A-994C4D61219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7691" y="2079067"/>
            <a:ext cx="2715016" cy="2715016"/>
          </a:xfrm>
          <a:prstGeom prst="rect">
            <a:avLst/>
          </a:prstGeom>
        </p:spPr>
      </p:pic>
      <p:sp>
        <p:nvSpPr>
          <p:cNvPr id="3" name="Content Placeholder 2">
            <a:extLst>
              <a:ext uri="{FF2B5EF4-FFF2-40B4-BE49-F238E27FC236}">
                <a16:creationId xmlns:a16="http://schemas.microsoft.com/office/drawing/2014/main" id="{80E37F31-1E90-437A-95CD-2ADA04E4FF52}"/>
              </a:ext>
            </a:extLst>
          </p:cNvPr>
          <p:cNvSpPr>
            <a:spLocks noGrp="1"/>
          </p:cNvSpPr>
          <p:nvPr>
            <p:ph idx="1"/>
          </p:nvPr>
        </p:nvSpPr>
        <p:spPr>
          <a:xfrm>
            <a:off x="4567930" y="2550005"/>
            <a:ext cx="3852902" cy="2852974"/>
          </a:xfrm>
        </p:spPr>
        <p:txBody>
          <a:bodyPr anchor="ctr">
            <a:normAutofit/>
          </a:bodyPr>
          <a:lstStyle/>
          <a:p>
            <a:pPr marL="0" indent="0">
              <a:buNone/>
            </a:pPr>
            <a:r>
              <a:rPr lang="en-US" sz="5400" dirty="0">
                <a:solidFill>
                  <a:schemeClr val="accent1">
                    <a:lumMod val="75000"/>
                  </a:schemeClr>
                </a:solidFill>
              </a:rPr>
              <a:t>46%</a:t>
            </a:r>
          </a:p>
          <a:p>
            <a:r>
              <a:rPr lang="en-US" sz="1500" dirty="0">
                <a:solidFill>
                  <a:srgbClr val="000000"/>
                </a:solidFill>
              </a:rPr>
              <a:t>Odds of self-identifying in this manner associated with greater indices of greater severity (earlier age of onset, psychiatric comorbidities, greater treatment and recovery support services use)</a:t>
            </a:r>
          </a:p>
        </p:txBody>
      </p:sp>
    </p:spTree>
    <p:extLst>
      <p:ext uri="{BB962C8B-B14F-4D97-AF65-F5344CB8AC3E}">
        <p14:creationId xmlns:p14="http://schemas.microsoft.com/office/powerpoint/2010/main" val="387083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automatically generated">
            <a:extLst>
              <a:ext uri="{FF2B5EF4-FFF2-40B4-BE49-F238E27FC236}">
                <a16:creationId xmlns:a16="http://schemas.microsoft.com/office/drawing/2014/main" id="{41217C5A-8E18-4DA1-A145-CE2C3EC990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600" y="1384300"/>
            <a:ext cx="8178799" cy="4089399"/>
          </a:xfrm>
          <a:prstGeom prst="rect">
            <a:avLst/>
          </a:prstGeom>
        </p:spPr>
      </p:pic>
    </p:spTree>
    <p:extLst>
      <p:ext uri="{BB962C8B-B14F-4D97-AF65-F5344CB8AC3E}">
        <p14:creationId xmlns:p14="http://schemas.microsoft.com/office/powerpoint/2010/main" val="2248764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defRPr/>
            </a:pPr>
            <a:fld id="{E1C42F44-A608-4FFC-825E-28FCC0884D27}" type="slidenum">
              <a:rPr lang="en-US"/>
              <a:pPr defTabSz="685800">
                <a:defRPr/>
              </a:pPr>
              <a:t>50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857250"/>
            <a:ext cx="6858000" cy="514350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1700" y="1771650"/>
            <a:ext cx="4800600" cy="32289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9961" y="4791614"/>
            <a:ext cx="4565494" cy="957396"/>
          </a:xfrm>
          <a:prstGeom prst="rect">
            <a:avLst/>
          </a:prstGeom>
        </p:spPr>
      </p:pic>
      <p:pic>
        <p:nvPicPr>
          <p:cNvPr id="6" name="Picture 5">
            <a:extLst>
              <a:ext uri="{FF2B5EF4-FFF2-40B4-BE49-F238E27FC236}">
                <a16:creationId xmlns:a16="http://schemas.microsoft.com/office/drawing/2014/main" id="{5CC5C06A-A8D3-44B8-AC83-677234F57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5881" y="3278865"/>
            <a:ext cx="962942" cy="962942"/>
          </a:xfrm>
          <a:prstGeom prst="rect">
            <a:avLst/>
          </a:prstGeom>
        </p:spPr>
      </p:pic>
      <p:sp>
        <p:nvSpPr>
          <p:cNvPr id="2" name="TextBox 1">
            <a:extLst>
              <a:ext uri="{FF2B5EF4-FFF2-40B4-BE49-F238E27FC236}">
                <a16:creationId xmlns:a16="http://schemas.microsoft.com/office/drawing/2014/main" id="{E3481542-1CB5-4F88-9D95-4AEFBDBF64BE}"/>
              </a:ext>
            </a:extLst>
          </p:cNvPr>
          <p:cNvSpPr txBox="1"/>
          <p:nvPr/>
        </p:nvSpPr>
        <p:spPr>
          <a:xfrm>
            <a:off x="3522307" y="4514615"/>
            <a:ext cx="2204514" cy="300082"/>
          </a:xfrm>
          <a:prstGeom prst="rect">
            <a:avLst/>
          </a:prstGeom>
          <a:noFill/>
        </p:spPr>
        <p:txBody>
          <a:bodyPr wrap="none" rtlCol="0">
            <a:spAutoFit/>
          </a:bodyPr>
          <a:lstStyle/>
          <a:p>
            <a:pPr defTabSz="685800">
              <a:defRPr/>
            </a:pPr>
            <a:r>
              <a:rPr lang="en-US" sz="1350" dirty="0">
                <a:solidFill>
                  <a:srgbClr val="292934"/>
                </a:solidFill>
                <a:latin typeface="Arial"/>
              </a:rPr>
              <a:t>www.recoveryanswers.org</a:t>
            </a:r>
          </a:p>
        </p:txBody>
      </p:sp>
    </p:spTree>
    <p:extLst>
      <p:ext uri="{BB962C8B-B14F-4D97-AF65-F5344CB8AC3E}">
        <p14:creationId xmlns:p14="http://schemas.microsoft.com/office/powerpoint/2010/main" val="1264970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996952" y="3124201"/>
            <a:ext cx="6147048" cy="3733799"/>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3329940" y="3505200"/>
            <a:ext cx="5638800"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FF"/>
                </a:solidFill>
                <a:effectLst/>
                <a:uLnTx/>
                <a:uFillTx/>
                <a:latin typeface="Arial"/>
                <a:ea typeface="+mn-ea"/>
                <a:cs typeface="+mn-cs"/>
              </a:rPr>
              <a:t>ISAJE editors adopted </a:t>
            </a:r>
            <a:r>
              <a:rPr kumimoji="0" lang="en-US" sz="2500" b="1" i="0" u="none" strike="noStrike" kern="1200" cap="none" spc="0" normalizeH="0" baseline="0" noProof="0" dirty="0">
                <a:ln>
                  <a:noFill/>
                </a:ln>
                <a:solidFill>
                  <a:srgbClr val="FFFFFF"/>
                </a:solidFill>
                <a:effectLst/>
                <a:uLnTx/>
                <a:uFillTx/>
                <a:latin typeface="Arial"/>
                <a:ea typeface="+mn-ea"/>
                <a:cs typeface="+mn-cs"/>
              </a:rPr>
              <a:t>consensus statement advocating against use of stigmatizing language like “abuse” “abuser” “dirty,” “clean” in addiction science in 2015</a:t>
            </a:r>
          </a:p>
        </p:txBody>
      </p:sp>
      <p:sp>
        <p:nvSpPr>
          <p:cNvPr id="8" name="Rectangle 7"/>
          <p:cNvSpPr/>
          <p:nvPr/>
        </p:nvSpPr>
        <p:spPr>
          <a:xfrm>
            <a:off x="-5935" y="3124201"/>
            <a:ext cx="3002887" cy="3733800"/>
          </a:xfrm>
          <a:prstGeom prst="rect">
            <a:avLst/>
          </a:prstGeom>
          <a:solidFill>
            <a:srgbClr val="C6D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p:cNvSpPr txBox="1"/>
          <p:nvPr/>
        </p:nvSpPr>
        <p:spPr>
          <a:xfrm>
            <a:off x="306330" y="3505200"/>
            <a:ext cx="243687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92934"/>
                </a:solidFill>
                <a:effectLst/>
                <a:uLnTx/>
                <a:uFillTx/>
                <a:latin typeface="Arial"/>
                <a:ea typeface="+mn-ea"/>
                <a:cs typeface="+mn-cs"/>
              </a:rPr>
              <a:t>International Society of Addiction Journal Editors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National Addiction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4 Windsor Walk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London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92934"/>
                </a:solidFill>
                <a:effectLst/>
                <a:uLnTx/>
                <a:uFillTx/>
                <a:latin typeface="Arial"/>
                <a:ea typeface="+mn-ea"/>
                <a:cs typeface="+mn-cs"/>
              </a:rPr>
              <a:t>SES 8A, 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292934"/>
                </a:solidFill>
                <a:effectLst/>
                <a:uLnTx/>
                <a:uFillTx/>
                <a:latin typeface="Arial"/>
                <a:ea typeface="+mn-ea"/>
                <a:cs typeface="+mn-cs"/>
              </a:rPr>
              <a:t>Addiction Terminology Statement</a:t>
            </a:r>
            <a:endParaRPr kumimoji="0" lang="en-US" sz="1600" b="0" i="1" u="none" strike="noStrike" kern="1200" cap="none" spc="0" normalizeH="0" baseline="0" noProof="0" dirty="0">
              <a:ln>
                <a:noFill/>
              </a:ln>
              <a:solidFill>
                <a:srgbClr val="292934"/>
              </a:solidFill>
              <a:effectLst/>
              <a:uLnTx/>
              <a:uFillTx/>
              <a:latin typeface="Arial"/>
              <a:ea typeface="+mn-ea"/>
              <a:cs typeface="+mn-cs"/>
            </a:endParaRPr>
          </a:p>
        </p:txBody>
      </p:sp>
      <p:sp>
        <p:nvSpPr>
          <p:cNvPr id="2" name="Title 1"/>
          <p:cNvSpPr>
            <a:spLocks noGrp="1"/>
          </p:cNvSpPr>
          <p:nvPr>
            <p:ph type="title"/>
          </p:nvPr>
        </p:nvSpPr>
        <p:spPr>
          <a:xfrm>
            <a:off x="457200" y="457200"/>
            <a:ext cx="8648700" cy="990600"/>
          </a:xfrm>
        </p:spPr>
        <p:txBody>
          <a:bodyPr>
            <a:noAutofit/>
          </a:bodyPr>
          <a:lstStyle/>
          <a:p>
            <a:r>
              <a:rPr lang="en-US" sz="2800" dirty="0"/>
              <a:t>International Addiction Terminology Statement</a:t>
            </a:r>
            <a:br>
              <a:rPr lang="en-US" sz="2800" dirty="0"/>
            </a:br>
            <a:r>
              <a:rPr lang="en-US" sz="2800" dirty="0"/>
              <a:t>Sept 2015…</a:t>
            </a:r>
          </a:p>
        </p:txBody>
      </p:sp>
      <p:sp>
        <p:nvSpPr>
          <p:cNvPr id="11" name="TextBox 10"/>
          <p:cNvSpPr txBox="1"/>
          <p:nvPr/>
        </p:nvSpPr>
        <p:spPr>
          <a:xfrm>
            <a:off x="3329940" y="6275457"/>
            <a:ext cx="563880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Arial"/>
                <a:ea typeface="+mn-ea"/>
                <a:cs typeface="+mn-cs"/>
              </a:rPr>
              <a:t>http://</a:t>
            </a:r>
            <a:r>
              <a:rPr kumimoji="0" lang="en-US" sz="1700" b="1" i="0" u="none" strike="noStrike" kern="1200" cap="none" spc="0" normalizeH="0" baseline="0" noProof="0" dirty="0" err="1">
                <a:ln>
                  <a:noFill/>
                </a:ln>
                <a:solidFill>
                  <a:srgbClr val="FFFFFF"/>
                </a:solidFill>
                <a:effectLst/>
                <a:uLnTx/>
                <a:uFillTx/>
                <a:latin typeface="Arial"/>
                <a:ea typeface="+mn-ea"/>
                <a:cs typeface="+mn-cs"/>
              </a:rPr>
              <a:t>www.parint.org</a:t>
            </a:r>
            <a:r>
              <a:rPr kumimoji="0" lang="en-US" sz="1700" b="1" i="0" u="none" strike="noStrike" kern="1200" cap="none" spc="0" normalizeH="0" baseline="0" noProof="0" dirty="0">
                <a:ln>
                  <a:noFill/>
                </a:ln>
                <a:solidFill>
                  <a:srgbClr val="FFFFFF"/>
                </a:solidFill>
                <a:effectLst/>
                <a:uLnTx/>
                <a:uFillTx/>
                <a:latin typeface="Arial"/>
                <a:ea typeface="+mn-ea"/>
                <a:cs typeface="+mn-cs"/>
              </a:rPr>
              <a:t>/</a:t>
            </a:r>
            <a:r>
              <a:rPr kumimoji="0" lang="en-US" sz="1700" b="1" i="0" u="none" strike="noStrike" kern="1200" cap="none" spc="0" normalizeH="0" baseline="0" noProof="0" dirty="0" err="1">
                <a:ln>
                  <a:noFill/>
                </a:ln>
                <a:solidFill>
                  <a:srgbClr val="FFFFFF"/>
                </a:solidFill>
                <a:effectLst/>
                <a:uLnTx/>
                <a:uFillTx/>
                <a:latin typeface="Arial"/>
                <a:ea typeface="+mn-ea"/>
                <a:cs typeface="+mn-cs"/>
              </a:rPr>
              <a:t>isajewebsite</a:t>
            </a:r>
            <a:r>
              <a:rPr kumimoji="0" lang="en-US" sz="1700" b="1" i="0" u="none" strike="noStrike" kern="1200" cap="none" spc="0" normalizeH="0" baseline="0" noProof="0" dirty="0">
                <a:ln>
                  <a:noFill/>
                </a:ln>
                <a:solidFill>
                  <a:srgbClr val="FFFFFF"/>
                </a:solidFill>
                <a:effectLst/>
                <a:uLnTx/>
                <a:uFillTx/>
                <a:latin typeface="Arial"/>
                <a:ea typeface="+mn-ea"/>
                <a:cs typeface="+mn-cs"/>
              </a:rPr>
              <a:t>/</a:t>
            </a:r>
            <a:r>
              <a:rPr kumimoji="0" lang="en-US" sz="1700" b="1" i="0" u="none" strike="noStrike" kern="1200" cap="none" spc="0" normalizeH="0" baseline="0" noProof="0" dirty="0" err="1">
                <a:ln>
                  <a:noFill/>
                </a:ln>
                <a:solidFill>
                  <a:srgbClr val="FFFFFF"/>
                </a:solidFill>
                <a:effectLst/>
                <a:uLnTx/>
                <a:uFillTx/>
                <a:latin typeface="Arial"/>
                <a:ea typeface="+mn-ea"/>
                <a:cs typeface="+mn-cs"/>
              </a:rPr>
              <a:t>terminology.htm</a:t>
            </a:r>
            <a:endParaRPr kumimoji="0" lang="en-US" sz="1700" b="1"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1828800"/>
            <a:ext cx="6400800" cy="887853"/>
          </a:xfrm>
          <a:prstGeom prst="rect">
            <a:avLst/>
          </a:prstGeom>
        </p:spPr>
      </p:pic>
    </p:spTree>
    <p:extLst>
      <p:ext uri="{BB962C8B-B14F-4D97-AF65-F5344CB8AC3E}">
        <p14:creationId xmlns:p14="http://schemas.microsoft.com/office/powerpoint/2010/main" val="455873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Image result for google recover together">
            <a:extLst>
              <a:ext uri="{FF2B5EF4-FFF2-40B4-BE49-F238E27FC236}">
                <a16:creationId xmlns:a16="http://schemas.microsoft.com/office/drawing/2014/main" id="{4CEB9382-DB56-4D91-A423-3FBE348AC8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1714500"/>
            <a:ext cx="6858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2AFDC2-1D58-459E-A41D-EB52339014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0711" y="974306"/>
            <a:ext cx="2595325" cy="1078706"/>
          </a:xfrm>
          <a:prstGeom prst="rect">
            <a:avLst/>
          </a:prstGeom>
        </p:spPr>
      </p:pic>
    </p:spTree>
    <p:extLst>
      <p:ext uri="{BB962C8B-B14F-4D97-AF65-F5344CB8AC3E}">
        <p14:creationId xmlns:p14="http://schemas.microsoft.com/office/powerpoint/2010/main" val="1368023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0D0E12-2287-430B-A836-091048BDF4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0317" y="857250"/>
            <a:ext cx="5603366" cy="5143500"/>
          </a:xfrm>
          <a:prstGeom prst="rect">
            <a:avLst/>
          </a:prstGeom>
        </p:spPr>
      </p:pic>
      <p:pic>
        <p:nvPicPr>
          <p:cNvPr id="3" name="Picture 2">
            <a:extLst>
              <a:ext uri="{FF2B5EF4-FFF2-40B4-BE49-F238E27FC236}">
                <a16:creationId xmlns:a16="http://schemas.microsoft.com/office/drawing/2014/main" id="{854D9AB0-E540-4215-91DE-0940225765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0842" y="974305"/>
            <a:ext cx="1297664" cy="539354"/>
          </a:xfrm>
          <a:prstGeom prst="rect">
            <a:avLst/>
          </a:prstGeom>
        </p:spPr>
      </p:pic>
      <p:pic>
        <p:nvPicPr>
          <p:cNvPr id="4" name="Picture 3">
            <a:extLst>
              <a:ext uri="{FF2B5EF4-FFF2-40B4-BE49-F238E27FC236}">
                <a16:creationId xmlns:a16="http://schemas.microsoft.com/office/drawing/2014/main" id="{77A8FAD2-90B4-40CA-AC59-3ACD52D8FD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3516" y="3638522"/>
            <a:ext cx="2125158" cy="518837"/>
          </a:xfrm>
          <a:prstGeom prst="rect">
            <a:avLst/>
          </a:prstGeom>
        </p:spPr>
      </p:pic>
    </p:spTree>
    <p:extLst>
      <p:ext uri="{BB962C8B-B14F-4D97-AF65-F5344CB8AC3E}">
        <p14:creationId xmlns:p14="http://schemas.microsoft.com/office/powerpoint/2010/main" val="4244992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3CAC99-AE7C-45E3-B66A-3FFD4A1718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2696" y="857250"/>
            <a:ext cx="6758609" cy="5143500"/>
          </a:xfrm>
          <a:prstGeom prst="rect">
            <a:avLst/>
          </a:prstGeom>
        </p:spPr>
      </p:pic>
      <p:pic>
        <p:nvPicPr>
          <p:cNvPr id="5" name="Picture 4">
            <a:extLst>
              <a:ext uri="{FF2B5EF4-FFF2-40B4-BE49-F238E27FC236}">
                <a16:creationId xmlns:a16="http://schemas.microsoft.com/office/drawing/2014/main" id="{1A7B4F09-C6FC-4831-89BB-9D00580BB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0884" y="4737418"/>
            <a:ext cx="2125158" cy="518837"/>
          </a:xfrm>
          <a:prstGeom prst="rect">
            <a:avLst/>
          </a:prstGeom>
        </p:spPr>
      </p:pic>
      <p:pic>
        <p:nvPicPr>
          <p:cNvPr id="2" name="Picture 1">
            <a:extLst>
              <a:ext uri="{FF2B5EF4-FFF2-40B4-BE49-F238E27FC236}">
                <a16:creationId xmlns:a16="http://schemas.microsoft.com/office/drawing/2014/main" id="{4C8277AD-FB7A-4BD4-8F5A-40195D98BF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4375" y="1165687"/>
            <a:ext cx="4114800" cy="1711757"/>
          </a:xfrm>
          <a:prstGeom prst="rect">
            <a:avLst/>
          </a:prstGeom>
        </p:spPr>
      </p:pic>
    </p:spTree>
    <p:extLst>
      <p:ext uri="{BB962C8B-B14F-4D97-AF65-F5344CB8AC3E}">
        <p14:creationId xmlns:p14="http://schemas.microsoft.com/office/powerpoint/2010/main" val="344426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3666-14FA-4C70-A778-B184A2AD8287}"/>
              </a:ext>
            </a:extLst>
          </p:cNvPr>
          <p:cNvSpPr>
            <a:spLocks noGrp="1"/>
          </p:cNvSpPr>
          <p:nvPr>
            <p:ph type="title"/>
          </p:nvPr>
        </p:nvSpPr>
        <p:spPr>
          <a:xfrm>
            <a:off x="256592" y="202941"/>
            <a:ext cx="8630816" cy="990600"/>
          </a:xfrm>
        </p:spPr>
        <p:txBody>
          <a:bodyPr>
            <a:normAutofit/>
          </a:bodyPr>
          <a:lstStyle/>
          <a:p>
            <a:r>
              <a:rPr lang="en-US" dirty="0"/>
              <a:t>Impact around the U.S. and world…</a:t>
            </a:r>
          </a:p>
        </p:txBody>
      </p:sp>
      <p:sp>
        <p:nvSpPr>
          <p:cNvPr id="3" name="Content Placeholder 2">
            <a:extLst>
              <a:ext uri="{FF2B5EF4-FFF2-40B4-BE49-F238E27FC236}">
                <a16:creationId xmlns:a16="http://schemas.microsoft.com/office/drawing/2014/main" id="{E9EE7E3E-6F8A-4B5B-97DC-DD548D584276}"/>
              </a:ext>
            </a:extLst>
          </p:cNvPr>
          <p:cNvSpPr>
            <a:spLocks noGrp="1"/>
          </p:cNvSpPr>
          <p:nvPr>
            <p:ph idx="1"/>
          </p:nvPr>
        </p:nvSpPr>
        <p:spPr/>
        <p:txBody>
          <a:bodyPr>
            <a:normAutofit fontScale="62500" lnSpcReduction="20000"/>
          </a:bodyPr>
          <a:lstStyle/>
          <a:p>
            <a:r>
              <a:rPr lang="en-US" dirty="0"/>
              <a:t>ONDCP –</a:t>
            </a:r>
            <a:r>
              <a:rPr lang="en-US" dirty="0">
                <a:latin typeface="Arial"/>
              </a:rPr>
              <a:t>White House Office of National Drug Control Policy - efforts to change SUD terminology to reduce stigma</a:t>
            </a:r>
            <a:endParaRPr lang="en-US" dirty="0"/>
          </a:p>
          <a:p>
            <a:endParaRPr lang="en-US" dirty="0"/>
          </a:p>
          <a:p>
            <a:r>
              <a:rPr lang="en-US" dirty="0"/>
              <a:t>NIH, SAMHSA, website/literature changes; SGR (2016)</a:t>
            </a:r>
          </a:p>
          <a:p>
            <a:endParaRPr lang="en-US" dirty="0"/>
          </a:p>
          <a:p>
            <a:r>
              <a:rPr lang="en-US" dirty="0"/>
              <a:t>U.S. Associated Press (AP) style guide update on SUD</a:t>
            </a:r>
          </a:p>
          <a:p>
            <a:endParaRPr lang="en-US" dirty="0"/>
          </a:p>
          <a:p>
            <a:r>
              <a:rPr lang="en-US" dirty="0"/>
              <a:t>World Federation for the Treatment of </a:t>
            </a:r>
            <a:r>
              <a:rPr lang="en-US" dirty="0">
                <a:hlinkClick r:id="rId2" tooltip="Learn more about Opioid Dependence from ScienceDirect's AI-generated Topic Pages">
                  <a:extLst>
                    <a:ext uri="{A12FA001-AC4F-418D-AE19-62706E023703}">
                      <ahyp:hlinkClr xmlns:ahyp="http://schemas.microsoft.com/office/drawing/2018/hyperlinkcolor" val="tx"/>
                    </a:ext>
                  </a:extLst>
                </a:hlinkClick>
              </a:rPr>
              <a:t>Opioid Dependence</a:t>
            </a:r>
            <a:r>
              <a:rPr lang="en-US" dirty="0"/>
              <a:t> </a:t>
            </a:r>
          </a:p>
          <a:p>
            <a:endParaRPr lang="en-US" dirty="0"/>
          </a:p>
          <a:p>
            <a:r>
              <a:rPr lang="en-US" dirty="0"/>
              <a:t>The European Pain Federation EFIC</a:t>
            </a:r>
          </a:p>
          <a:p>
            <a:endParaRPr lang="en-US" dirty="0"/>
          </a:p>
          <a:p>
            <a:r>
              <a:rPr lang="en-US" dirty="0"/>
              <a:t>International Association for </a:t>
            </a:r>
            <a:r>
              <a:rPr lang="en-US" dirty="0">
                <a:hlinkClick r:id="rId3" tooltip="Learn more about Hospice from ScienceDirect's AI-generated Topic Pages">
                  <a:extLst>
                    <a:ext uri="{A12FA001-AC4F-418D-AE19-62706E023703}">
                      <ahyp:hlinkClr xmlns:ahyp="http://schemas.microsoft.com/office/drawing/2018/hyperlinkcolor" val="tx"/>
                    </a:ext>
                  </a:extLst>
                </a:hlinkClick>
              </a:rPr>
              <a:t>Hospice</a:t>
            </a:r>
            <a:r>
              <a:rPr lang="en-US" dirty="0"/>
              <a:t> and Palliative Care</a:t>
            </a:r>
          </a:p>
          <a:p>
            <a:endParaRPr lang="en-US" dirty="0"/>
          </a:p>
          <a:p>
            <a:r>
              <a:rPr lang="en-US" dirty="0"/>
              <a:t>International Doctors for Healthier </a:t>
            </a:r>
            <a:r>
              <a:rPr lang="en-US" dirty="0">
                <a:hlinkClick r:id="rId4" tooltip="Learn more about Drug Policy from ScienceDirect's AI-generated Topic Pages">
                  <a:extLst>
                    <a:ext uri="{A12FA001-AC4F-418D-AE19-62706E023703}">
                      <ahyp:hlinkClr xmlns:ahyp="http://schemas.microsoft.com/office/drawing/2018/hyperlinkcolor" val="tx"/>
                    </a:ext>
                  </a:extLst>
                </a:hlinkClick>
              </a:rPr>
              <a:t>Drug Policies</a:t>
            </a:r>
            <a:endParaRPr lang="en-US" dirty="0"/>
          </a:p>
          <a:p>
            <a:endParaRPr lang="en-US" dirty="0"/>
          </a:p>
          <a:p>
            <a:r>
              <a:rPr lang="en-US" dirty="0"/>
              <a:t>Swiss Romany College for </a:t>
            </a:r>
            <a:r>
              <a:rPr lang="en-US" dirty="0">
                <a:hlinkClick r:id="rId5" tooltip="Learn more about Addiction Medicine from ScienceDirect's AI-generated Topic Pages">
                  <a:extLst>
                    <a:ext uri="{A12FA001-AC4F-418D-AE19-62706E023703}">
                      <ahyp:hlinkClr xmlns:ahyp="http://schemas.microsoft.com/office/drawing/2018/hyperlinkcolor" val="tx"/>
                    </a:ext>
                  </a:extLst>
                </a:hlinkClick>
              </a:rPr>
              <a:t>Addiction Medicine</a:t>
            </a:r>
            <a:endParaRPr lang="en-US" dirty="0"/>
          </a:p>
          <a:p>
            <a:endParaRPr lang="en-US" dirty="0"/>
          </a:p>
          <a:p>
            <a:r>
              <a:rPr lang="en-US" dirty="0"/>
              <a:t>Swiss Society of Addiction Medicine</a:t>
            </a:r>
          </a:p>
          <a:p>
            <a:endParaRPr lang="en-US" dirty="0"/>
          </a:p>
          <a:p>
            <a:r>
              <a:rPr lang="en-US" dirty="0"/>
              <a:t>… Also, called on </a:t>
            </a:r>
            <a:r>
              <a:rPr lang="en-US" u="sng" dirty="0"/>
              <a:t>medical journals </a:t>
            </a:r>
            <a:r>
              <a:rPr lang="en-US" dirty="0"/>
              <a:t>to ensure that authors always use </a:t>
            </a:r>
            <a:r>
              <a:rPr lang="en-US" dirty="0">
                <a:hlinkClick r:id="rId6" tooltip="Learn more about Terminology from ScienceDirect's AI-generated Topic Pages">
                  <a:extLst>
                    <a:ext uri="{A12FA001-AC4F-418D-AE19-62706E023703}">
                      <ahyp:hlinkClr xmlns:ahyp="http://schemas.microsoft.com/office/drawing/2018/hyperlinkcolor" val="tx"/>
                    </a:ext>
                  </a:extLst>
                </a:hlinkClick>
              </a:rPr>
              <a:t>terminology</a:t>
            </a:r>
            <a:r>
              <a:rPr lang="en-US" dirty="0"/>
              <a:t> that is neutral, precise, and respectful in relation to the use of psychoactive substances. </a:t>
            </a:r>
          </a:p>
        </p:txBody>
      </p:sp>
      <p:pic>
        <p:nvPicPr>
          <p:cNvPr id="4" name="Picture 3">
            <a:extLst>
              <a:ext uri="{FF2B5EF4-FFF2-40B4-BE49-F238E27FC236}">
                <a16:creationId xmlns:a16="http://schemas.microsoft.com/office/drawing/2014/main" id="{7EB4D667-1855-4773-948B-248638AF33E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64008" y="2046512"/>
            <a:ext cx="3005156" cy="3707365"/>
          </a:xfrm>
          <a:prstGeom prst="rect">
            <a:avLst/>
          </a:prstGeom>
        </p:spPr>
      </p:pic>
    </p:spTree>
    <p:extLst>
      <p:ext uri="{BB962C8B-B14F-4D97-AF65-F5344CB8AC3E}">
        <p14:creationId xmlns:p14="http://schemas.microsoft.com/office/powerpoint/2010/main" val="255974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98A54-3D95-4822-9991-97D8DFE070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F7FBDA-C5D6-4443-936E-1D547F85092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D956CE7-15FB-4EF8-96ED-A8E664CDB2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3956" y="2263275"/>
            <a:ext cx="5160044" cy="3737475"/>
          </a:xfrm>
          <a:prstGeom prst="rect">
            <a:avLst/>
          </a:prstGeom>
        </p:spPr>
      </p:pic>
      <p:pic>
        <p:nvPicPr>
          <p:cNvPr id="5" name="Picture 4">
            <a:extLst>
              <a:ext uri="{FF2B5EF4-FFF2-40B4-BE49-F238E27FC236}">
                <a16:creationId xmlns:a16="http://schemas.microsoft.com/office/drawing/2014/main" id="{C94FE827-23E2-4F30-A962-92799BF2CC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57250"/>
            <a:ext cx="3983955" cy="2656800"/>
          </a:xfrm>
          <a:prstGeom prst="rect">
            <a:avLst/>
          </a:prstGeom>
        </p:spPr>
      </p:pic>
      <p:pic>
        <p:nvPicPr>
          <p:cNvPr id="6" name="Picture 5">
            <a:extLst>
              <a:ext uri="{FF2B5EF4-FFF2-40B4-BE49-F238E27FC236}">
                <a16:creationId xmlns:a16="http://schemas.microsoft.com/office/drawing/2014/main" id="{997C11E1-1AA8-4CB2-AD2A-4271D2AC0F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3304800"/>
            <a:ext cx="3983955" cy="3076650"/>
          </a:xfrm>
          <a:prstGeom prst="rect">
            <a:avLst/>
          </a:prstGeom>
        </p:spPr>
      </p:pic>
      <p:pic>
        <p:nvPicPr>
          <p:cNvPr id="7" name="Picture 6">
            <a:extLst>
              <a:ext uri="{FF2B5EF4-FFF2-40B4-BE49-F238E27FC236}">
                <a16:creationId xmlns:a16="http://schemas.microsoft.com/office/drawing/2014/main" id="{2A4405AF-3E9A-4900-9388-00E845A6F8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83956" y="857250"/>
            <a:ext cx="5160044" cy="1406025"/>
          </a:xfrm>
          <a:prstGeom prst="rect">
            <a:avLst/>
          </a:prstGeom>
        </p:spPr>
      </p:pic>
      <p:pic>
        <p:nvPicPr>
          <p:cNvPr id="8" name="Picture 7">
            <a:extLst>
              <a:ext uri="{FF2B5EF4-FFF2-40B4-BE49-F238E27FC236}">
                <a16:creationId xmlns:a16="http://schemas.microsoft.com/office/drawing/2014/main" id="{77FC6F1C-421A-4098-9872-0A88B52BAD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3956" y="849783"/>
            <a:ext cx="1508737" cy="1788568"/>
          </a:xfrm>
          <a:prstGeom prst="rect">
            <a:avLst/>
          </a:prstGeom>
        </p:spPr>
      </p:pic>
    </p:spTree>
    <p:extLst>
      <p:ext uri="{BB962C8B-B14F-4D97-AF65-F5344CB8AC3E}">
        <p14:creationId xmlns:p14="http://schemas.microsoft.com/office/powerpoint/2010/main" val="1731309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B776-8F2B-4C4F-8BDB-A8036D41033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BC32482-C53F-4181-8D6E-9DD871D53EF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19114" y="3314700"/>
            <a:ext cx="3429000" cy="2286000"/>
          </a:xfrm>
          <a:prstGeom prst="rect">
            <a:avLst/>
          </a:prstGeom>
        </p:spPr>
      </p:pic>
      <p:pic>
        <p:nvPicPr>
          <p:cNvPr id="4" name="Picture 3">
            <a:extLst>
              <a:ext uri="{FF2B5EF4-FFF2-40B4-BE49-F238E27FC236}">
                <a16:creationId xmlns:a16="http://schemas.microsoft.com/office/drawing/2014/main" id="{6E3E6D7E-7417-4155-B676-0CFF832CE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143001"/>
            <a:ext cx="3886965" cy="2042456"/>
          </a:xfrm>
          <a:prstGeom prst="rect">
            <a:avLst/>
          </a:prstGeom>
        </p:spPr>
      </p:pic>
    </p:spTree>
    <p:extLst>
      <p:ext uri="{BB962C8B-B14F-4D97-AF65-F5344CB8AC3E}">
        <p14:creationId xmlns:p14="http://schemas.microsoft.com/office/powerpoint/2010/main" val="3724907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r>
              <a:rPr lang="en-US" dirty="0"/>
              <a:t>Recommended language examples…</a:t>
            </a:r>
          </a:p>
        </p:txBody>
      </p:sp>
      <p:sp>
        <p:nvSpPr>
          <p:cNvPr id="3" name="Content Placeholder 2"/>
          <p:cNvSpPr>
            <a:spLocks noGrp="1"/>
          </p:cNvSpPr>
          <p:nvPr>
            <p:ph idx="1"/>
          </p:nvPr>
        </p:nvSpPr>
        <p:spPr>
          <a:xfrm>
            <a:off x="572193" y="1676400"/>
            <a:ext cx="3042458" cy="685800"/>
          </a:xfrm>
        </p:spPr>
        <p:txBody>
          <a:bodyPr>
            <a:normAutofit/>
          </a:bodyPr>
          <a:lstStyle/>
          <a:p>
            <a:pPr marL="0" indent="0">
              <a:buNone/>
            </a:pPr>
            <a:r>
              <a:rPr lang="en-US" sz="2800" b="1" dirty="0"/>
              <a:t>Don’t say…</a:t>
            </a:r>
          </a:p>
          <a:p>
            <a:pPr marL="0" indent="0">
              <a:buNone/>
            </a:pPr>
            <a:endParaRPr lang="en-US" dirty="0"/>
          </a:p>
        </p:txBody>
      </p:sp>
      <p:sp>
        <p:nvSpPr>
          <p:cNvPr id="4" name="Content Placeholder 2"/>
          <p:cNvSpPr txBox="1">
            <a:spLocks/>
          </p:cNvSpPr>
          <p:nvPr/>
        </p:nvSpPr>
        <p:spPr>
          <a:xfrm>
            <a:off x="3772593" y="1676400"/>
            <a:ext cx="4724400" cy="685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en-US" sz="2800" b="1" i="0" u="none" strike="noStrike" kern="1200" cap="none" spc="0" normalizeH="0" baseline="0" noProof="0" dirty="0">
                <a:ln>
                  <a:noFill/>
                </a:ln>
                <a:solidFill>
                  <a:srgbClr val="292934"/>
                </a:solidFill>
                <a:effectLst/>
                <a:uLnTx/>
                <a:uFillTx/>
                <a:latin typeface="Arial" charset="0"/>
                <a:cs typeface="Arial" charset="0"/>
              </a:rPr>
              <a:t>Instead, say…</a:t>
            </a:r>
          </a:p>
        </p:txBody>
      </p:sp>
      <p:sp>
        <p:nvSpPr>
          <p:cNvPr id="5" name="Content Placeholder 2"/>
          <p:cNvSpPr txBox="1">
            <a:spLocks/>
          </p:cNvSpPr>
          <p:nvPr/>
        </p:nvSpPr>
        <p:spPr>
          <a:xfrm>
            <a:off x="572193" y="3585556"/>
            <a:ext cx="3042458" cy="60544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“alcoholic”</a:t>
            </a:r>
          </a:p>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endParaRPr kumimoji="0" lang="en-US" sz="2200" b="0" i="0" u="none" strike="noStrike" kern="1200" cap="none" spc="0" normalizeH="0" baseline="0" noProof="0" dirty="0">
              <a:ln>
                <a:noFill/>
              </a:ln>
              <a:solidFill>
                <a:srgbClr val="191919"/>
              </a:solidFill>
              <a:effectLst/>
              <a:uLnTx/>
              <a:uFillTx/>
              <a:latin typeface="Arial" charset="0"/>
              <a:cs typeface="Arial" charset="0"/>
            </a:endParaRPr>
          </a:p>
        </p:txBody>
      </p:sp>
      <p:sp>
        <p:nvSpPr>
          <p:cNvPr id="6" name="Content Placeholder 2"/>
          <p:cNvSpPr txBox="1">
            <a:spLocks/>
          </p:cNvSpPr>
          <p:nvPr/>
        </p:nvSpPr>
        <p:spPr>
          <a:xfrm>
            <a:off x="3772593" y="3585556"/>
            <a:ext cx="4724400" cy="98644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“Person/individual/patient with an alcohol use disorder” </a:t>
            </a:r>
          </a:p>
        </p:txBody>
      </p:sp>
      <p:sp>
        <p:nvSpPr>
          <p:cNvPr id="7" name="Content Placeholder 2"/>
          <p:cNvSpPr txBox="1">
            <a:spLocks/>
          </p:cNvSpPr>
          <p:nvPr/>
        </p:nvSpPr>
        <p:spPr>
          <a:xfrm>
            <a:off x="572193" y="2514600"/>
            <a:ext cx="3042458" cy="609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 “drug abuser”</a:t>
            </a:r>
          </a:p>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endParaRPr kumimoji="0" lang="en-US" sz="2200" b="0" i="0" u="none" strike="noStrike" kern="1200" cap="none" spc="0" normalizeH="0" baseline="0" noProof="0" dirty="0">
              <a:ln>
                <a:noFill/>
              </a:ln>
              <a:solidFill>
                <a:srgbClr val="191919"/>
              </a:solidFill>
              <a:effectLst/>
              <a:uLnTx/>
              <a:uFillTx/>
              <a:latin typeface="Arial" charset="0"/>
              <a:cs typeface="Arial" charset="0"/>
            </a:endParaRPr>
          </a:p>
        </p:txBody>
      </p:sp>
      <p:sp>
        <p:nvSpPr>
          <p:cNvPr id="8" name="Content Placeholder 2"/>
          <p:cNvSpPr txBox="1">
            <a:spLocks/>
          </p:cNvSpPr>
          <p:nvPr/>
        </p:nvSpPr>
        <p:spPr>
          <a:xfrm>
            <a:off x="3772593" y="2514600"/>
            <a:ext cx="4724400" cy="9906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“Person/individual/patient with a substance use disorder” </a:t>
            </a:r>
          </a:p>
        </p:txBody>
      </p:sp>
      <p:sp>
        <p:nvSpPr>
          <p:cNvPr id="9" name="Content Placeholder 2"/>
          <p:cNvSpPr txBox="1">
            <a:spLocks/>
          </p:cNvSpPr>
          <p:nvPr/>
        </p:nvSpPr>
        <p:spPr>
          <a:xfrm>
            <a:off x="572193" y="4648200"/>
            <a:ext cx="3042458" cy="6096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“dirty urine”</a:t>
            </a:r>
            <a:r>
              <a:rPr kumimoji="0" lang="en-US" sz="2200" b="0" i="0" u="none" strike="noStrike" kern="1200" cap="none" spc="0" normalizeH="0" baseline="0" noProof="0" dirty="0">
                <a:ln>
                  <a:noFill/>
                </a:ln>
                <a:solidFill>
                  <a:srgbClr val="292934"/>
                </a:solidFill>
                <a:effectLst/>
                <a:uLnTx/>
                <a:uFillTx/>
                <a:latin typeface="Arial" charset="0"/>
                <a:cs typeface="Arial" charset="0"/>
              </a:rPr>
              <a:t>			</a:t>
            </a:r>
          </a:p>
        </p:txBody>
      </p:sp>
      <p:sp>
        <p:nvSpPr>
          <p:cNvPr id="10" name="Content Placeholder 2"/>
          <p:cNvSpPr txBox="1">
            <a:spLocks/>
          </p:cNvSpPr>
          <p:nvPr/>
        </p:nvSpPr>
        <p:spPr>
          <a:xfrm>
            <a:off x="3772593" y="4648200"/>
            <a:ext cx="4724400" cy="7620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“the urine was positive </a:t>
            </a:r>
            <a:r>
              <a:rPr kumimoji="0" lang="en-US" sz="2200" b="0" i="0" u="none" strike="noStrike" kern="1200" cap="none" spc="0" normalizeH="0" baseline="0" noProof="0">
                <a:ln>
                  <a:noFill/>
                </a:ln>
                <a:solidFill>
                  <a:srgbClr val="191919"/>
                </a:solidFill>
                <a:effectLst/>
                <a:uLnTx/>
                <a:uFillTx/>
                <a:latin typeface="Arial" charset="0"/>
                <a:cs typeface="Arial" charset="0"/>
              </a:rPr>
              <a:t>for….”</a:t>
            </a:r>
            <a:endParaRPr kumimoji="0" lang="en-US" sz="2200" b="0" i="0" u="none" strike="noStrike" kern="1200" cap="none" spc="0" normalizeH="0" baseline="0" noProof="0" dirty="0">
              <a:ln>
                <a:noFill/>
              </a:ln>
              <a:solidFill>
                <a:srgbClr val="191919"/>
              </a:solidFill>
              <a:effectLst/>
              <a:uLnTx/>
              <a:uFillTx/>
              <a:latin typeface="Arial" charset="0"/>
              <a:cs typeface="Arial" charset="0"/>
            </a:endParaRPr>
          </a:p>
        </p:txBody>
      </p:sp>
      <p:sp>
        <p:nvSpPr>
          <p:cNvPr id="11" name="Content Placeholder 2"/>
          <p:cNvSpPr txBox="1">
            <a:spLocks/>
          </p:cNvSpPr>
          <p:nvPr/>
        </p:nvSpPr>
        <p:spPr>
          <a:xfrm>
            <a:off x="572193" y="5410200"/>
            <a:ext cx="3042458" cy="914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“heroin addict”</a:t>
            </a:r>
            <a:r>
              <a:rPr kumimoji="0" lang="en-US" sz="2200" b="0" i="0" u="none" strike="noStrike" kern="1200" cap="none" spc="0" normalizeH="0" baseline="0" noProof="0" dirty="0">
                <a:ln>
                  <a:noFill/>
                </a:ln>
                <a:solidFill>
                  <a:srgbClr val="292934"/>
                </a:solidFill>
                <a:effectLst/>
                <a:uLnTx/>
                <a:uFillTx/>
                <a:latin typeface="Arial" charset="0"/>
                <a:cs typeface="Arial" charset="0"/>
              </a:rPr>
              <a:t>			</a:t>
            </a:r>
          </a:p>
        </p:txBody>
      </p:sp>
      <p:sp>
        <p:nvSpPr>
          <p:cNvPr id="12" name="Content Placeholder 2"/>
          <p:cNvSpPr txBox="1">
            <a:spLocks/>
          </p:cNvSpPr>
          <p:nvPr/>
        </p:nvSpPr>
        <p:spPr>
          <a:xfrm>
            <a:off x="3772593" y="5410200"/>
            <a:ext cx="4724400" cy="914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0" i="0" kern="1200">
                <a:solidFill>
                  <a:schemeClr val="tx1"/>
                </a:solidFill>
                <a:latin typeface="Arial" charset="0"/>
                <a:ea typeface="Arial" charset="0"/>
                <a:cs typeface="Arial"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b="0" i="0" kern="1200">
                <a:solidFill>
                  <a:schemeClr val="tx1"/>
                </a:solidFill>
                <a:latin typeface="Arial" charset="0"/>
                <a:ea typeface="Arial" charset="0"/>
                <a:cs typeface="Arial"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b="0" i="0" kern="1200">
                <a:solidFill>
                  <a:schemeClr val="tx1"/>
                </a:solidFill>
                <a:latin typeface="Arial" charset="0"/>
                <a:ea typeface="Arial" charset="0"/>
                <a:cs typeface="Arial" charset="0"/>
              </a:defRPr>
            </a:lvl3pPr>
            <a:lvl4pPr marL="1005840" indent="-182880" algn="l" defTabSz="914400" rtl="0" eaLnBrk="1" latinLnBrk="0" hangingPunct="1">
              <a:spcBef>
                <a:spcPct val="20000"/>
              </a:spcBef>
              <a:buClr>
                <a:schemeClr val="accent1"/>
              </a:buClr>
              <a:buFont typeface="Arial" pitchFamily="34" charset="0"/>
              <a:buChar char="•"/>
              <a:defRPr sz="1600" b="0" i="0" kern="1200">
                <a:solidFill>
                  <a:schemeClr val="tx1"/>
                </a:solidFill>
                <a:latin typeface="Arial" charset="0"/>
                <a:ea typeface="Arial" charset="0"/>
                <a:cs typeface="Arial"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b="0" i="0" kern="1200" baseline="0">
                <a:solidFill>
                  <a:schemeClr val="tx1"/>
                </a:solidFill>
                <a:latin typeface="Arial" charset="0"/>
                <a:ea typeface="Arial" charset="0"/>
                <a:cs typeface="Arial"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191919"/>
              </a:buClr>
              <a:buSzPct val="85000"/>
              <a:buFont typeface="Arial" charset="0"/>
              <a:buChar char="•"/>
              <a:tabLst/>
              <a:defRPr/>
            </a:pPr>
            <a:r>
              <a:rPr kumimoji="0" lang="en-US" sz="2200" b="0" i="0" u="none" strike="noStrike" kern="1200" cap="none" spc="0" normalizeH="0" baseline="0" noProof="0" dirty="0">
                <a:ln>
                  <a:noFill/>
                </a:ln>
                <a:solidFill>
                  <a:srgbClr val="191919"/>
                </a:solidFill>
                <a:effectLst/>
                <a:uLnTx/>
                <a:uFillTx/>
                <a:latin typeface="Arial" charset="0"/>
                <a:cs typeface="Arial" charset="0"/>
              </a:rPr>
              <a:t>“Person/individual/patient with an opioid use disorder”</a:t>
            </a:r>
          </a:p>
        </p:txBody>
      </p:sp>
    </p:spTree>
    <p:extLst>
      <p:ext uri="{BB962C8B-B14F-4D97-AF65-F5344CB8AC3E}">
        <p14:creationId xmlns:p14="http://schemas.microsoft.com/office/powerpoint/2010/main" val="21007382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nchor="ctr">
            <a:normAutofit/>
          </a:bodyPr>
          <a:lstStyle/>
          <a:p>
            <a:r>
              <a:rPr lang="en-US" dirty="0"/>
              <a:t>Implications for Practice</a:t>
            </a:r>
          </a:p>
        </p:txBody>
      </p:sp>
      <p:graphicFrame>
        <p:nvGraphicFramePr>
          <p:cNvPr id="5" name="Content Placeholder 2">
            <a:extLst>
              <a:ext uri="{FF2B5EF4-FFF2-40B4-BE49-F238E27FC236}">
                <a16:creationId xmlns:a16="http://schemas.microsoft.com/office/drawing/2014/main" id="{271292DA-F9A2-4FB2-B34A-BBFF5733779A}"/>
              </a:ext>
            </a:extLst>
          </p:cNvPr>
          <p:cNvGraphicFramePr>
            <a:graphicFrameLocks noGrp="1"/>
          </p:cNvGraphicFramePr>
          <p:nvPr>
            <p:ph idx="1"/>
            <p:extLst>
              <p:ext uri="{D42A27DB-BD31-4B8C-83A1-F6EECF244321}">
                <p14:modId xmlns:p14="http://schemas.microsoft.com/office/powerpoint/2010/main" val="2263544034"/>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441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3EF58204-697E-42B9-A96D-D15F35F7FB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6466" y="643467"/>
            <a:ext cx="5571066" cy="5571066"/>
          </a:xfrm>
          <a:prstGeom prst="rect">
            <a:avLst/>
          </a:prstGeom>
        </p:spPr>
      </p:pic>
    </p:spTree>
    <p:extLst>
      <p:ext uri="{BB962C8B-B14F-4D97-AF65-F5344CB8AC3E}">
        <p14:creationId xmlns:p14="http://schemas.microsoft.com/office/powerpoint/2010/main" val="339897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066800"/>
            <a:ext cx="9144000" cy="5791200"/>
          </a:xfrm>
          <a:prstGeom prst="rect">
            <a:avLst/>
          </a:prstGeom>
          <a:solidFill>
            <a:srgbClr val="6E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304800" y="190500"/>
            <a:ext cx="8229600" cy="685800"/>
          </a:xfrm>
        </p:spPr>
        <p:txBody>
          <a:bodyPr>
            <a:normAutofit fontScale="90000"/>
          </a:bodyPr>
          <a:lstStyle/>
          <a:p>
            <a:r>
              <a:rPr lang="en-US" dirty="0"/>
              <a:t>Name Change Could Be Game Change</a:t>
            </a:r>
          </a:p>
        </p:txBody>
      </p:sp>
      <p:sp>
        <p:nvSpPr>
          <p:cNvPr id="5" name="TextBox 4"/>
          <p:cNvSpPr txBox="1"/>
          <p:nvPr/>
        </p:nvSpPr>
        <p:spPr>
          <a:xfrm>
            <a:off x="228600" y="1066800"/>
            <a:ext cx="8915400" cy="584775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Language</a:t>
            </a:r>
            <a:r>
              <a:rPr lang="en-US" sz="2200" dirty="0">
                <a:solidFill>
                  <a:srgbClr val="FFFFFF"/>
                </a:solidFill>
                <a:latin typeface="Arial"/>
              </a:rPr>
              <a:t> - </a:t>
            </a:r>
            <a:r>
              <a:rPr kumimoji="0" lang="en-US" sz="2200" b="0" i="0" u="none" strike="noStrike" kern="1200" cap="none" spc="0" normalizeH="0" baseline="0" noProof="0" dirty="0">
                <a:ln>
                  <a:noFill/>
                </a:ln>
                <a:solidFill>
                  <a:srgbClr val="FFFFFF"/>
                </a:solidFill>
                <a:effectLst/>
                <a:uLnTx/>
                <a:uFillTx/>
                <a:latin typeface="Arial"/>
                <a:ea typeface="+mn-ea"/>
                <a:cs typeface="+mn-cs"/>
              </a:rPr>
              <a:t>prominent in the names of  federal institutes addressing alcohol/drug concerns - is outdated, is at odds with clinical understanding of SUD, and contains terms that have been shown </a:t>
            </a:r>
            <a:r>
              <a:rPr lang="en-US" sz="2200" dirty="0">
                <a:solidFill>
                  <a:srgbClr val="FFFFFF"/>
                </a:solidFill>
                <a:latin typeface="Arial"/>
              </a:rPr>
              <a:t>to increase stigmatizing attitudes; may conflict with and undermine efforts </a:t>
            </a:r>
            <a:r>
              <a:rPr kumimoji="0" lang="en-US" sz="2200" b="0" i="0" u="none" strike="noStrike" kern="1200" cap="none" spc="0" normalizeH="0" baseline="0" noProof="0" dirty="0">
                <a:ln>
                  <a:noFill/>
                </a:ln>
                <a:solidFill>
                  <a:srgbClr val="FFFFFF"/>
                </a:solidFill>
                <a:effectLst/>
                <a:uLnTx/>
                <a:uFillTx/>
                <a:latin typeface="Arial"/>
                <a:ea typeface="+mn-ea"/>
                <a:cs typeface="+mn-cs"/>
              </a:rPr>
              <a:t>to destigmatize and move toward public health approaches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Eliminating “abuse”/“abuser” may help reduce implicit bias; lack of precision in “abuse”, means its non-use unlikely to affect communication accuracy</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Name changes nationally (e.g., </a:t>
            </a:r>
            <a:r>
              <a:rPr kumimoji="0" lang="en-US" sz="2200" b="0" u="none" strike="noStrike" kern="1200" cap="none" spc="0" normalizeH="0" baseline="0" noProof="0" dirty="0">
                <a:ln>
                  <a:noFill/>
                </a:ln>
                <a:solidFill>
                  <a:srgbClr val="FFFFFF"/>
                </a:solidFill>
                <a:effectLst/>
                <a:uLnTx/>
                <a:uFillTx/>
                <a:latin typeface="Arial"/>
                <a:ea typeface="+mn-ea"/>
                <a:cs typeface="+mn-cs"/>
              </a:rPr>
              <a:t>National Institute on Drug “</a:t>
            </a:r>
            <a:r>
              <a:rPr kumimoji="0" lang="en-US" sz="2200" b="0" u="sng" strike="noStrike" kern="1200" cap="none" spc="0" normalizeH="0" baseline="0" noProof="0" dirty="0">
                <a:ln>
                  <a:noFill/>
                </a:ln>
                <a:solidFill>
                  <a:srgbClr val="FFFFFF"/>
                </a:solidFill>
                <a:effectLst/>
                <a:uLnTx/>
                <a:uFillTx/>
                <a:latin typeface="Arial"/>
                <a:ea typeface="+mn-ea"/>
                <a:cs typeface="+mn-cs"/>
              </a:rPr>
              <a:t>Abuse”, </a:t>
            </a:r>
            <a:r>
              <a:rPr kumimoji="0" lang="en-US" sz="2200" b="0" strike="noStrike" kern="1200" cap="none" spc="0" normalizeH="0" baseline="0" noProof="0" dirty="0">
                <a:ln>
                  <a:noFill/>
                </a:ln>
                <a:solidFill>
                  <a:srgbClr val="FFFFFF"/>
                </a:solidFill>
                <a:effectLst/>
                <a:uLnTx/>
                <a:uFillTx/>
                <a:latin typeface="Arial"/>
                <a:ea typeface="+mn-ea"/>
                <a:cs typeface="+mn-cs"/>
              </a:rPr>
              <a:t>National Institute on Alcohol </a:t>
            </a:r>
            <a:r>
              <a:rPr kumimoji="0" lang="en-US" sz="2200" b="0" u="sng" strike="noStrike" kern="1200" cap="none" spc="0" normalizeH="0" baseline="0" noProof="0" dirty="0">
                <a:ln>
                  <a:noFill/>
                </a:ln>
                <a:solidFill>
                  <a:srgbClr val="FFFFFF"/>
                </a:solidFill>
                <a:effectLst/>
                <a:uLnTx/>
                <a:uFillTx/>
                <a:latin typeface="Arial"/>
                <a:ea typeface="+mn-ea"/>
                <a:cs typeface="+mn-cs"/>
              </a:rPr>
              <a:t>“Abuse” and “Alcoholism”; </a:t>
            </a:r>
            <a:r>
              <a:rPr kumimoji="0" lang="en-US" sz="2200" b="0" strike="noStrike" kern="1200" cap="none" spc="0" normalizeH="0" baseline="0" noProof="0" dirty="0">
                <a:ln>
                  <a:noFill/>
                </a:ln>
                <a:solidFill>
                  <a:srgbClr val="FFFFFF"/>
                </a:solidFill>
                <a:effectLst/>
                <a:uLnTx/>
                <a:uFillTx/>
                <a:latin typeface="Arial"/>
                <a:ea typeface="+mn-ea"/>
                <a:cs typeface="+mn-cs"/>
              </a:rPr>
              <a:t>Substance</a:t>
            </a:r>
            <a:r>
              <a:rPr kumimoji="0" lang="en-US" sz="2200" b="0" u="sng" strike="noStrike" kern="1200" cap="none" spc="0" normalizeH="0" baseline="0" noProof="0" dirty="0">
                <a:ln>
                  <a:noFill/>
                </a:ln>
                <a:solidFill>
                  <a:srgbClr val="FFFFFF"/>
                </a:solidFill>
                <a:effectLst/>
                <a:uLnTx/>
                <a:uFillTx/>
                <a:latin typeface="Arial"/>
                <a:ea typeface="+mn-ea"/>
                <a:cs typeface="+mn-cs"/>
              </a:rPr>
              <a:t> “Abuse</a:t>
            </a:r>
            <a:r>
              <a:rPr kumimoji="0" lang="en-US" sz="2200" b="0" strike="noStrike" kern="1200" cap="none" spc="0" normalizeH="0" baseline="0" noProof="0" dirty="0">
                <a:ln>
                  <a:noFill/>
                </a:ln>
                <a:solidFill>
                  <a:srgbClr val="FFFFFF"/>
                </a:solidFill>
                <a:effectLst/>
                <a:uLnTx/>
                <a:uFillTx/>
                <a:latin typeface="Arial"/>
                <a:ea typeface="+mn-ea"/>
                <a:cs typeface="+mn-cs"/>
              </a:rPr>
              <a:t>” and Mental Health Services Admin.</a:t>
            </a:r>
            <a:r>
              <a:rPr kumimoji="0" lang="en-US" sz="2200" b="0" i="0" strike="noStrike" kern="1200" cap="none" spc="0" normalizeH="0" baseline="0" noProof="0" dirty="0">
                <a:ln>
                  <a:noFill/>
                </a:ln>
                <a:solidFill>
                  <a:srgbClr val="FFFFFF"/>
                </a:solidFill>
                <a:effectLst/>
                <a:uLnTx/>
                <a:uFillTx/>
                <a:latin typeface="Arial"/>
                <a:ea typeface="+mn-ea"/>
                <a:cs typeface="+mn-cs"/>
              </a:rPr>
              <a:t>), </a:t>
            </a:r>
            <a:r>
              <a:rPr lang="en-US" sz="2200" dirty="0">
                <a:solidFill>
                  <a:srgbClr val="FFFFFF"/>
                </a:solidFill>
                <a:latin typeface="Arial"/>
              </a:rPr>
              <a:t>would</a:t>
            </a:r>
            <a:r>
              <a:rPr kumimoji="0" lang="en-US" sz="2200" b="0" i="0" strike="noStrike" kern="1200" cap="none" spc="0" normalizeH="0" baseline="0" noProof="0" dirty="0">
                <a:ln>
                  <a:noFill/>
                </a:ln>
                <a:solidFill>
                  <a:srgbClr val="FFFFFF"/>
                </a:solidFill>
                <a:effectLst/>
                <a:uLnTx/>
                <a:uFillTx/>
                <a:latin typeface="Arial"/>
                <a:ea typeface="+mn-ea"/>
                <a:cs typeface="+mn-cs"/>
              </a:rPr>
              <a:t> send message, set example, help reflect and affect shift in our approaches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200" b="0" i="0" strike="noStrike" kern="1200" cap="none" spc="0" normalizeH="0" baseline="0" noProof="0" dirty="0">
              <a:ln>
                <a:noFill/>
              </a:ln>
              <a:solidFill>
                <a:srgbClr val="FFFFF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2200" dirty="0">
                <a:solidFill>
                  <a:srgbClr val="FFFFFF"/>
                </a:solidFill>
                <a:latin typeface="Arial"/>
              </a:rPr>
              <a:t>Changing names of NIHs takes an act of congress; there is never “a good time” to change these names; let’s do it now. </a:t>
            </a:r>
            <a:endParaRPr kumimoji="0" lang="en-US" sz="2200" b="0" i="0"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84097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857250"/>
            <a:ext cx="6858000" cy="5143500"/>
          </a:xfrm>
          <a:prstGeom prst="rect">
            <a:avLst/>
          </a:prstGeom>
        </p:spPr>
      </p:pic>
      <p:sp>
        <p:nvSpPr>
          <p:cNvPr id="2" name="TextBox 1">
            <a:extLst>
              <a:ext uri="{FF2B5EF4-FFF2-40B4-BE49-F238E27FC236}">
                <a16:creationId xmlns:a16="http://schemas.microsoft.com/office/drawing/2014/main" id="{E9E54C09-ADE3-4079-B5E6-D0E765C1C443}"/>
              </a:ext>
            </a:extLst>
          </p:cNvPr>
          <p:cNvSpPr txBox="1"/>
          <p:nvPr/>
        </p:nvSpPr>
        <p:spPr>
          <a:xfrm>
            <a:off x="1331259" y="1364903"/>
            <a:ext cx="6597127" cy="715581"/>
          </a:xfrm>
          <a:prstGeom prst="rect">
            <a:avLst/>
          </a:prstGeom>
          <a:noFill/>
        </p:spPr>
        <p:txBody>
          <a:bodyPr wrap="square" rtlCol="0">
            <a:spAutoFit/>
          </a:bodyPr>
          <a:lstStyle/>
          <a:p>
            <a:pPr defTabSz="342900"/>
            <a:r>
              <a:rPr lang="en-US" sz="4050" dirty="0">
                <a:solidFill>
                  <a:srgbClr val="FFFF00"/>
                </a:solidFill>
                <a:latin typeface="Calibri" panose="020F0502020204030204"/>
              </a:rPr>
              <a:t>Thank you for your attention! </a:t>
            </a:r>
          </a:p>
        </p:txBody>
      </p:sp>
    </p:spTree>
    <p:extLst>
      <p:ext uri="{BB962C8B-B14F-4D97-AF65-F5344CB8AC3E}">
        <p14:creationId xmlns:p14="http://schemas.microsoft.com/office/powerpoint/2010/main" val="2736980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715000" y="0"/>
            <a:ext cx="3428999" cy="5355312"/>
          </a:xfrm>
          <a:prstGeom prst="rect">
            <a:avLst/>
          </a:prstGeom>
          <a:solidFill>
            <a:srgbClr val="6E98C7"/>
          </a:solidFill>
        </p:spPr>
        <p:txBody>
          <a:bodyPr wrap="square" lIns="365760" tIns="274320" rIns="274320" b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“The words we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to describe drug/ alcohol disorders contribute to the stigma around the conditions, psychologist John F. Kelly told attendees at a recent White House conference on Drug Policy Reform”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26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2771"/>
            <a:ext cx="58802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52800" y="5262979"/>
            <a:ext cx="5791199" cy="159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546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304800" y="710994"/>
            <a:ext cx="7162800" cy="2209800"/>
          </a:xfrm>
        </p:spPr>
        <p:txBody>
          <a:bodyPr>
            <a:normAutofit fontScale="90000"/>
          </a:bodyPr>
          <a:lstStyle/>
          <a:p>
            <a:r>
              <a:rPr lang="en-US" sz="4000" b="1" dirty="0"/>
              <a:t>substance use disorder: Understanding Stigma and Bias</a:t>
            </a:r>
            <a:endParaRPr lang="en-US" sz="4000" dirty="0"/>
          </a:p>
        </p:txBody>
      </p:sp>
      <p:sp>
        <p:nvSpPr>
          <p:cNvPr id="7172" name="Rectangle 3"/>
          <p:cNvSpPr>
            <a:spLocks noGrp="1" noChangeArrowheads="1"/>
          </p:cNvSpPr>
          <p:nvPr>
            <p:ph type="subTitle" idx="1"/>
          </p:nvPr>
        </p:nvSpPr>
        <p:spPr>
          <a:xfrm>
            <a:off x="457200" y="3557485"/>
            <a:ext cx="8458200" cy="1458997"/>
          </a:xfrm>
        </p:spPr>
        <p:txBody>
          <a:bodyPr>
            <a:normAutofit lnSpcReduction="10000"/>
          </a:bodyPr>
          <a:lstStyle/>
          <a:p>
            <a:pPr eaLnBrk="1" hangingPunct="1">
              <a:defRPr/>
            </a:pPr>
            <a:r>
              <a:rPr lang="en-US" dirty="0"/>
              <a:t>John F. Kelly, Ph.D.</a:t>
            </a:r>
          </a:p>
          <a:p>
            <a:pPr eaLnBrk="1" hangingPunct="1">
              <a:defRPr/>
            </a:pPr>
            <a:r>
              <a:rPr lang="en-US" sz="1400" i="1" dirty="0"/>
              <a:t>Elizabeth R. Spallin Associate Professor of Psychiatry in Addiction Medicine, Harvard Medical School </a:t>
            </a:r>
          </a:p>
          <a:p>
            <a:pPr eaLnBrk="1" hangingPunct="1">
              <a:defRPr/>
            </a:pPr>
            <a:r>
              <a:rPr lang="en-US" sz="1400" i="1" dirty="0"/>
              <a:t>Director, Massachusetts General Hospital Recovery Research Institute (RRI)</a:t>
            </a:r>
          </a:p>
          <a:p>
            <a:pPr eaLnBrk="1" hangingPunct="1">
              <a:defRPr/>
            </a:pPr>
            <a:r>
              <a:rPr lang="en-US" sz="1400" i="1" dirty="0"/>
              <a:t>Director, Massachusetts General Hospital Addiction Recovery Management Service (ARMS)</a:t>
            </a:r>
          </a:p>
          <a:p>
            <a:pPr eaLnBrk="1" hangingPunct="1">
              <a:defRPr/>
            </a:pPr>
            <a:r>
              <a:rPr lang="en-US" sz="1400" i="1" dirty="0"/>
              <a:t>Associate Director , Massachusetts General Hospital Center for Addiction Medicine</a:t>
            </a:r>
          </a:p>
        </p:txBody>
      </p:sp>
      <p:sp>
        <p:nvSpPr>
          <p:cNvPr id="7170" name="Rectangle 10"/>
          <p:cNvSpPr>
            <a:spLocks noGrp="1" noChangeArrowheads="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B33BA-F9BB-4279-BF26-A455EA93DF7B}" type="slidenum">
              <a:rPr kumimoji="0" lang="en-US" sz="1400" b="1" i="0" u="none" strike="noStrike" kern="1200" cap="none" spc="0" normalizeH="0" baseline="0" noProof="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
        <p:nvSpPr>
          <p:cNvPr id="7" name="Rectangle 3"/>
          <p:cNvSpPr txBox="1">
            <a:spLocks noChangeArrowheads="1"/>
          </p:cNvSpPr>
          <p:nvPr/>
        </p:nvSpPr>
        <p:spPr bwMode="auto">
          <a:xfrm>
            <a:off x="304800" y="5016482"/>
            <a:ext cx="8458200" cy="546118"/>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Clr>
                <a:schemeClr val="accent1"/>
              </a:buClr>
              <a:buSzPct val="70000"/>
              <a:buFont typeface="Wingdings 2" pitchFamily="18" charset="2"/>
              <a:buNone/>
              <a:defRPr sz="2400" kern="1200">
                <a:solidFill>
                  <a:schemeClr val="tx2">
                    <a:shade val="75000"/>
                  </a:schemeClr>
                </a:solidFill>
                <a:latin typeface="+mn-lt"/>
                <a:ea typeface="+mn-ea"/>
                <a:cs typeface="+mn-cs"/>
              </a:defRPr>
            </a:lvl1pPr>
            <a:lvl2pPr marL="457200" indent="0" algn="ctr" rtl="0" eaLnBrk="0" fontAlgn="base" hangingPunct="0">
              <a:spcBef>
                <a:spcPct val="20000"/>
              </a:spcBef>
              <a:spcAft>
                <a:spcPct val="0"/>
              </a:spcAft>
              <a:buClr>
                <a:schemeClr val="accent1"/>
              </a:buClr>
              <a:buSzPct val="70000"/>
              <a:buFont typeface="Wingdings 2" pitchFamily="18" charset="2"/>
              <a:buNone/>
              <a:defRPr sz="2800" kern="1200">
                <a:solidFill>
                  <a:schemeClr val="tx2"/>
                </a:solidFill>
                <a:latin typeface="+mn-lt"/>
                <a:ea typeface="+mn-ea"/>
                <a:cs typeface="+mn-cs"/>
              </a:defRPr>
            </a:lvl2pPr>
            <a:lvl3pPr marL="914400" indent="0" algn="ctr" rtl="0" eaLnBrk="0" fontAlgn="base" hangingPunct="0">
              <a:spcBef>
                <a:spcPct val="20000"/>
              </a:spcBef>
              <a:spcAft>
                <a:spcPct val="0"/>
              </a:spcAft>
              <a:buClr>
                <a:schemeClr val="accent1"/>
              </a:buClr>
              <a:buSzPct val="70000"/>
              <a:buFont typeface="Wingdings 2" pitchFamily="18" charset="2"/>
              <a:buNone/>
              <a:defRPr sz="2400" kern="1200">
                <a:solidFill>
                  <a:schemeClr val="tx2"/>
                </a:solidFill>
                <a:latin typeface="+mn-lt"/>
                <a:ea typeface="+mn-ea"/>
                <a:cs typeface="+mn-cs"/>
              </a:defRPr>
            </a:lvl3pPr>
            <a:lvl4pPr marL="1371600" indent="0" algn="ctr" rtl="0" eaLnBrk="0" fontAlgn="base" hangingPunct="0">
              <a:spcBef>
                <a:spcPct val="20000"/>
              </a:spcBef>
              <a:spcAft>
                <a:spcPct val="0"/>
              </a:spcAft>
              <a:buClr>
                <a:schemeClr val="accent1"/>
              </a:buClr>
              <a:buSzPct val="70000"/>
              <a:buFont typeface="Wingdings 2" pitchFamily="18" charset="2"/>
              <a:buNone/>
              <a:defRPr sz="2000" kern="1200">
                <a:solidFill>
                  <a:schemeClr val="tx2"/>
                </a:solidFill>
                <a:latin typeface="+mn-lt"/>
                <a:ea typeface="+mn-ea"/>
                <a:cs typeface="+mn-cs"/>
              </a:defRPr>
            </a:lvl4pPr>
            <a:lvl5pPr marL="1828800" indent="0" algn="ctr" rtl="0" eaLnBrk="0" fontAlgn="base" hangingPunct="0">
              <a:spcBef>
                <a:spcPct val="20000"/>
              </a:spcBef>
              <a:spcAft>
                <a:spcPct val="0"/>
              </a:spcAft>
              <a:buClr>
                <a:schemeClr val="accent1"/>
              </a:buClr>
              <a:buSzPct val="60000"/>
              <a:buFont typeface="Wingdings 2" pitchFamily="18" charset="2"/>
              <a:buNone/>
              <a:defRPr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2000" b="0" i="1" u="none" strike="noStrike" kern="1200" cap="none" spc="0" normalizeH="0" baseline="0" noProof="0" dirty="0">
              <a:ln>
                <a:noFill/>
              </a:ln>
              <a:solidFill>
                <a:srgbClr val="4E3B30">
                  <a:shade val="75000"/>
                </a:srgbClr>
              </a:solidFill>
              <a:effectLst/>
              <a:uLnTx/>
              <a:uFillTx/>
              <a:latin typeface="Arial"/>
              <a:ea typeface="+mn-ea"/>
              <a:cs typeface="+mn-cs"/>
            </a:endParaRPr>
          </a:p>
        </p:txBody>
      </p:sp>
      <p:grpSp>
        <p:nvGrpSpPr>
          <p:cNvPr id="2" name="Group 1"/>
          <p:cNvGrpSpPr/>
          <p:nvPr/>
        </p:nvGrpSpPr>
        <p:grpSpPr>
          <a:xfrm>
            <a:off x="32143" y="5715000"/>
            <a:ext cx="9144000" cy="1143000"/>
            <a:chOff x="6743" y="5715000"/>
            <a:chExt cx="9144000" cy="114300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3" y="57150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67000" y="5715000"/>
              <a:ext cx="2209799" cy="104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787811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r>
              <a:rPr lang="en-US" dirty="0"/>
              <a:t>Language and Terminology Considerations in Addiction</a:t>
            </a:r>
          </a:p>
        </p:txBody>
      </p:sp>
      <p:sp>
        <p:nvSpPr>
          <p:cNvPr id="3" name="Content Placeholder 2"/>
          <p:cNvSpPr>
            <a:spLocks noGrp="1"/>
          </p:cNvSpPr>
          <p:nvPr>
            <p:ph idx="1"/>
          </p:nvPr>
        </p:nvSpPr>
        <p:spPr>
          <a:xfrm>
            <a:off x="457200" y="1752600"/>
            <a:ext cx="8229600" cy="4724400"/>
          </a:xfrm>
        </p:spPr>
        <p:txBody>
          <a:bodyPr/>
          <a:lstStyle/>
          <a:p>
            <a:r>
              <a:rPr lang="en-US" dirty="0"/>
              <a:t>“Political correctness”? </a:t>
            </a:r>
          </a:p>
          <a:p>
            <a:endParaRPr lang="en-US" dirty="0"/>
          </a:p>
          <a:p>
            <a:r>
              <a:rPr lang="en-US" dirty="0"/>
              <a:t>Public stigma/discrimination</a:t>
            </a:r>
          </a:p>
          <a:p>
            <a:endParaRPr lang="en-US" dirty="0"/>
          </a:p>
          <a:p>
            <a:r>
              <a:rPr lang="en-US" dirty="0"/>
              <a:t>Policy approaches to addressing addiction</a:t>
            </a:r>
          </a:p>
          <a:p>
            <a:endParaRPr lang="en-US" dirty="0"/>
          </a:p>
          <a:p>
            <a:r>
              <a:rPr lang="en-US" dirty="0"/>
              <a:t>Clinical attitudes and behavior in treatment</a:t>
            </a:r>
          </a:p>
          <a:p>
            <a:endParaRPr lang="en-US" dirty="0"/>
          </a:p>
          <a:p>
            <a:r>
              <a:rPr lang="en-US" dirty="0"/>
              <a:t>Scientific and clinical accuracy in communication</a:t>
            </a:r>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10668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819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922"/>
            <a:ext cx="8686800" cy="838200"/>
          </a:xfrm>
        </p:spPr>
        <p:txBody>
          <a:bodyPr/>
          <a:lstStyle/>
          <a:p>
            <a:pPr algn="ctr"/>
            <a:r>
              <a:rPr lang="en-US" dirty="0"/>
              <a:t>Key points</a:t>
            </a:r>
          </a:p>
        </p:txBody>
      </p:sp>
      <p:graphicFrame>
        <p:nvGraphicFramePr>
          <p:cNvPr id="5" name="Content Placeholder 4"/>
          <p:cNvGraphicFramePr>
            <a:graphicFrameLocks noGrp="1"/>
          </p:cNvGraphicFramePr>
          <p:nvPr>
            <p:ph idx="1"/>
          </p:nvPr>
        </p:nvGraphicFramePr>
        <p:xfrm>
          <a:off x="304800" y="838200"/>
          <a:ext cx="86868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Tree>
    <p:extLst>
      <p:ext uri="{BB962C8B-B14F-4D97-AF65-F5344CB8AC3E}">
        <p14:creationId xmlns:p14="http://schemas.microsoft.com/office/powerpoint/2010/main" val="21586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47472"/>
            <a:ext cx="8686800" cy="838200"/>
          </a:xfrm>
        </p:spPr>
        <p:txBody>
          <a:bodyPr>
            <a:normAutofit/>
          </a:bodyPr>
          <a:lstStyle/>
          <a:p>
            <a:r>
              <a:rPr lang="en-US" sz="2400" dirty="0"/>
              <a:t>Burden of disease attributable to alcohol and other drug–related conditions</a:t>
            </a:r>
          </a:p>
        </p:txBody>
      </p:sp>
      <p:graphicFrame>
        <p:nvGraphicFramePr>
          <p:cNvPr id="5" name="Content Placeholder 4"/>
          <p:cNvGraphicFramePr>
            <a:graphicFrameLocks noGrp="1"/>
          </p:cNvGraphicFramePr>
          <p:nvPr>
            <p:ph idx="1"/>
          </p:nvPr>
        </p:nvGraphicFramePr>
        <p:xfrm>
          <a:off x="76200" y="1219200"/>
          <a:ext cx="9067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Tree>
    <p:extLst>
      <p:ext uri="{BB962C8B-B14F-4D97-AF65-F5344CB8AC3E}">
        <p14:creationId xmlns:p14="http://schemas.microsoft.com/office/powerpoint/2010/main" val="261583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905000"/>
          </a:xfrm>
        </p:spPr>
        <p:txBody>
          <a:bodyPr>
            <a:normAutofit/>
          </a:bodyPr>
          <a:lstStyle/>
          <a:p>
            <a:r>
              <a:rPr lang="en-US" dirty="0"/>
              <a:t>What is stigma? </a:t>
            </a:r>
          </a:p>
        </p:txBody>
      </p:sp>
      <p:sp>
        <p:nvSpPr>
          <p:cNvPr id="3" name="Content Placeholder 2"/>
          <p:cNvSpPr>
            <a:spLocks noGrp="1"/>
          </p:cNvSpPr>
          <p:nvPr>
            <p:ph idx="1"/>
          </p:nvPr>
        </p:nvSpPr>
        <p:spPr>
          <a:xfrm>
            <a:off x="457200" y="2667000"/>
            <a:ext cx="8229600" cy="3810000"/>
          </a:xfrm>
        </p:spPr>
        <p:txBody>
          <a:bodyPr/>
          <a:lstStyle/>
          <a:p>
            <a:pPr marL="0" indent="0" algn="ctr">
              <a:buNone/>
            </a:pPr>
            <a:endParaRPr lang="en-US" dirty="0"/>
          </a:p>
          <a:p>
            <a:pPr marL="0" indent="0" algn="ctr">
              <a:buNone/>
            </a:pPr>
            <a:endParaRPr lang="en-US" dirty="0"/>
          </a:p>
          <a:p>
            <a:pPr marL="0" indent="0" algn="ctr">
              <a:buNone/>
            </a:pPr>
            <a:r>
              <a:rPr lang="en-US" dirty="0"/>
              <a:t>An attribute, behavior, or condition, that is socially discrediting</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Tree>
    <p:extLst>
      <p:ext uri="{BB962C8B-B14F-4D97-AF65-F5344CB8AC3E}">
        <p14:creationId xmlns:p14="http://schemas.microsoft.com/office/powerpoint/2010/main" val="2856026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lo17\Desktop\Capture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24200" y="1447800"/>
            <a:ext cx="5792991" cy="3581400"/>
          </a:xfrm>
          <a:prstGeom prst="rect">
            <a:avLst/>
          </a:prstGeom>
          <a:noFill/>
        </p:spPr>
      </p:pic>
      <p:sp>
        <p:nvSpPr>
          <p:cNvPr id="3" name="Title 2"/>
          <p:cNvSpPr>
            <a:spLocks noGrp="1"/>
          </p:cNvSpPr>
          <p:nvPr>
            <p:ph type="title"/>
          </p:nvPr>
        </p:nvSpPr>
        <p:spPr>
          <a:xfrm>
            <a:off x="-10886" y="1480457"/>
            <a:ext cx="2830286" cy="1368152"/>
          </a:xfrm>
        </p:spPr>
        <p:txBody>
          <a:bodyPr/>
          <a:lstStyle/>
          <a:p>
            <a:r>
              <a:rPr lang="en-US" dirty="0"/>
              <a:t>Addiction may be the most stigmatized condition in the US and around the world: Cross-cultural views on stigma</a:t>
            </a:r>
          </a:p>
        </p:txBody>
      </p:sp>
      <p:sp>
        <p:nvSpPr>
          <p:cNvPr id="5" name="Text Placeholder 4"/>
          <p:cNvSpPr>
            <a:spLocks noGrp="1"/>
          </p:cNvSpPr>
          <p:nvPr>
            <p:ph type="body" sz="half" idx="2"/>
          </p:nvPr>
        </p:nvSpPr>
        <p:spPr>
          <a:xfrm>
            <a:off x="-10886" y="2895600"/>
            <a:ext cx="2743199" cy="3862615"/>
          </a:xfrm>
        </p:spPr>
        <p:txBody>
          <a:bodyPr>
            <a:normAutofit/>
          </a:bodyPr>
          <a:lstStyle/>
          <a:p>
            <a:pPr marL="285750" indent="-285750">
              <a:buFont typeface="Arial" pitchFamily="34" charset="0"/>
              <a:buChar char="•"/>
            </a:pPr>
            <a:r>
              <a:rPr lang="en-US" b="1" dirty="0"/>
              <a:t>Sample</a:t>
            </a:r>
            <a:r>
              <a:rPr lang="en-US" dirty="0"/>
              <a:t>: Informants from 14 countries</a:t>
            </a:r>
          </a:p>
          <a:p>
            <a:endParaRPr lang="en-US" dirty="0"/>
          </a:p>
          <a:p>
            <a:pPr marL="285750" indent="-285750">
              <a:buFont typeface="Arial" pitchFamily="34" charset="0"/>
              <a:buChar char="•"/>
            </a:pPr>
            <a:r>
              <a:rPr lang="en-US" b="1" dirty="0"/>
              <a:t>Design</a:t>
            </a:r>
            <a:r>
              <a:rPr lang="en-US" dirty="0"/>
              <a:t>: Cross-sectional survey</a:t>
            </a:r>
          </a:p>
          <a:p>
            <a:pPr marL="285750" indent="-285750"/>
            <a:endParaRPr lang="en-US" dirty="0"/>
          </a:p>
          <a:p>
            <a:pPr marL="285750" indent="-285750">
              <a:buFont typeface="Arial" pitchFamily="34" charset="0"/>
              <a:buChar char="•"/>
            </a:pPr>
            <a:r>
              <a:rPr lang="en-US" b="1" dirty="0"/>
              <a:t>Outcome</a:t>
            </a:r>
            <a:r>
              <a:rPr lang="en-US" dirty="0"/>
              <a:t>: Reaction to people with different health conditions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1000" y="2819400"/>
            <a:ext cx="8460098" cy="3886200"/>
          </a:xfrm>
          <a:prstGeom prst="rect">
            <a:avLst/>
          </a:prstGeom>
          <a:noFill/>
        </p:spPr>
      </p:pic>
      <p:sp>
        <p:nvSpPr>
          <p:cNvPr id="5" name="Rectangle 4"/>
          <p:cNvSpPr/>
          <p:nvPr/>
        </p:nvSpPr>
        <p:spPr>
          <a:xfrm>
            <a:off x="228600" y="914400"/>
            <a:ext cx="85344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When asked “Please indicate how people in society would react to a person with the health condition appearing in public”, the most marginalized conditions were “someone who is visibly drunk” and “someone who is visibly under the influence of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4A2F755-5219-4C4E-9378-2C80BB08D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9A87AD7E-457F-4836-8DDE-FFE0F0093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547DA2CF-4EC6-44CA-80B5-3A704B3F2FC7}"/>
              </a:ext>
            </a:extLst>
          </p:cNvPr>
          <p:cNvSpPr>
            <a:spLocks noGrp="1"/>
          </p:cNvSpPr>
          <p:nvPr>
            <p:ph type="title"/>
          </p:nvPr>
        </p:nvSpPr>
        <p:spPr>
          <a:xfrm>
            <a:off x="720737" y="498143"/>
            <a:ext cx="7702210" cy="1278902"/>
          </a:xfrm>
        </p:spPr>
        <p:txBody>
          <a:bodyPr>
            <a:normAutofit/>
          </a:bodyPr>
          <a:lstStyle/>
          <a:p>
            <a:r>
              <a:rPr lang="en-US" dirty="0">
                <a:solidFill>
                  <a:schemeClr val="bg1"/>
                </a:solidFill>
              </a:rPr>
              <a:t>U.S. Economic burden</a:t>
            </a:r>
          </a:p>
        </p:txBody>
      </p:sp>
      <p:pic>
        <p:nvPicPr>
          <p:cNvPr id="16" name="Graphic 6" descr="Money">
            <a:extLst>
              <a:ext uri="{FF2B5EF4-FFF2-40B4-BE49-F238E27FC236}">
                <a16:creationId xmlns:a16="http://schemas.microsoft.com/office/drawing/2014/main" id="{E8B371B7-D822-4D4D-A7E2-E84926C2A8D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0738" y="3126350"/>
            <a:ext cx="2329758" cy="2329758"/>
          </a:xfrm>
          <a:prstGeom prst="rect">
            <a:avLst/>
          </a:prstGeom>
          <a:effectLst/>
        </p:spPr>
      </p:pic>
      <p:sp>
        <p:nvSpPr>
          <p:cNvPr id="3" name="Content Placeholder 2">
            <a:extLst>
              <a:ext uri="{FF2B5EF4-FFF2-40B4-BE49-F238E27FC236}">
                <a16:creationId xmlns:a16="http://schemas.microsoft.com/office/drawing/2014/main" id="{29CE3376-EC89-45B0-8789-497912F12780}"/>
              </a:ext>
            </a:extLst>
          </p:cNvPr>
          <p:cNvSpPr>
            <a:spLocks noGrp="1"/>
          </p:cNvSpPr>
          <p:nvPr>
            <p:ph idx="1"/>
          </p:nvPr>
        </p:nvSpPr>
        <p:spPr>
          <a:xfrm>
            <a:off x="3291796" y="2944460"/>
            <a:ext cx="5131151" cy="2866318"/>
          </a:xfrm>
        </p:spPr>
        <p:txBody>
          <a:bodyPr>
            <a:normAutofit/>
          </a:bodyPr>
          <a:lstStyle/>
          <a:p>
            <a:r>
              <a:rPr lang="en-US" sz="2100" dirty="0"/>
              <a:t>$600 Billion annually…</a:t>
            </a:r>
          </a:p>
          <a:p>
            <a:pPr lvl="1"/>
            <a:endParaRPr lang="en-US" sz="2100" dirty="0"/>
          </a:p>
          <a:p>
            <a:pPr lvl="1"/>
            <a:r>
              <a:rPr lang="en-US" sz="2100" dirty="0"/>
              <a:t>Lost productivity</a:t>
            </a:r>
          </a:p>
          <a:p>
            <a:pPr lvl="1"/>
            <a:r>
              <a:rPr lang="en-US" sz="2100" dirty="0"/>
              <a:t>Healthcare costs</a:t>
            </a:r>
          </a:p>
          <a:p>
            <a:pPr lvl="1"/>
            <a:r>
              <a:rPr lang="en-US" sz="2100" dirty="0"/>
              <a:t>Criminal justice</a:t>
            </a:r>
          </a:p>
        </p:txBody>
      </p:sp>
    </p:spTree>
    <p:extLst>
      <p:ext uri="{BB962C8B-B14F-4D97-AF65-F5344CB8AC3E}">
        <p14:creationId xmlns:p14="http://schemas.microsoft.com/office/powerpoint/2010/main" val="4020444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971800" y="1676400"/>
            <a:ext cx="5558118" cy="2362200"/>
          </a:xfrm>
          <a:prstGeom prst="rect">
            <a:avLst/>
          </a:prstGeom>
          <a:noFill/>
        </p:spPr>
      </p:pic>
      <p:sp>
        <p:nvSpPr>
          <p:cNvPr id="4" name="Title 3"/>
          <p:cNvSpPr>
            <a:spLocks noGrp="1"/>
          </p:cNvSpPr>
          <p:nvPr>
            <p:ph type="title"/>
          </p:nvPr>
        </p:nvSpPr>
        <p:spPr>
          <a:xfrm>
            <a:off x="381000" y="609600"/>
            <a:ext cx="2286000" cy="1749152"/>
          </a:xfrm>
        </p:spPr>
        <p:txBody>
          <a:bodyPr/>
          <a:lstStyle/>
          <a:p>
            <a:r>
              <a:rPr lang="en-US" b="1" dirty="0"/>
              <a:t>Addiction more stigmatized than other mental illness:</a:t>
            </a:r>
            <a:endParaRPr lang="en-US" dirty="0"/>
          </a:p>
        </p:txBody>
      </p:sp>
      <p:sp>
        <p:nvSpPr>
          <p:cNvPr id="7" name="Text Placeholder 6"/>
          <p:cNvSpPr>
            <a:spLocks noGrp="1"/>
          </p:cNvSpPr>
          <p:nvPr>
            <p:ph type="body" sz="half" idx="2"/>
          </p:nvPr>
        </p:nvSpPr>
        <p:spPr>
          <a:xfrm>
            <a:off x="304800" y="2614385"/>
            <a:ext cx="2139696" cy="4243615"/>
          </a:xfrm>
        </p:spPr>
        <p:txBody>
          <a:bodyPr>
            <a:normAutofit fontScale="92500" lnSpcReduction="20000"/>
          </a:bodyPr>
          <a:lstStyle/>
          <a:p>
            <a:pPr marL="285750" indent="-285750">
              <a:buFont typeface="Arial" pitchFamily="34" charset="0"/>
              <a:buChar char="•"/>
            </a:pPr>
            <a:r>
              <a:rPr lang="en-US" b="1" dirty="0"/>
              <a:t>Sample</a:t>
            </a:r>
            <a:r>
              <a:rPr lang="en-US" dirty="0"/>
              <a:t>: 709 respondents to an online survey</a:t>
            </a:r>
            <a:endParaRPr lang="en-US" u="sng" dirty="0"/>
          </a:p>
          <a:p>
            <a:endParaRPr lang="en-US" dirty="0"/>
          </a:p>
          <a:p>
            <a:pPr marL="285750" indent="-285750">
              <a:buFont typeface="Arial" pitchFamily="34" charset="0"/>
              <a:buChar char="•"/>
            </a:pPr>
            <a:r>
              <a:rPr lang="en-US" b="1" dirty="0"/>
              <a:t>Design</a:t>
            </a:r>
            <a:r>
              <a:rPr lang="en-US" dirty="0"/>
              <a:t>: Randomized experiment (online survey)</a:t>
            </a:r>
          </a:p>
          <a:p>
            <a:endParaRPr lang="en-US" dirty="0"/>
          </a:p>
          <a:p>
            <a:pPr marL="285750" indent="-285750">
              <a:buFont typeface="Arial" pitchFamily="34" charset="0"/>
              <a:buChar char="•"/>
            </a:pPr>
            <a:r>
              <a:rPr lang="en-US" b="1" dirty="0"/>
              <a:t>Comparison conditions:</a:t>
            </a:r>
            <a:r>
              <a:rPr lang="en-US" dirty="0"/>
              <a:t> Participants were randomly assigned to receive questions about mental illness or the same questions in reference to drug addiction</a:t>
            </a:r>
          </a:p>
          <a:p>
            <a:pPr marL="285750" indent="-285750"/>
            <a:endParaRPr lang="en-US" dirty="0"/>
          </a:p>
          <a:p>
            <a:pPr marL="285750" indent="-285750">
              <a:buFont typeface="Arial" pitchFamily="34" charset="0"/>
              <a:buChar char="•"/>
            </a:pPr>
            <a:r>
              <a:rPr lang="en-US" b="1" dirty="0"/>
              <a:t>Outcome</a:t>
            </a:r>
            <a:r>
              <a:rPr lang="en-US" dirty="0"/>
              <a:t>: Public attitudes (i.e. willing to let a person with this addiction marry into your family)</a:t>
            </a:r>
          </a:p>
          <a:p>
            <a:endParaRPr lang="en-US" dirty="0"/>
          </a:p>
        </p:txBody>
      </p:sp>
      <p:graphicFrame>
        <p:nvGraphicFramePr>
          <p:cNvPr id="3" name="Diagram 2"/>
          <p:cNvGraphicFramePr/>
          <p:nvPr/>
        </p:nvGraphicFramePr>
        <p:xfrm>
          <a:off x="3276600" y="5181600"/>
          <a:ext cx="4572000"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lo17\Desktop\Captur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399" y="444500"/>
            <a:ext cx="6419851" cy="6124754"/>
          </a:xfrm>
          <a:prstGeom prst="rect">
            <a:avLst/>
          </a:prstGeom>
          <a:noFill/>
        </p:spPr>
      </p:pic>
      <p:sp>
        <p:nvSpPr>
          <p:cNvPr id="2" name="Rectangle 1"/>
          <p:cNvSpPr/>
          <p:nvPr/>
        </p:nvSpPr>
        <p:spPr>
          <a:xfrm>
            <a:off x="6572251" y="381000"/>
            <a:ext cx="2571749" cy="6124754"/>
          </a:xfrm>
          <a:prstGeom prst="rect">
            <a:avLst/>
          </a:prstGeom>
          <a:solidFill>
            <a:srgbClr val="C0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More individuals were </a:t>
            </a:r>
            <a:r>
              <a:rPr kumimoji="0" lang="en-US" sz="1400" b="0" i="0" u="sng" strike="noStrike" kern="1200" cap="none" spc="0" normalizeH="0" baseline="0" noProof="0" dirty="0">
                <a:ln>
                  <a:noFill/>
                </a:ln>
                <a:solidFill>
                  <a:srgbClr val="FFFFFF"/>
                </a:solidFill>
                <a:effectLst/>
                <a:uLnTx/>
                <a:uFillTx/>
                <a:latin typeface="Arial"/>
                <a:ea typeface="+mn-ea"/>
                <a:cs typeface="+mn-cs"/>
              </a:rPr>
              <a:t>unwilling</a:t>
            </a:r>
            <a:r>
              <a:rPr kumimoji="0" lang="en-US" sz="1400" b="0" i="0" u="none" strike="noStrike" kern="1200" cap="none" spc="0" normalizeH="0" baseline="0" noProof="0" dirty="0">
                <a:ln>
                  <a:noFill/>
                </a:ln>
                <a:solidFill>
                  <a:srgbClr val="FFFFFF"/>
                </a:solidFill>
                <a:effectLst/>
                <a:uLnTx/>
                <a:uFillTx/>
                <a:latin typeface="Arial"/>
                <a:ea typeface="+mn-ea"/>
                <a:cs typeface="+mn-cs"/>
              </a:rPr>
              <a:t> to have a person with drug addiction (90%) (versus mental illness 59%) marry into their family or work closely with them on a job (78% versus 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In terms of discrimination, people thought employers should be able to deny employment more for addicted (64%) than those with mental illness 25%) and landlords deny housing (54% addicted vs. 15% mental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Treatment options perceived to be less effective for addiction (59%) than mental illness (41%)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Also, big differences in opposition to insurance benefits, government paying for housing, increased spending on treatment  etc.</a:t>
            </a:r>
          </a:p>
        </p:txBody>
      </p:sp>
      <p:cxnSp>
        <p:nvCxnSpPr>
          <p:cNvPr id="4" name="Straight Arrow Connector 3"/>
          <p:cNvCxnSpPr/>
          <p:nvPr/>
        </p:nvCxnSpPr>
        <p:spPr>
          <a:xfrm>
            <a:off x="304800" y="3962400"/>
            <a:ext cx="914400" cy="914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0" y="1371600"/>
            <a:ext cx="5715000" cy="4132881"/>
          </a:xfrm>
          <a:prstGeom prst="rect">
            <a:avLst/>
          </a:prstGeom>
          <a:noFill/>
        </p:spPr>
      </p:pic>
      <p:sp>
        <p:nvSpPr>
          <p:cNvPr id="6" name="Rectangle 5"/>
          <p:cNvSpPr/>
          <p:nvPr/>
        </p:nvSpPr>
        <p:spPr>
          <a:xfrm>
            <a:off x="2895600" y="5791200"/>
            <a:ext cx="66294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1737 adults in the UK participated in an interview about perceptions regarding common mental disorders</a:t>
            </a:r>
          </a:p>
        </p:txBody>
      </p:sp>
      <p:sp>
        <p:nvSpPr>
          <p:cNvPr id="4" name="Title 3"/>
          <p:cNvSpPr>
            <a:spLocks noGrp="1"/>
          </p:cNvSpPr>
          <p:nvPr>
            <p:ph type="title"/>
          </p:nvPr>
        </p:nvSpPr>
        <p:spPr>
          <a:xfrm>
            <a:off x="12700" y="533400"/>
            <a:ext cx="2514600" cy="1863852"/>
          </a:xfrm>
        </p:spPr>
        <p:txBody>
          <a:bodyPr/>
          <a:lstStyle/>
          <a:p>
            <a:r>
              <a:rPr lang="en-US" dirty="0"/>
              <a:t>Attitudes toward different mental illness: Addicted individuals “more to blame”…</a:t>
            </a:r>
          </a:p>
        </p:txBody>
      </p:sp>
      <p:sp>
        <p:nvSpPr>
          <p:cNvPr id="7" name="Text Placeholder 6"/>
          <p:cNvSpPr>
            <a:spLocks noGrp="1"/>
          </p:cNvSpPr>
          <p:nvPr>
            <p:ph type="body" sz="half" idx="2"/>
          </p:nvPr>
        </p:nvSpPr>
        <p:spPr>
          <a:xfrm>
            <a:off x="368300" y="2514600"/>
            <a:ext cx="2139696" cy="4243615"/>
          </a:xfrm>
        </p:spPr>
        <p:txBody>
          <a:bodyPr>
            <a:normAutofit/>
          </a:bodyPr>
          <a:lstStyle/>
          <a:p>
            <a:pPr marL="285750" indent="-285750">
              <a:buFont typeface="Arial" pitchFamily="34" charset="0"/>
              <a:buChar char="•"/>
            </a:pPr>
            <a:r>
              <a:rPr lang="en-US" b="1" dirty="0"/>
              <a:t>Sample</a:t>
            </a:r>
            <a:r>
              <a:rPr lang="en-US" dirty="0"/>
              <a:t>: 1737 adults in the UK</a:t>
            </a:r>
            <a:endParaRPr lang="en-US" u="sng" dirty="0"/>
          </a:p>
          <a:p>
            <a:endParaRPr lang="en-US" dirty="0"/>
          </a:p>
          <a:p>
            <a:pPr marL="285750" indent="-285750">
              <a:buFont typeface="Arial" pitchFamily="34" charset="0"/>
              <a:buChar char="•"/>
            </a:pPr>
            <a:r>
              <a:rPr lang="en-US" b="1" dirty="0"/>
              <a:t>Design</a:t>
            </a:r>
            <a:r>
              <a:rPr lang="en-US" dirty="0"/>
              <a:t>: Cross-sectional survey</a:t>
            </a:r>
          </a:p>
          <a:p>
            <a:pPr marL="285750" indent="-285750"/>
            <a:endParaRPr lang="en-US" dirty="0"/>
          </a:p>
          <a:p>
            <a:pPr marL="285750" indent="-285750">
              <a:buFont typeface="Arial" pitchFamily="34" charset="0"/>
              <a:buChar char="•"/>
            </a:pPr>
            <a:r>
              <a:rPr lang="en-US" b="1" dirty="0"/>
              <a:t>Outcome</a:t>
            </a:r>
            <a:r>
              <a:rPr lang="en-US" dirty="0"/>
              <a:t>: Questions about perceptions of common mental disorders:</a:t>
            </a:r>
          </a:p>
          <a:p>
            <a:pPr marL="742950" lvl="1" indent="-285750">
              <a:buFont typeface="Arial" pitchFamily="34" charset="0"/>
              <a:buChar char="•"/>
            </a:pPr>
            <a:r>
              <a:rPr lang="en-US" dirty="0"/>
              <a:t>Severe depression</a:t>
            </a:r>
          </a:p>
          <a:p>
            <a:pPr marL="742950" lvl="1" indent="-285750">
              <a:buFont typeface="Arial" pitchFamily="34" charset="0"/>
              <a:buChar char="•"/>
            </a:pPr>
            <a:r>
              <a:rPr lang="en-US" dirty="0"/>
              <a:t>Panic attacks</a:t>
            </a:r>
          </a:p>
          <a:p>
            <a:pPr marL="742950" lvl="1" indent="-285750">
              <a:buFont typeface="Arial" pitchFamily="34" charset="0"/>
              <a:buChar char="•"/>
            </a:pPr>
            <a:r>
              <a:rPr lang="en-US" dirty="0"/>
              <a:t>Schizophrenia</a:t>
            </a:r>
          </a:p>
          <a:p>
            <a:pPr marL="742950" lvl="1" indent="-285750">
              <a:buFont typeface="Arial" pitchFamily="34" charset="0"/>
              <a:buChar char="•"/>
            </a:pPr>
            <a:r>
              <a:rPr lang="en-US" dirty="0"/>
              <a:t>Dementia</a:t>
            </a:r>
          </a:p>
          <a:p>
            <a:pPr marL="742950" lvl="1" indent="-285750">
              <a:buFont typeface="Arial" pitchFamily="34" charset="0"/>
              <a:buChar char="•"/>
            </a:pPr>
            <a:r>
              <a:rPr lang="en-US" dirty="0"/>
              <a:t>Eating disorder</a:t>
            </a:r>
          </a:p>
          <a:p>
            <a:pPr marL="742950" lvl="1" indent="-285750">
              <a:buFont typeface="Arial" pitchFamily="34" charset="0"/>
              <a:buChar char="•"/>
            </a:pPr>
            <a:r>
              <a:rPr lang="en-US" dirty="0"/>
              <a:t>Alcohol addiction</a:t>
            </a:r>
          </a:p>
          <a:p>
            <a:pPr marL="742950" lvl="1" indent="-285750">
              <a:buFont typeface="Arial" pitchFamily="34" charset="0"/>
              <a:buChar char="•"/>
            </a:pPr>
            <a:r>
              <a:rPr lang="en-US" dirty="0"/>
              <a:t>Drug addiction</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dirty="0"/>
              <a:t>Of all types of mental illness, schizophrenia, alcohol addiction, and drug addiction had the most negative opinions</a:t>
            </a:r>
          </a:p>
          <a:p>
            <a:pPr lvl="1"/>
            <a:r>
              <a:rPr lang="en-US" dirty="0"/>
              <a:t>70% of respondents rated these conditions as dangerous to others</a:t>
            </a:r>
          </a:p>
          <a:p>
            <a:pPr lvl="1"/>
            <a:r>
              <a:rPr lang="en-US" dirty="0"/>
              <a:t>80% rated them as unpredictable</a:t>
            </a:r>
          </a:p>
          <a:p>
            <a:pPr lvl="1">
              <a:buNone/>
            </a:pPr>
            <a:endParaRPr lang="en-US" dirty="0"/>
          </a:p>
          <a:p>
            <a:r>
              <a:rPr lang="en-US" b="1" dirty="0"/>
              <a:t>People with alcohol or other drug addiction were viewed as having themselves to blame for their disorder</a:t>
            </a:r>
          </a:p>
          <a:p>
            <a:pPr lvl="1"/>
            <a:r>
              <a:rPr lang="en-US" dirty="0"/>
              <a:t>Only 7% of respondents rated people with schizophrenia in this manner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CDFB-B8C4-4EA2-8CA5-97E20CA634CB}"/>
              </a:ext>
            </a:extLst>
          </p:cNvPr>
          <p:cNvSpPr>
            <a:spLocks noGrp="1"/>
          </p:cNvSpPr>
          <p:nvPr>
            <p:ph type="title"/>
          </p:nvPr>
        </p:nvSpPr>
        <p:spPr>
          <a:xfrm>
            <a:off x="457200" y="533400"/>
            <a:ext cx="8229600" cy="990600"/>
          </a:xfrm>
          <a:prstGeom prst="rect">
            <a:avLst/>
          </a:prstGeom>
        </p:spPr>
        <p:txBody>
          <a:bodyPr anchor="ctr">
            <a:normAutofit/>
          </a:bodyPr>
          <a:lstStyle/>
          <a:p>
            <a:pPr>
              <a:lnSpc>
                <a:spcPct val="90000"/>
              </a:lnSpc>
            </a:pPr>
            <a:r>
              <a:rPr lang="en-US" sz="3400" dirty="0"/>
              <a:t>Commonly Studied Dimensions of Stigma</a:t>
            </a:r>
          </a:p>
        </p:txBody>
      </p:sp>
      <p:graphicFrame>
        <p:nvGraphicFramePr>
          <p:cNvPr id="7" name="Content Placeholder 2">
            <a:extLst>
              <a:ext uri="{FF2B5EF4-FFF2-40B4-BE49-F238E27FC236}">
                <a16:creationId xmlns:a16="http://schemas.microsoft.com/office/drawing/2014/main" id="{3D7EEA20-B474-4B5C-B81A-0B19098B212D}"/>
              </a:ext>
            </a:extLst>
          </p:cNvPr>
          <p:cNvGraphicFramePr>
            <a:graphicFrameLocks noGrp="1"/>
          </p:cNvGraphicFramePr>
          <p:nvPr>
            <p:ph idx="1"/>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10505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8900" y="306623"/>
            <a:ext cx="2857500" cy="1966677"/>
          </a:xfrm>
        </p:spPr>
        <p:txBody>
          <a:bodyPr/>
          <a:lstStyle/>
          <a:p>
            <a:r>
              <a:rPr lang="en-US" dirty="0"/>
              <a:t>Addiction still more stigmatized than mental illnesses but portraying it as treatable helps…</a:t>
            </a:r>
          </a:p>
        </p:txBody>
      </p:sp>
      <p:pic>
        <p:nvPicPr>
          <p:cNvPr id="4" name="Picture 2" descr="C:\Users\clo17\Desktop\Capture.JPG"/>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2971800" y="857205"/>
            <a:ext cx="5715000" cy="5448391"/>
          </a:xfrm>
          <a:prstGeom prst="rect">
            <a:avLst/>
          </a:prstGeom>
          <a:noFill/>
        </p:spPr>
      </p:pic>
      <p:sp>
        <p:nvSpPr>
          <p:cNvPr id="7" name="Text Placeholder 6"/>
          <p:cNvSpPr>
            <a:spLocks noGrp="1"/>
          </p:cNvSpPr>
          <p:nvPr>
            <p:ph type="body" sz="half" idx="2"/>
          </p:nvPr>
        </p:nvSpPr>
        <p:spPr>
          <a:xfrm>
            <a:off x="152400" y="2286000"/>
            <a:ext cx="2514600" cy="4572000"/>
          </a:xfrm>
        </p:spPr>
        <p:txBody>
          <a:bodyPr>
            <a:normAutofit fontScale="92500" lnSpcReduction="20000"/>
          </a:bodyPr>
          <a:lstStyle/>
          <a:p>
            <a:pPr marL="285750" indent="-285750">
              <a:buFont typeface="Arial" pitchFamily="34" charset="0"/>
              <a:buChar char="•"/>
            </a:pPr>
            <a:r>
              <a:rPr lang="en-US" b="1" dirty="0"/>
              <a:t>Sample</a:t>
            </a:r>
            <a:r>
              <a:rPr lang="en-US" dirty="0"/>
              <a:t>: 3940 respondents to a nationally representative online survey</a:t>
            </a:r>
            <a:endParaRPr lang="en-US" u="sng" dirty="0"/>
          </a:p>
          <a:p>
            <a:endParaRPr lang="en-US" dirty="0"/>
          </a:p>
          <a:p>
            <a:pPr marL="285750" indent="-285750">
              <a:buFont typeface="Arial" pitchFamily="34" charset="0"/>
              <a:buChar char="•"/>
            </a:pPr>
            <a:r>
              <a:rPr lang="en-US" b="1" dirty="0"/>
              <a:t>Design</a:t>
            </a:r>
            <a:r>
              <a:rPr lang="en-US" dirty="0"/>
              <a:t>: Randomized vignette-based experiment</a:t>
            </a:r>
          </a:p>
          <a:p>
            <a:endParaRPr lang="en-US" dirty="0"/>
          </a:p>
          <a:p>
            <a:pPr marL="285750" indent="-285750">
              <a:buFont typeface="Arial" pitchFamily="34" charset="0"/>
              <a:buChar char="•"/>
            </a:pPr>
            <a:r>
              <a:rPr lang="en-US" b="1" dirty="0"/>
              <a:t>Comparison conditions</a:t>
            </a:r>
            <a:r>
              <a:rPr lang="en-US" dirty="0"/>
              <a:t>: Participants were </a:t>
            </a:r>
            <a:r>
              <a:rPr lang="en-US" b="1" u="sng" dirty="0"/>
              <a:t>randomized to read one of ten vignettes </a:t>
            </a:r>
            <a:r>
              <a:rPr lang="en-US" dirty="0"/>
              <a:t>with different portrayals (e.g., having untreated or treated mental illness or drug addiction) of a white college-educated woman. </a:t>
            </a:r>
          </a:p>
          <a:p>
            <a:pPr marL="285750" indent="-285750"/>
            <a:endParaRPr lang="en-US" dirty="0"/>
          </a:p>
          <a:p>
            <a:pPr marL="285750" indent="-285750">
              <a:buFont typeface="Arial" pitchFamily="34" charset="0"/>
              <a:buChar char="•"/>
            </a:pPr>
            <a:r>
              <a:rPr lang="en-US" b="1" dirty="0"/>
              <a:t>Outcomes</a:t>
            </a:r>
            <a:r>
              <a:rPr lang="en-US" dirty="0"/>
              <a:t>: desirability of social distance, perceptions about treatment effectiveness, willingness to discriminate, support for policies that benefit persons with mental health or substance use disorders</a:t>
            </a:r>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ifs2\rri$\Newsletters\2015\4. April\McGinty\McGinty Figure 1.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620026" y="381000"/>
            <a:ext cx="8229600" cy="4800600"/>
          </a:xfrm>
          <a:prstGeom prst="rect">
            <a:avLst/>
          </a:prstGeom>
          <a:noFill/>
          <a:ln w="9525">
            <a:noFill/>
            <a:miter lim="800000"/>
            <a:headEnd/>
            <a:tailEnd/>
          </a:ln>
        </p:spPr>
      </p:pic>
      <p:sp>
        <p:nvSpPr>
          <p:cNvPr id="5" name="Rectangle 4"/>
          <p:cNvSpPr/>
          <p:nvPr/>
        </p:nvSpPr>
        <p:spPr>
          <a:xfrm>
            <a:off x="7056408" y="4888422"/>
            <a:ext cx="2057400" cy="1754326"/>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Drug addiction vignettes had more stigmatizing responses than seen with mental illness vignettes </a:t>
            </a:r>
          </a:p>
        </p:txBody>
      </p:sp>
      <p:cxnSp>
        <p:nvCxnSpPr>
          <p:cNvPr id="3" name="Straight Connector 2"/>
          <p:cNvCxnSpPr>
            <a:stCxn id="5" idx="0"/>
          </p:cNvCxnSpPr>
          <p:nvPr/>
        </p:nvCxnSpPr>
        <p:spPr>
          <a:xfrm flipH="1" flipV="1">
            <a:off x="6858000" y="3886200"/>
            <a:ext cx="1227108" cy="1002222"/>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086600" y="381000"/>
            <a:ext cx="2057400" cy="646331"/>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Longer bars = worse stigma</a:t>
            </a:r>
          </a:p>
        </p:txBody>
      </p:sp>
      <p:sp>
        <p:nvSpPr>
          <p:cNvPr id="7" name="Rectangle 6"/>
          <p:cNvSpPr/>
          <p:nvPr/>
        </p:nvSpPr>
        <p:spPr>
          <a:xfrm>
            <a:off x="635000" y="5105400"/>
            <a:ext cx="2057400" cy="923330"/>
          </a:xfrm>
          <a:prstGeom prst="rect">
            <a:avLst/>
          </a:prstGeom>
          <a:solidFill>
            <a:srgbClr val="C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Treated individuals less stigmatized…</a:t>
            </a:r>
          </a:p>
        </p:txBody>
      </p:sp>
      <p:cxnSp>
        <p:nvCxnSpPr>
          <p:cNvPr id="8" name="Straight Connector 7"/>
          <p:cNvCxnSpPr/>
          <p:nvPr/>
        </p:nvCxnSpPr>
        <p:spPr>
          <a:xfrm flipH="1">
            <a:off x="2692400" y="4814621"/>
            <a:ext cx="127000" cy="316422"/>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770039" y="2971800"/>
            <a:ext cx="14478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9"/>
          <p:cNvSpPr/>
          <p:nvPr/>
        </p:nvSpPr>
        <p:spPr>
          <a:xfrm>
            <a:off x="1807381" y="554776"/>
            <a:ext cx="14478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2200275"/>
          </a:xfrm>
        </p:spPr>
        <p:txBody>
          <a:bodyPr/>
          <a:lstStyle/>
          <a:p>
            <a:r>
              <a:rPr lang="en-US" dirty="0"/>
              <a:t>SELF Stigma and treatment</a:t>
            </a:r>
          </a:p>
        </p:txBody>
      </p:sp>
      <p:sp>
        <p:nvSpPr>
          <p:cNvPr id="3" name="Text Placeholder 2"/>
          <p:cNvSpPr>
            <a:spLocks noGrp="1"/>
          </p:cNvSpPr>
          <p:nvPr>
            <p:ph type="body" idx="1"/>
          </p:nvPr>
        </p:nvSpPr>
        <p:spPr>
          <a:xfrm>
            <a:off x="228600" y="2667000"/>
            <a:ext cx="8839200" cy="4114800"/>
          </a:xfrm>
        </p:spPr>
        <p:txBody>
          <a:bodyPr>
            <a:normAutofit fontScale="92500"/>
          </a:bodyPr>
          <a:lstStyle/>
          <a:p>
            <a:r>
              <a:rPr lang="en-US" b="1" u="sng" dirty="0"/>
              <a:t>Addicted individuals</a:t>
            </a:r>
            <a:r>
              <a:rPr lang="en-US" b="1" dirty="0"/>
              <a:t>:</a:t>
            </a:r>
          </a:p>
          <a:p>
            <a:pPr marL="342900" indent="-342900">
              <a:buFont typeface="Arial" panose="020B0604020202020204" pitchFamily="34" charset="0"/>
              <a:buChar char="•"/>
            </a:pPr>
            <a:r>
              <a:rPr lang="en-US" dirty="0"/>
              <a:t>Less likely to seek help/treatment perceived stigma high</a:t>
            </a:r>
          </a:p>
          <a:p>
            <a:pPr marL="342900" indent="-342900">
              <a:buFont typeface="Arial" panose="020B0604020202020204" pitchFamily="34" charset="0"/>
              <a:buChar char="•"/>
            </a:pPr>
            <a:r>
              <a:rPr lang="en-US" dirty="0"/>
              <a:t>Report high discrimination, feeling feared, abandoned</a:t>
            </a:r>
          </a:p>
          <a:p>
            <a:pPr marL="342900" indent="-342900">
              <a:buFont typeface="Arial" panose="020B0604020202020204" pitchFamily="34" charset="0"/>
              <a:buChar char="•"/>
            </a:pPr>
            <a:r>
              <a:rPr lang="en-US" dirty="0"/>
              <a:t>More likely to dropout of treatment due to stigma</a:t>
            </a:r>
          </a:p>
          <a:p>
            <a:endParaRPr lang="en-US" dirty="0"/>
          </a:p>
          <a:p>
            <a:r>
              <a:rPr lang="en-US" b="1" u="sng" dirty="0"/>
              <a:t>Health Care Professionals: </a:t>
            </a:r>
          </a:p>
          <a:p>
            <a:pPr marL="342900" indent="-342900">
              <a:buFont typeface="Arial" panose="020B0604020202020204" pitchFamily="34" charset="0"/>
              <a:buChar char="•"/>
            </a:pPr>
            <a:r>
              <a:rPr lang="en-US" dirty="0"/>
              <a:t>Hold patients with SUD in poor regard relative to other patients</a:t>
            </a:r>
          </a:p>
          <a:p>
            <a:pPr marL="342900" indent="-342900">
              <a:buFont typeface="Arial" panose="020B0604020202020204" pitchFamily="34" charset="0"/>
              <a:buChar char="•"/>
            </a:pPr>
            <a:r>
              <a:rPr lang="en-US" dirty="0"/>
              <a:t>View them as poorly motivated, violent, manipulative</a:t>
            </a:r>
          </a:p>
          <a:p>
            <a:pPr marL="342900" indent="-342900">
              <a:buFont typeface="Arial" panose="020B0604020202020204" pitchFamily="34" charset="0"/>
              <a:buChar char="•"/>
            </a:pPr>
            <a:r>
              <a:rPr lang="en-US" dirty="0"/>
              <a:t>May avoid these patients, shorten visits, leading to suboptimal care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lo17\Desktop\Captur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400" y="914400"/>
            <a:ext cx="5410200" cy="4733925"/>
          </a:xfrm>
          <a:prstGeom prst="rect">
            <a:avLst/>
          </a:prstGeom>
          <a:noFill/>
        </p:spPr>
      </p:pic>
      <p:sp>
        <p:nvSpPr>
          <p:cNvPr id="4" name="Title 3"/>
          <p:cNvSpPr>
            <a:spLocks noGrp="1"/>
          </p:cNvSpPr>
          <p:nvPr>
            <p:ph type="title"/>
          </p:nvPr>
        </p:nvSpPr>
        <p:spPr>
          <a:xfrm>
            <a:off x="304800" y="762000"/>
            <a:ext cx="2438400" cy="1261872"/>
          </a:xfrm>
        </p:spPr>
        <p:txBody>
          <a:bodyPr/>
          <a:lstStyle/>
          <a:p>
            <a:r>
              <a:rPr lang="en-US" b="1" dirty="0"/>
              <a:t>Stigmatization of alcoholism: </a:t>
            </a:r>
            <a:r>
              <a:rPr lang="en-US" dirty="0"/>
              <a:t>impact on treatment seeking</a:t>
            </a:r>
          </a:p>
        </p:txBody>
      </p:sp>
      <p:sp>
        <p:nvSpPr>
          <p:cNvPr id="6" name="Text Placeholder 5"/>
          <p:cNvSpPr>
            <a:spLocks noGrp="1"/>
          </p:cNvSpPr>
          <p:nvPr>
            <p:ph type="body" sz="half" idx="2"/>
          </p:nvPr>
        </p:nvSpPr>
        <p:spPr/>
        <p:txBody>
          <a:bodyPr/>
          <a:lstStyle/>
          <a:p>
            <a:pPr marL="285750" indent="-285750">
              <a:buFont typeface="Arial" pitchFamily="34" charset="0"/>
              <a:buChar char="•"/>
            </a:pPr>
            <a:r>
              <a:rPr lang="en-US" b="1" dirty="0"/>
              <a:t>Sample</a:t>
            </a:r>
            <a:r>
              <a:rPr lang="en-US" dirty="0"/>
              <a:t>: Nationally representative sample of 34,653 adults with alcohol use disorder </a:t>
            </a:r>
          </a:p>
          <a:p>
            <a:pPr marL="285750" indent="-285750"/>
            <a:endParaRPr lang="en-US" dirty="0"/>
          </a:p>
          <a:p>
            <a:pPr marL="285750" indent="-285750">
              <a:buFont typeface="Arial" pitchFamily="34" charset="0"/>
              <a:buChar char="•"/>
            </a:pPr>
            <a:r>
              <a:rPr lang="en-US" b="1" dirty="0"/>
              <a:t>Design</a:t>
            </a:r>
            <a:r>
              <a:rPr lang="en-US" dirty="0"/>
              <a:t>: Cross-sectional survey</a:t>
            </a:r>
          </a:p>
          <a:p>
            <a:pPr marL="285750" indent="-285750"/>
            <a:endParaRPr lang="en-US" dirty="0"/>
          </a:p>
          <a:p>
            <a:pPr marL="285750" indent="-285750">
              <a:buFont typeface="Arial" pitchFamily="34" charset="0"/>
              <a:buChar char="•"/>
            </a:pPr>
            <a:r>
              <a:rPr lang="en-US" b="1" dirty="0"/>
              <a:t>Outcomes</a:t>
            </a:r>
            <a:r>
              <a:rPr lang="en-US" dirty="0"/>
              <a:t>: Perceived stigma of alcoholism and receipt of services</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1"/>
            <a:ext cx="8686800" cy="2667000"/>
          </a:xfrm>
        </p:spPr>
        <p:txBody>
          <a:bodyPr/>
          <a:lstStyle/>
          <a:p>
            <a:r>
              <a:rPr lang="en-US" dirty="0"/>
              <a:t>Treatment utilization - highest in the lowest stigma group</a:t>
            </a:r>
          </a:p>
          <a:p>
            <a:r>
              <a:rPr lang="en-US" dirty="0"/>
              <a:t>Individuals with lifetime alcohol use disorder (AUD) less likely to use services if had higher perception of stigma towards individuals with AUD</a:t>
            </a:r>
          </a:p>
          <a:p>
            <a:r>
              <a:rPr lang="en-US" dirty="0"/>
              <a:t>Odds of treatment/self-help decreased with each increase in alcohol stigma quartile</a:t>
            </a:r>
          </a:p>
        </p:txBody>
      </p:sp>
      <p:pic>
        <p:nvPicPr>
          <p:cNvPr id="10242" name="Picture 2" descr="C:\Users\clo17\Desktop\Captur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19200" y="3352800"/>
            <a:ext cx="6562725" cy="28479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CD166-C689-433B-8005-D2F4E929804A}"/>
              </a:ext>
            </a:extLst>
          </p:cNvPr>
          <p:cNvSpPr>
            <a:spLocks noGrp="1"/>
          </p:cNvSpPr>
          <p:nvPr>
            <p:ph type="title"/>
          </p:nvPr>
        </p:nvSpPr>
        <p:spPr>
          <a:xfrm>
            <a:off x="647271" y="1012004"/>
            <a:ext cx="2562119" cy="4795408"/>
          </a:xfrm>
        </p:spPr>
        <p:txBody>
          <a:bodyPr>
            <a:normAutofit/>
          </a:bodyPr>
          <a:lstStyle/>
          <a:p>
            <a:r>
              <a:rPr lang="en-US">
                <a:solidFill>
                  <a:srgbClr val="FFFFFF"/>
                </a:solidFill>
              </a:rPr>
              <a:t>Outline </a:t>
            </a:r>
          </a:p>
        </p:txBody>
      </p:sp>
      <p:graphicFrame>
        <p:nvGraphicFramePr>
          <p:cNvPr id="5" name="Content Placeholder 2">
            <a:extLst>
              <a:ext uri="{FF2B5EF4-FFF2-40B4-BE49-F238E27FC236}">
                <a16:creationId xmlns:a16="http://schemas.microsoft.com/office/drawing/2014/main" id="{6185584C-C648-4B5B-A931-E77EFF8ED996}"/>
              </a:ext>
            </a:extLst>
          </p:cNvPr>
          <p:cNvGraphicFramePr>
            <a:graphicFrameLocks noGrp="1"/>
          </p:cNvGraphicFramePr>
          <p:nvPr>
            <p:ph idx="1"/>
            <p:extLst>
              <p:ext uri="{D42A27DB-BD31-4B8C-83A1-F6EECF244321}">
                <p14:modId xmlns:p14="http://schemas.microsoft.com/office/powerpoint/2010/main" val="2660574565"/>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7866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48000" y="1225514"/>
            <a:ext cx="5791200" cy="4070386"/>
          </a:xfrm>
          <a:prstGeom prst="rect">
            <a:avLst/>
          </a:prstGeom>
          <a:noFill/>
        </p:spPr>
      </p:pic>
      <p:sp>
        <p:nvSpPr>
          <p:cNvPr id="4" name="Title 3"/>
          <p:cNvSpPr>
            <a:spLocks noGrp="1"/>
          </p:cNvSpPr>
          <p:nvPr>
            <p:ph type="title"/>
          </p:nvPr>
        </p:nvSpPr>
        <p:spPr>
          <a:xfrm>
            <a:off x="457200" y="685800"/>
            <a:ext cx="2139696" cy="1261872"/>
          </a:xfrm>
        </p:spPr>
        <p:txBody>
          <a:bodyPr/>
          <a:lstStyle/>
          <a:p>
            <a:r>
              <a:rPr lang="en-US" dirty="0"/>
              <a:t>Does stigma affect treatment completion?</a:t>
            </a:r>
          </a:p>
        </p:txBody>
      </p:sp>
      <p:sp>
        <p:nvSpPr>
          <p:cNvPr id="6" name="Text Placeholder 5"/>
          <p:cNvSpPr>
            <a:spLocks noGrp="1"/>
          </p:cNvSpPr>
          <p:nvPr>
            <p:ph type="body" sz="half" idx="2"/>
          </p:nvPr>
        </p:nvSpPr>
        <p:spPr/>
        <p:txBody>
          <a:bodyPr/>
          <a:lstStyle/>
          <a:p>
            <a:pPr marL="285750" indent="-285750">
              <a:buFont typeface="Arial" pitchFamily="34" charset="0"/>
              <a:buChar char="•"/>
            </a:pPr>
            <a:r>
              <a:rPr lang="en-US" b="1" dirty="0"/>
              <a:t>Sample</a:t>
            </a:r>
            <a:r>
              <a:rPr lang="en-US" dirty="0"/>
              <a:t>: 92 patients who used heroin in residential treatment in Sydney, Australia </a:t>
            </a:r>
          </a:p>
          <a:p>
            <a:pPr marL="285750" indent="-285750"/>
            <a:endParaRPr lang="en-US" dirty="0"/>
          </a:p>
          <a:p>
            <a:pPr marL="285750" indent="-285750">
              <a:buFont typeface="Arial" pitchFamily="34" charset="0"/>
              <a:buChar char="•"/>
            </a:pPr>
            <a:r>
              <a:rPr lang="en-US" b="1" dirty="0"/>
              <a:t>Design</a:t>
            </a:r>
            <a:r>
              <a:rPr lang="en-US" dirty="0"/>
              <a:t>: Cross-sectional survey</a:t>
            </a:r>
          </a:p>
          <a:p>
            <a:pPr marL="285750" indent="-285750"/>
            <a:endParaRPr lang="en-US" dirty="0"/>
          </a:p>
          <a:p>
            <a:pPr marL="285750" indent="-285750">
              <a:buFont typeface="Arial" pitchFamily="34" charset="0"/>
              <a:buChar char="•"/>
            </a:pPr>
            <a:r>
              <a:rPr lang="en-US" b="1" dirty="0"/>
              <a:t>Outcomes</a:t>
            </a:r>
            <a:r>
              <a:rPr lang="en-US" dirty="0"/>
              <a:t>: Perceptions of staff discrimination and treatment motivation</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Patients in the study…</a:t>
            </a:r>
          </a:p>
        </p:txBody>
      </p:sp>
      <p:sp>
        <p:nvSpPr>
          <p:cNvPr id="3" name="Content Placeholder 2"/>
          <p:cNvSpPr>
            <a:spLocks noGrp="1"/>
          </p:cNvSpPr>
          <p:nvPr>
            <p:ph idx="1"/>
          </p:nvPr>
        </p:nvSpPr>
        <p:spPr>
          <a:xfrm>
            <a:off x="457200" y="1828800"/>
            <a:ext cx="8229600" cy="4525963"/>
          </a:xfrm>
        </p:spPr>
        <p:txBody>
          <a:bodyPr>
            <a:normAutofit/>
          </a:bodyPr>
          <a:lstStyle/>
          <a:p>
            <a:r>
              <a:rPr lang="en-US" u="sng" dirty="0"/>
              <a:t>Experienced discrimination</a:t>
            </a:r>
            <a:r>
              <a:rPr lang="en-US" dirty="0"/>
              <a:t>: 60% believed people treated them unfairly because they knew about their substance use</a:t>
            </a:r>
          </a:p>
          <a:p>
            <a:endParaRPr lang="en-US" u="sng" dirty="0"/>
          </a:p>
          <a:p>
            <a:r>
              <a:rPr lang="en-US" u="sng" dirty="0"/>
              <a:t>Felt Feared</a:t>
            </a:r>
            <a:r>
              <a:rPr lang="en-US" dirty="0"/>
              <a:t>: 46% felt others were afraid of them when they found out about their substance use</a:t>
            </a:r>
          </a:p>
          <a:p>
            <a:endParaRPr lang="en-US" u="sng" dirty="0"/>
          </a:p>
          <a:p>
            <a:r>
              <a:rPr lang="en-US" u="sng" dirty="0"/>
              <a:t>Felt Abandoned</a:t>
            </a:r>
            <a:r>
              <a:rPr lang="en-US" dirty="0"/>
              <a:t>: 45% felt some of their family gave up on them after finding out about their substance use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normAutofit/>
          </a:bodyPr>
          <a:lstStyle/>
          <a:p>
            <a:r>
              <a:rPr lang="en-US" dirty="0"/>
              <a:t>Perceptions of discrimination was a significant predictor of treatment completion</a:t>
            </a:r>
          </a:p>
          <a:p>
            <a:pPr lvl="1"/>
            <a:r>
              <a:rPr lang="en-US" dirty="0"/>
              <a:t>Greater perceived discrimination was associated with increased dropout</a:t>
            </a:r>
          </a:p>
          <a:p>
            <a:pPr lvl="1">
              <a:buNone/>
            </a:pPr>
            <a:endParaRPr lang="en-US" dirty="0"/>
          </a:p>
          <a:p>
            <a:r>
              <a:rPr lang="en-US" dirty="0"/>
              <a:t>From qualitative interviews with 13 participants:</a:t>
            </a:r>
          </a:p>
          <a:p>
            <a:pPr lvl="1"/>
            <a:r>
              <a:rPr lang="en-US" dirty="0"/>
              <a:t>All reported they experienced discrimination in the past in treatment or at other health facilities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6600" y="609599"/>
            <a:ext cx="5181600" cy="5460149"/>
          </a:xfrm>
          <a:prstGeom prst="rect">
            <a:avLst/>
          </a:prstGeom>
          <a:noFill/>
        </p:spPr>
      </p:pic>
      <p:sp>
        <p:nvSpPr>
          <p:cNvPr id="4" name="Title 3"/>
          <p:cNvSpPr>
            <a:spLocks noGrp="1"/>
          </p:cNvSpPr>
          <p:nvPr>
            <p:ph type="title"/>
          </p:nvPr>
        </p:nvSpPr>
        <p:spPr>
          <a:xfrm>
            <a:off x="12700" y="381000"/>
            <a:ext cx="2844800" cy="2057399"/>
          </a:xfrm>
        </p:spPr>
        <p:txBody>
          <a:bodyPr/>
          <a:lstStyle/>
          <a:p>
            <a:r>
              <a:rPr lang="en-US" sz="2300" b="1" dirty="0"/>
              <a:t>Clinician attitudes toward patients who use substances: </a:t>
            </a:r>
            <a:r>
              <a:rPr lang="en-US" sz="2300" dirty="0"/>
              <a:t>differences by specialty</a:t>
            </a:r>
          </a:p>
        </p:txBody>
      </p:sp>
      <p:sp>
        <p:nvSpPr>
          <p:cNvPr id="7" name="Text Placeholder 6"/>
          <p:cNvSpPr>
            <a:spLocks noGrp="1"/>
          </p:cNvSpPr>
          <p:nvPr>
            <p:ph type="body" sz="half" idx="2"/>
          </p:nvPr>
        </p:nvSpPr>
        <p:spPr>
          <a:xfrm>
            <a:off x="152400" y="2438399"/>
            <a:ext cx="2514600" cy="3962401"/>
          </a:xfrm>
        </p:spPr>
        <p:txBody>
          <a:bodyPr>
            <a:normAutofit/>
          </a:bodyPr>
          <a:lstStyle/>
          <a:p>
            <a:pPr marL="285750" indent="-285750">
              <a:buFont typeface="Arial" pitchFamily="34" charset="0"/>
              <a:buChar char="•"/>
            </a:pPr>
            <a:r>
              <a:rPr lang="en-US" b="1" dirty="0"/>
              <a:t>Sample</a:t>
            </a:r>
            <a:r>
              <a:rPr lang="en-US" dirty="0"/>
              <a:t>: 866 health service professionals (physicians, psychiatrists, psychologist, nurses, and social workers) from a variety of service settings in 7 European countries </a:t>
            </a:r>
          </a:p>
          <a:p>
            <a:pPr marL="285750" indent="-285750"/>
            <a:endParaRPr lang="en-US" dirty="0"/>
          </a:p>
          <a:p>
            <a:pPr marL="285750" indent="-285750">
              <a:buFont typeface="Arial" pitchFamily="34" charset="0"/>
              <a:buChar char="•"/>
            </a:pPr>
            <a:r>
              <a:rPr lang="en-US" b="1" dirty="0"/>
              <a:t>Design</a:t>
            </a:r>
            <a:r>
              <a:rPr lang="en-US" dirty="0"/>
              <a:t>: Cross-sectional survey</a:t>
            </a:r>
          </a:p>
          <a:p>
            <a:pPr marL="285750" indent="-285750"/>
            <a:endParaRPr lang="en-US" dirty="0"/>
          </a:p>
          <a:p>
            <a:pPr marL="285750" indent="-285750">
              <a:buFont typeface="Arial" pitchFamily="34" charset="0"/>
              <a:buChar char="•"/>
            </a:pPr>
            <a:r>
              <a:rPr lang="en-US" b="1" dirty="0"/>
              <a:t>Outcomes</a:t>
            </a:r>
            <a:r>
              <a:rPr lang="en-US" dirty="0"/>
              <a:t>: Regard toward working with patients with problems related to alcohol or drugs, with depression, and with diabetes</a:t>
            </a:r>
          </a:p>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85801"/>
            <a:ext cx="8458200" cy="3276599"/>
          </a:xfrm>
        </p:spPr>
        <p:txBody>
          <a:bodyPr>
            <a:normAutofit/>
          </a:bodyPr>
          <a:lstStyle/>
          <a:p>
            <a:r>
              <a:rPr lang="en-US" dirty="0"/>
              <a:t>Over all clinicians, regard for working with alcohol and drug users consistently lower than other patients with diabetes or depression</a:t>
            </a:r>
          </a:p>
          <a:p>
            <a:endParaRPr lang="en-US" dirty="0"/>
          </a:p>
          <a:p>
            <a:r>
              <a:rPr lang="en-US" dirty="0"/>
              <a:t>Primary care physicians showed lower regard for drinkers and drug users than other professionals</a:t>
            </a:r>
          </a:p>
        </p:txBody>
      </p:sp>
      <p:pic>
        <p:nvPicPr>
          <p:cNvPr id="6146"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86000" y="4114801"/>
            <a:ext cx="4435244" cy="25908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2667000" cy="1371600"/>
          </a:xfrm>
        </p:spPr>
        <p:txBody>
          <a:bodyPr/>
          <a:lstStyle/>
          <a:p>
            <a:r>
              <a:rPr lang="en-US" b="1" dirty="0"/>
              <a:t>Stigma among health professionals: </a:t>
            </a:r>
            <a:r>
              <a:rPr lang="en-US" dirty="0"/>
              <a:t>impact on care delivery</a:t>
            </a:r>
          </a:p>
        </p:txBody>
      </p:sp>
      <p:sp>
        <p:nvSpPr>
          <p:cNvPr id="4" name="Text Placeholder 3"/>
          <p:cNvSpPr>
            <a:spLocks noGrp="1"/>
          </p:cNvSpPr>
          <p:nvPr>
            <p:ph type="body" sz="half" idx="2"/>
          </p:nvPr>
        </p:nvSpPr>
        <p:spPr>
          <a:xfrm>
            <a:off x="228600" y="2438400"/>
            <a:ext cx="2368297" cy="4243615"/>
          </a:xfrm>
        </p:spPr>
        <p:txBody>
          <a:bodyPr>
            <a:normAutofit/>
          </a:bodyPr>
          <a:lstStyle/>
          <a:p>
            <a:pPr marL="285750" indent="-285750">
              <a:buFont typeface="Arial" pitchFamily="34" charset="0"/>
              <a:buChar char="•"/>
            </a:pPr>
            <a:r>
              <a:rPr lang="en-US" b="1" dirty="0"/>
              <a:t>Sample</a:t>
            </a:r>
            <a:r>
              <a:rPr lang="en-US" dirty="0"/>
              <a:t>: 28 studies with health personnel who work with patients with substance use problems</a:t>
            </a:r>
          </a:p>
          <a:p>
            <a:pPr marL="285750" indent="-285750"/>
            <a:endParaRPr lang="en-US" dirty="0"/>
          </a:p>
          <a:p>
            <a:pPr marL="285750" indent="-285750">
              <a:buFont typeface="Arial" pitchFamily="34" charset="0"/>
              <a:buChar char="•"/>
            </a:pPr>
            <a:r>
              <a:rPr lang="en-US" b="1" dirty="0"/>
              <a:t>Design</a:t>
            </a:r>
            <a:r>
              <a:rPr lang="en-US" dirty="0"/>
              <a:t>: Systematic review</a:t>
            </a:r>
          </a:p>
          <a:p>
            <a:pPr marL="285750" indent="-285750"/>
            <a:endParaRPr lang="en-US" dirty="0"/>
          </a:p>
          <a:p>
            <a:pPr marL="285750" indent="-285750">
              <a:buFont typeface="Arial" pitchFamily="34" charset="0"/>
              <a:buChar char="•"/>
            </a:pPr>
            <a:r>
              <a:rPr lang="en-US" b="1" dirty="0"/>
              <a:t>Outcomes</a:t>
            </a:r>
            <a:r>
              <a:rPr lang="en-US" dirty="0"/>
              <a:t>: Attitudes of health personnel, healthcare delivery, (social) stigma</a:t>
            </a:r>
          </a:p>
          <a:p>
            <a:endParaRPr lang="en-US" dirty="0"/>
          </a:p>
        </p:txBody>
      </p:sp>
      <p:pic>
        <p:nvPicPr>
          <p:cNvPr id="1026"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24200" y="990600"/>
            <a:ext cx="5562600" cy="5016835"/>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382000" cy="5410200"/>
          </a:xfrm>
        </p:spPr>
        <p:txBody>
          <a:bodyPr>
            <a:normAutofit fontScale="92500" lnSpcReduction="10000"/>
          </a:bodyPr>
          <a:lstStyle/>
          <a:p>
            <a:r>
              <a:rPr lang="en-US" dirty="0"/>
              <a:t>In general, health professionals had a negative attitude toward patients with substance use disorders</a:t>
            </a:r>
          </a:p>
          <a:p>
            <a:pPr>
              <a:buNone/>
            </a:pPr>
            <a:endParaRPr lang="en-US" dirty="0"/>
          </a:p>
          <a:p>
            <a:r>
              <a:rPr lang="en-US" dirty="0"/>
              <a:t>Perceived factors impeding healthcare for these patients:</a:t>
            </a:r>
          </a:p>
          <a:p>
            <a:pPr lvl="1"/>
            <a:r>
              <a:rPr lang="en-US" dirty="0"/>
              <a:t>Violence</a:t>
            </a:r>
          </a:p>
          <a:p>
            <a:pPr lvl="1"/>
            <a:r>
              <a:rPr lang="en-US" dirty="0"/>
              <a:t>Manipulation</a:t>
            </a:r>
          </a:p>
          <a:p>
            <a:pPr lvl="1"/>
            <a:r>
              <a:rPr lang="en-US" dirty="0"/>
              <a:t>Poor motivation</a:t>
            </a:r>
          </a:p>
          <a:p>
            <a:pPr lvl="1">
              <a:buNone/>
            </a:pPr>
            <a:endParaRPr lang="en-US" dirty="0"/>
          </a:p>
          <a:p>
            <a:pPr marL="182880" lvl="1"/>
            <a:r>
              <a:rPr lang="en-US" sz="2400" dirty="0"/>
              <a:t>Health professionals did not have adequate training in regards to working with this patient group</a:t>
            </a:r>
          </a:p>
          <a:p>
            <a:endParaRPr lang="en-US" dirty="0"/>
          </a:p>
          <a:p>
            <a:r>
              <a:rPr lang="en-US" dirty="0"/>
              <a:t>Health professionals may have an avoidant approach to delivery of care with substance use disorder patients compared to other patient groups</a:t>
            </a:r>
          </a:p>
          <a:p>
            <a:pPr lvl="1"/>
            <a:r>
              <a:rPr lang="en-US" b="1" dirty="0"/>
              <a:t>may result in shorter visits, expression of less empathy, and less patient engagement and retention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lstStyle/>
          <a:p>
            <a:r>
              <a:rPr lang="en-US" dirty="0"/>
              <a:t>Brief Recap</a:t>
            </a:r>
          </a:p>
        </p:txBody>
      </p:sp>
      <p:sp>
        <p:nvSpPr>
          <p:cNvPr id="3" name="Content Placeholder 2"/>
          <p:cNvSpPr>
            <a:spLocks noGrp="1"/>
          </p:cNvSpPr>
          <p:nvPr>
            <p:ph idx="1"/>
          </p:nvPr>
        </p:nvSpPr>
        <p:spPr>
          <a:xfrm>
            <a:off x="457200" y="1447800"/>
            <a:ext cx="8458200" cy="5029200"/>
          </a:xfrm>
        </p:spPr>
        <p:txBody>
          <a:bodyPr/>
          <a:lstStyle/>
          <a:p>
            <a:r>
              <a:rPr lang="en-US" dirty="0"/>
              <a:t>Addiction appears to be among the top (if not the top) most stigmatized conditions across different societies</a:t>
            </a:r>
          </a:p>
          <a:p>
            <a:r>
              <a:rPr lang="en-US" dirty="0"/>
              <a:t>Compared to other mental illnesses, people have more stigmatizing and discriminatory views toward those with addiction disorders </a:t>
            </a:r>
          </a:p>
          <a:p>
            <a:r>
              <a:rPr lang="en-US" dirty="0"/>
              <a:t>Perceived stigma is a major barrier to seeking help/earlier</a:t>
            </a:r>
          </a:p>
          <a:p>
            <a:r>
              <a:rPr lang="en-US" dirty="0"/>
              <a:t>Perceived stigma predicts earlier treatment discontinuation</a:t>
            </a:r>
          </a:p>
          <a:p>
            <a:r>
              <a:rPr lang="en-US" dirty="0"/>
              <a:t>Clinicians, generally, hold negative views toward addicted individuals, particularly those with less specific training/exposure in addiction</a:t>
            </a:r>
          </a:p>
          <a:p>
            <a:endParaRPr lang="en-US" dirty="0"/>
          </a:p>
        </p:txBody>
      </p:sp>
    </p:spTree>
    <p:extLst>
      <p:ext uri="{BB962C8B-B14F-4D97-AF65-F5344CB8AC3E}">
        <p14:creationId xmlns:p14="http://schemas.microsoft.com/office/powerpoint/2010/main" val="19125736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905000"/>
          </a:xfrm>
        </p:spPr>
        <p:txBody>
          <a:bodyPr>
            <a:normAutofit fontScale="90000"/>
          </a:bodyPr>
          <a:lstStyle/>
          <a:p>
            <a:r>
              <a:rPr lang="en-US" dirty="0"/>
              <a:t>So, why is addiction so stigmatized compared to other social problems and health conditions, and other mental illnesses?</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Tree>
    <p:extLst>
      <p:ext uri="{BB962C8B-B14F-4D97-AF65-F5344CB8AC3E}">
        <p14:creationId xmlns:p14="http://schemas.microsoft.com/office/powerpoint/2010/main" val="11726230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factors influence stigma?</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graphicFrame>
        <p:nvGraphicFramePr>
          <p:cNvPr id="5" name="Table 4"/>
          <p:cNvGraphicFramePr>
            <a:graphicFrameLocks noGrp="1"/>
          </p:cNvGraphicFramePr>
          <p:nvPr/>
        </p:nvGraphicFramePr>
        <p:xfrm>
          <a:off x="685800" y="1600200"/>
          <a:ext cx="7924800" cy="4463121"/>
        </p:xfrm>
        <a:graphic>
          <a:graphicData uri="http://schemas.openxmlformats.org/drawingml/2006/table">
            <a:tbl>
              <a:tblPr firstRow="1" bandRow="1">
                <a:tableStyleId>{93296810-A885-4BE3-A3E7-6D5BEEA58F35}</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752443">
                <a:tc>
                  <a:txBody>
                    <a:bodyPr/>
                    <a:lstStyle/>
                    <a:p>
                      <a:pPr algn="ctr"/>
                      <a:r>
                        <a:rPr lang="en-US" dirty="0"/>
                        <a:t>Cause</a:t>
                      </a:r>
                    </a:p>
                  </a:txBody>
                  <a:tcPr/>
                </a:tc>
                <a:tc>
                  <a:txBody>
                    <a:bodyPr/>
                    <a:lstStyle/>
                    <a:p>
                      <a:pPr algn="ctr"/>
                      <a:r>
                        <a:rPr lang="en-US" dirty="0"/>
                        <a:t>Controllability</a:t>
                      </a:r>
                    </a:p>
                  </a:txBody>
                  <a:tcPr/>
                </a:tc>
                <a:tc>
                  <a:txBody>
                    <a:bodyPr/>
                    <a:lstStyle/>
                    <a:p>
                      <a:pPr algn="ctr"/>
                      <a:r>
                        <a:rPr lang="en-US" dirty="0"/>
                        <a:t>Stigma</a:t>
                      </a:r>
                    </a:p>
                  </a:txBody>
                  <a:tcPr/>
                </a:tc>
                <a:extLst>
                  <a:ext uri="{0D108BD9-81ED-4DB2-BD59-A6C34878D82A}">
                    <a16:rowId xmlns:a16="http://schemas.microsoft.com/office/drawing/2014/main" val="10000"/>
                  </a:ext>
                </a:extLst>
              </a:tr>
              <a:tr h="1855339">
                <a:tc>
                  <a:txBody>
                    <a:bodyPr/>
                    <a:lstStyle/>
                    <a:p>
                      <a:pPr algn="ctr"/>
                      <a:endParaRPr lang="en-US" dirty="0"/>
                    </a:p>
                    <a:p>
                      <a:pPr algn="ctr"/>
                      <a:r>
                        <a:rPr lang="en-US" dirty="0"/>
                        <a:t>“It’s</a:t>
                      </a:r>
                      <a:r>
                        <a:rPr lang="en-US" baseline="0" dirty="0"/>
                        <a:t> not their fault”</a:t>
                      </a:r>
                      <a:endParaRPr lang="en-US" dirty="0"/>
                    </a:p>
                  </a:txBody>
                  <a:tcPr/>
                </a:tc>
                <a:tc>
                  <a:txBody>
                    <a:bodyPr/>
                    <a:lstStyle/>
                    <a:p>
                      <a:pPr algn="ctr"/>
                      <a:endParaRPr lang="en-US" dirty="0"/>
                    </a:p>
                    <a:p>
                      <a:pPr algn="ctr"/>
                      <a:r>
                        <a:rPr lang="en-US" dirty="0"/>
                        <a:t>“They can’t help it”</a:t>
                      </a:r>
                    </a:p>
                  </a:txBody>
                  <a:tcPr/>
                </a:tc>
                <a:tc>
                  <a:txBody>
                    <a:bodyPr/>
                    <a:lstStyle/>
                    <a:p>
                      <a:pPr algn="ctr"/>
                      <a:endParaRPr lang="en-US" dirty="0"/>
                    </a:p>
                    <a:p>
                      <a:pPr algn="ctr"/>
                      <a:r>
                        <a:rPr lang="en-US" dirty="0"/>
                        <a:t>Decreases</a:t>
                      </a:r>
                    </a:p>
                  </a:txBody>
                  <a:tcPr/>
                </a:tc>
                <a:extLst>
                  <a:ext uri="{0D108BD9-81ED-4DB2-BD59-A6C34878D82A}">
                    <a16:rowId xmlns:a16="http://schemas.microsoft.com/office/drawing/2014/main" val="10001"/>
                  </a:ext>
                </a:extLst>
              </a:tr>
              <a:tr h="1855339">
                <a:tc>
                  <a:txBody>
                    <a:bodyPr/>
                    <a:lstStyle/>
                    <a:p>
                      <a:pPr algn="ctr"/>
                      <a:endParaRPr lang="en-US" dirty="0"/>
                    </a:p>
                    <a:p>
                      <a:pPr algn="ctr"/>
                      <a:r>
                        <a:rPr lang="en-US" dirty="0"/>
                        <a:t>“It</a:t>
                      </a:r>
                      <a:r>
                        <a:rPr lang="en-US" baseline="0" dirty="0"/>
                        <a:t> </a:t>
                      </a:r>
                      <a:r>
                        <a:rPr lang="en-US" u="sng" baseline="0" dirty="0"/>
                        <a:t>is </a:t>
                      </a:r>
                      <a:r>
                        <a:rPr lang="en-US" baseline="0" dirty="0"/>
                        <a:t>their fault”</a:t>
                      </a:r>
                      <a:endParaRPr lang="en-US" dirty="0"/>
                    </a:p>
                  </a:txBody>
                  <a:tcPr/>
                </a:tc>
                <a:tc>
                  <a:txBody>
                    <a:bodyPr/>
                    <a:lstStyle/>
                    <a:p>
                      <a:pPr algn="ctr"/>
                      <a:endParaRPr lang="en-US" dirty="0"/>
                    </a:p>
                    <a:p>
                      <a:pPr algn="ctr"/>
                      <a:r>
                        <a:rPr lang="en-US" dirty="0"/>
                        <a:t>“They really </a:t>
                      </a:r>
                      <a:r>
                        <a:rPr lang="en-US" i="0" u="sng" dirty="0"/>
                        <a:t>can </a:t>
                      </a:r>
                      <a:r>
                        <a:rPr lang="en-US" dirty="0"/>
                        <a:t>help it”</a:t>
                      </a:r>
                    </a:p>
                  </a:txBody>
                  <a:tcPr/>
                </a:tc>
                <a:tc>
                  <a:txBody>
                    <a:bodyPr/>
                    <a:lstStyle/>
                    <a:p>
                      <a:pPr algn="ctr"/>
                      <a:endParaRPr lang="en-US" dirty="0"/>
                    </a:p>
                    <a:p>
                      <a:pPr algn="ctr"/>
                      <a:r>
                        <a:rPr lang="en-US" dirty="0"/>
                        <a:t>Increases</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7652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722313" y="2362200"/>
            <a:ext cx="7772400" cy="22002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0" i="0" kern="1200" spc="-100" baseline="0">
                <a:solidFill>
                  <a:schemeClr val="tx2"/>
                </a:solidFill>
                <a:latin typeface="Arial" charset="0"/>
                <a:ea typeface="Arial" charset="0"/>
                <a:cs typeface="Arial" charset="0"/>
              </a:defRPr>
            </a:lvl1pPr>
          </a:lstStyle>
          <a:p>
            <a:pPr marL="0" marR="0" lvl="0" indent="0" fontAlgn="auto">
              <a:spcAft>
                <a:spcPts val="600"/>
              </a:spcAft>
              <a:buClrTx/>
              <a:buSzTx/>
              <a:tabLst/>
              <a:defRPr/>
            </a:pPr>
            <a:r>
              <a:rPr kumimoji="0" lang="en-US" sz="4800" b="0" i="0" u="none" strike="noStrike" kern="1200" cap="all" spc="-100" normalizeH="0" baseline="0" noProof="0">
                <a:ln>
                  <a:noFill/>
                </a:ln>
                <a:effectLst/>
                <a:uLnTx/>
                <a:uFillTx/>
                <a:latin typeface="Arial" charset="0"/>
                <a:ea typeface="Arial" charset="0"/>
                <a:cs typeface="Arial" charset="0"/>
              </a:rPr>
              <a:t>What Is Stigma?</a:t>
            </a:r>
          </a:p>
        </p:txBody>
      </p:sp>
      <p:sp>
        <p:nvSpPr>
          <p:cNvPr id="3" name="Content Placeholder 2"/>
          <p:cNvSpPr>
            <a:spLocks noGrp="1"/>
          </p:cNvSpPr>
          <p:nvPr>
            <p:ph type="body" idx="1"/>
          </p:nvPr>
        </p:nvSpPr>
        <p:spPr>
          <a:xfrm>
            <a:off x="722313" y="4626864"/>
            <a:ext cx="7772400" cy="1500187"/>
          </a:xfrm>
          <a:prstGeom prst="rect">
            <a:avLst/>
          </a:prstGeom>
        </p:spPr>
        <p:txBody>
          <a:bodyPr vert="horz" lIns="91440" tIns="45720" rIns="91440" bIns="45720" rtlCol="0" anchor="t">
            <a:normAutofit/>
          </a:bodyPr>
          <a:lstStyle/>
          <a:p>
            <a:pPr>
              <a:lnSpc>
                <a:spcPct val="90000"/>
              </a:lnSpc>
            </a:pPr>
            <a:endParaRPr lang="en-US" sz="2200" b="0" i="0" kern="1200">
              <a:latin typeface="Arial" charset="0"/>
              <a:ea typeface="Arial" charset="0"/>
              <a:cs typeface="Arial" charset="0"/>
            </a:endParaRPr>
          </a:p>
          <a:p>
            <a:pPr>
              <a:lnSpc>
                <a:spcPct val="90000"/>
              </a:lnSpc>
            </a:pPr>
            <a:endParaRPr lang="en-US" sz="2200" b="0" i="0" kern="1200">
              <a:latin typeface="Arial" charset="0"/>
              <a:ea typeface="Arial" charset="0"/>
              <a:cs typeface="Arial" charset="0"/>
            </a:endParaRPr>
          </a:p>
          <a:p>
            <a:pPr>
              <a:lnSpc>
                <a:spcPct val="90000"/>
              </a:lnSpc>
            </a:pPr>
            <a:r>
              <a:rPr lang="en-US" sz="2200" b="0" i="0" kern="1200">
                <a:latin typeface="Arial" charset="0"/>
                <a:ea typeface="Arial" charset="0"/>
                <a:cs typeface="Arial" charset="0"/>
              </a:rPr>
              <a:t>An attribute, behavior, or condition, that is socially discrediting</a:t>
            </a:r>
          </a:p>
        </p:txBody>
      </p:sp>
    </p:spTree>
    <p:extLst>
      <p:ext uri="{BB962C8B-B14F-4D97-AF65-F5344CB8AC3E}">
        <p14:creationId xmlns:p14="http://schemas.microsoft.com/office/powerpoint/2010/main" val="26166010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pic>
        <p:nvPicPr>
          <p:cNvPr id="9218" name="Picture 2" descr="Circuits Involved in Drug Abuse and Addi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524000"/>
            <a:ext cx="21336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Key:</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PFC – prefrontal cortex;</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ACG – anterior cingulate </a:t>
            </a: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gyrus</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OFC – orbitofrontal cortex;</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SCC – </a:t>
            </a: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subcallosal</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cortex;</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NAc</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 nucleus </a:t>
            </a: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accumbens</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VP – ventral </a:t>
            </a: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pallidum</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Hipp</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 hippocampus;</a:t>
            </a:r>
            <a:b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r>
              <a:rPr kumimoji="0" lang="en-US" sz="1000" b="0" i="0" u="none" strike="noStrike" kern="1200" cap="none" spc="0" normalizeH="0" baseline="0" noProof="0" dirty="0" err="1">
                <a:ln>
                  <a:noFill/>
                </a:ln>
                <a:solidFill>
                  <a:prstClr val="white"/>
                </a:solidFill>
                <a:effectLst/>
                <a:uLnTx/>
                <a:uFillTx/>
                <a:latin typeface="Arial" pitchFamily="34" charset="0"/>
                <a:ea typeface="+mn-ea"/>
                <a:cs typeface="Arial" pitchFamily="34" charset="0"/>
              </a:rPr>
              <a:t>Amyg</a:t>
            </a:r>
            <a:r>
              <a:rPr kumimoji="0" lang="en-US" sz="10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 amygdala.</a:t>
            </a:r>
          </a:p>
        </p:txBody>
      </p:sp>
    </p:spTree>
    <p:extLst>
      <p:ext uri="{BB962C8B-B14F-4D97-AF65-F5344CB8AC3E}">
        <p14:creationId xmlns:p14="http://schemas.microsoft.com/office/powerpoint/2010/main" val="28259691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981200" y="3352800"/>
            <a:ext cx="5038725" cy="3429000"/>
          </a:xfrm>
          <a:prstGeom prst="rect">
            <a:avLst/>
          </a:prstGeom>
          <a:noFill/>
          <a:ln>
            <a:noFill/>
          </a:ln>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1981200" y="234885"/>
            <a:ext cx="5029200" cy="2971800"/>
          </a:xfrm>
          <a:prstGeom prst="rect">
            <a:avLst/>
          </a:prstGeom>
          <a:noFill/>
          <a:ln>
            <a:noFill/>
          </a:ln>
        </p:spPr>
      </p:pic>
    </p:spTree>
    <p:extLst>
      <p:ext uri="{BB962C8B-B14F-4D97-AF65-F5344CB8AC3E}">
        <p14:creationId xmlns:p14="http://schemas.microsoft.com/office/powerpoint/2010/main" val="27050192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53" y="347472"/>
            <a:ext cx="8686800" cy="901628"/>
          </a:xfrm>
        </p:spPr>
        <p:txBody>
          <a:bodyPr>
            <a:normAutofit fontScale="90000"/>
          </a:bodyPr>
          <a:lstStyle/>
          <a:p>
            <a:br>
              <a:rPr lang="en-US" dirty="0"/>
            </a:br>
            <a:r>
              <a:rPr lang="en-US" dirty="0"/>
              <a:t>If drugs are so pleasurable, Why aren’t we all addicted? </a:t>
            </a:r>
            <a:r>
              <a:rPr lang="en-US" sz="2000" dirty="0"/>
              <a:t>Genetically mediated response, metabolism, reward sensitivity…</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pic>
        <p:nvPicPr>
          <p:cNvPr id="13316" name="Picture 4" descr="https://encrypted-tbn0.gstatic.com/images?q=tbn:ANd9GcSUzVSwNF9M5DkjsqPHXcLBx4c3VRqChQnJ1kk06eswvYDJQk_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6800" y="2209800"/>
            <a:ext cx="4344364" cy="28633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2362200"/>
            <a:ext cx="4572000" cy="203132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Approx. 50% of the risk for addiction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is genetic</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Genetic differences affect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subjective preference and degree of     	reward people experience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from different substances/activities</a:t>
            </a:r>
          </a:p>
        </p:txBody>
      </p:sp>
    </p:spTree>
    <p:extLst>
      <p:ext uri="{BB962C8B-B14F-4D97-AF65-F5344CB8AC3E}">
        <p14:creationId xmlns:p14="http://schemas.microsoft.com/office/powerpoint/2010/main" val="9640914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36" y="609600"/>
            <a:ext cx="8686800" cy="838200"/>
          </a:xfrm>
        </p:spPr>
        <p:txBody>
          <a:bodyPr>
            <a:normAutofit fontScale="90000"/>
          </a:bodyPr>
          <a:lstStyle/>
          <a:p>
            <a:r>
              <a:rPr lang="en-US" dirty="0"/>
              <a:t>What is “addiction”? </a:t>
            </a:r>
            <a:br>
              <a:rPr lang="en-US" dirty="0"/>
            </a:br>
            <a:r>
              <a:rPr lang="en-US" dirty="0"/>
              <a:t>Contemporary definitions</a:t>
            </a:r>
          </a:p>
        </p:txBody>
      </p:sp>
      <p:graphicFrame>
        <p:nvGraphicFramePr>
          <p:cNvPr id="5" name="Content Placeholder 4"/>
          <p:cNvGraphicFramePr>
            <a:graphicFrameLocks noGrp="1"/>
          </p:cNvGraphicFramePr>
          <p:nvPr>
            <p:ph idx="1"/>
          </p:nvPr>
        </p:nvGraphicFramePr>
        <p:xfrm>
          <a:off x="301625" y="2133600"/>
          <a:ext cx="86868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935A81-FF43-4E9B-A58C-8FE5076ED7F4}" type="slidenum">
              <a:rPr kumimoji="0" lang="en-US" sz="1400" b="1" i="0" u="none" strike="noStrike" kern="1200" cap="none" spc="0" normalizeH="0" baseline="0" noProof="0" smtClean="0">
                <a:ln>
                  <a:noFill/>
                </a:ln>
                <a:solidFill>
                  <a:srgbClr val="F0A22E">
                    <a:shade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1400" b="1" i="0" u="none" strike="noStrike" kern="1200" cap="none" spc="0" normalizeH="0" baseline="0" noProof="0">
              <a:ln>
                <a:noFill/>
              </a:ln>
              <a:solidFill>
                <a:srgbClr val="F0A22E">
                  <a:shade val="75000"/>
                </a:srgbClr>
              </a:solidFill>
              <a:effectLst/>
              <a:uLnTx/>
              <a:uFillTx/>
              <a:latin typeface="Arial"/>
              <a:ea typeface="+mn-ea"/>
              <a:cs typeface="+mn-cs"/>
            </a:endParaRPr>
          </a:p>
        </p:txBody>
      </p:sp>
    </p:spTree>
    <p:extLst>
      <p:ext uri="{BB962C8B-B14F-4D97-AF65-F5344CB8AC3E}">
        <p14:creationId xmlns:p14="http://schemas.microsoft.com/office/powerpoint/2010/main" val="35639604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839200" cy="2362200"/>
          </a:xfrm>
        </p:spPr>
        <p:txBody>
          <a:bodyPr>
            <a:normAutofit fontScale="90000"/>
          </a:bodyPr>
          <a:lstStyle/>
          <a:p>
            <a:r>
              <a:rPr lang="en-US" dirty="0"/>
              <a:t>Caution: Potential paradoxical outcome of biomedical “chronically relapsing brain disease” definition’s intent to destigmatize -may actually increase at least some aspects of stigma of addiction </a:t>
            </a:r>
          </a:p>
        </p:txBody>
      </p:sp>
      <p:sp>
        <p:nvSpPr>
          <p:cNvPr id="3" name="Content Placeholder 2"/>
          <p:cNvSpPr>
            <a:spLocks noGrp="1"/>
          </p:cNvSpPr>
          <p:nvPr>
            <p:ph idx="1"/>
          </p:nvPr>
        </p:nvSpPr>
        <p:spPr>
          <a:xfrm>
            <a:off x="457200" y="3733800"/>
            <a:ext cx="8229600" cy="2743200"/>
          </a:xfrm>
        </p:spPr>
        <p:txBody>
          <a:bodyPr/>
          <a:lstStyle/>
          <a:p>
            <a:pPr marL="0" indent="0">
              <a:buNone/>
            </a:pPr>
            <a:r>
              <a:rPr lang="en-US" dirty="0"/>
              <a:t>While a genetic and biological and brain disease view is popular and describes the nature of addiction at that level, it is important to also communicate that addiction is </a:t>
            </a:r>
            <a:r>
              <a:rPr lang="en-US" u="sng" dirty="0"/>
              <a:t>treatable</a:t>
            </a:r>
            <a:r>
              <a:rPr lang="en-US" dirty="0"/>
              <a:t>, and actually a </a:t>
            </a:r>
            <a:r>
              <a:rPr lang="en-US" u="sng" dirty="0"/>
              <a:t>good prognosis psychiatric disorder from which most people recover</a:t>
            </a:r>
            <a:r>
              <a:rPr lang="en-US" dirty="0"/>
              <a:t>.</a:t>
            </a:r>
          </a:p>
          <a:p>
            <a:endParaRPr lang="en-US" dirty="0"/>
          </a:p>
        </p:txBody>
      </p:sp>
    </p:spTree>
    <p:extLst>
      <p:ext uri="{BB962C8B-B14F-4D97-AF65-F5344CB8AC3E}">
        <p14:creationId xmlns:p14="http://schemas.microsoft.com/office/powerpoint/2010/main" val="32673917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493674"/>
            <a:ext cx="4953000" cy="269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151631"/>
            <a:ext cx="4724400" cy="310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2999" y="1676400"/>
            <a:ext cx="1697901" cy="3693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52% remission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rate for AUD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93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61% remission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Arial"/>
                <a:ea typeface="+mn-ea"/>
                <a:cs typeface="+mn-cs"/>
              </a:rPr>
              <a:t>Rate for DUD</a:t>
            </a:r>
          </a:p>
        </p:txBody>
      </p:sp>
    </p:spTree>
    <p:extLst>
      <p:ext uri="{BB962C8B-B14F-4D97-AF65-F5344CB8AC3E}">
        <p14:creationId xmlns:p14="http://schemas.microsoft.com/office/powerpoint/2010/main" val="39661808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p:spPr>
        <p:txBody>
          <a:bodyPr>
            <a:normAutofit fontScale="90000"/>
          </a:bodyPr>
          <a:lstStyle/>
          <a:p>
            <a:r>
              <a:rPr lang="en-US" dirty="0"/>
              <a:t>Why it matters how we conceptualize it and what we call it and people with it</a:t>
            </a:r>
          </a:p>
        </p:txBody>
      </p:sp>
      <p:sp>
        <p:nvSpPr>
          <p:cNvPr id="3" name="Content Placeholder 2"/>
          <p:cNvSpPr>
            <a:spLocks noGrp="1"/>
          </p:cNvSpPr>
          <p:nvPr>
            <p:ph idx="1"/>
          </p:nvPr>
        </p:nvSpPr>
        <p:spPr/>
        <p:txBody>
          <a:bodyPr>
            <a:normAutofit fontScale="92500" lnSpcReduction="20000"/>
          </a:bodyPr>
          <a:lstStyle/>
          <a:p>
            <a:r>
              <a:rPr lang="en-US" dirty="0"/>
              <a:t>Our conceptual formulations and related language and terminology </a:t>
            </a:r>
            <a:r>
              <a:rPr lang="en-US" b="1" dirty="0"/>
              <a:t>implicitly reflect and influence </a:t>
            </a:r>
            <a:r>
              <a:rPr lang="en-US" dirty="0"/>
              <a:t>how we think about and approach these conditions</a:t>
            </a:r>
          </a:p>
          <a:p>
            <a:endParaRPr lang="en-US" dirty="0"/>
          </a:p>
          <a:p>
            <a:r>
              <a:rPr lang="en-US" dirty="0"/>
              <a:t>Language is a standardized collection of sounds and symbols that tacitly trigger networks of cognitive scripts that activate a serial chain of connected thoughts that influence appraisal, attitudes, decisions, and actions</a:t>
            </a:r>
          </a:p>
          <a:p>
            <a:endParaRPr lang="en-US" dirty="0"/>
          </a:p>
          <a:p>
            <a:r>
              <a:rPr lang="en-US" dirty="0"/>
              <a:t>Language changes over time (“lunatic asylums” “drunkards/dipsomaniacs”  replaced with psych hospitals/ alcohol/AUD patients). </a:t>
            </a:r>
          </a:p>
          <a:p>
            <a:endParaRPr lang="en-US" dirty="0"/>
          </a:p>
          <a:p>
            <a:r>
              <a:rPr lang="en-US" dirty="0"/>
              <a:t>National policy approaches to “drug problem” possesses own terms/rhetoric - recent shift from a “war on drugs” (punishment) to a broader public health approach (prevention/treatment)… </a:t>
            </a:r>
          </a:p>
        </p:txBody>
      </p:sp>
    </p:spTree>
    <p:extLst>
      <p:ext uri="{BB962C8B-B14F-4D97-AF65-F5344CB8AC3E}">
        <p14:creationId xmlns:p14="http://schemas.microsoft.com/office/powerpoint/2010/main" val="3967958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2139696" cy="1261872"/>
          </a:xfrm>
        </p:spPr>
        <p:txBody>
          <a:bodyPr/>
          <a:lstStyle/>
          <a:p>
            <a:r>
              <a:rPr lang="en-US" dirty="0"/>
              <a:t>The paradox of a biomedical view</a:t>
            </a:r>
          </a:p>
        </p:txBody>
      </p:sp>
      <p:sp>
        <p:nvSpPr>
          <p:cNvPr id="5" name="Content Placeholder 4"/>
          <p:cNvSpPr>
            <a:spLocks noGrp="1"/>
          </p:cNvSpPr>
          <p:nvPr>
            <p:ph idx="1"/>
          </p:nvPr>
        </p:nvSpPr>
        <p:spPr/>
        <p:txBody>
          <a:bodyPr/>
          <a:lstStyle/>
          <a:p>
            <a:endParaRPr lang="en-US"/>
          </a:p>
        </p:txBody>
      </p:sp>
      <p:sp>
        <p:nvSpPr>
          <p:cNvPr id="6" name="Text Placeholder 5"/>
          <p:cNvSpPr>
            <a:spLocks noGrp="1"/>
          </p:cNvSpPr>
          <p:nvPr>
            <p:ph type="body" sz="half" idx="2"/>
          </p:nvPr>
        </p:nvSpPr>
        <p:spPr>
          <a:xfrm>
            <a:off x="304800" y="2133600"/>
            <a:ext cx="2362200" cy="4267200"/>
          </a:xfrm>
        </p:spPr>
        <p:txBody>
          <a:bodyPr>
            <a:normAutofit fontScale="92500" lnSpcReduction="10000"/>
          </a:bodyPr>
          <a:lstStyle/>
          <a:p>
            <a:pPr marL="285750" indent="-285750">
              <a:buFont typeface="Arial" pitchFamily="34" charset="0"/>
              <a:buChar char="•"/>
            </a:pPr>
            <a:r>
              <a:rPr lang="en-US" b="1" dirty="0"/>
              <a:t>Sample</a:t>
            </a:r>
            <a:r>
              <a:rPr lang="en-US" dirty="0"/>
              <a:t>: Respondents completing the General Social Survey (nationally representative survey of U.S. adults) mental health module in 1996 and 2006</a:t>
            </a:r>
          </a:p>
          <a:p>
            <a:pPr marL="285750" indent="-285750"/>
            <a:endParaRPr lang="en-US" dirty="0"/>
          </a:p>
          <a:p>
            <a:pPr marL="285750" indent="-285750">
              <a:buFont typeface="Arial" pitchFamily="34" charset="0"/>
              <a:buChar char="•"/>
            </a:pPr>
            <a:r>
              <a:rPr lang="en-US" b="1" dirty="0"/>
              <a:t>Design</a:t>
            </a:r>
            <a:r>
              <a:rPr lang="en-US" dirty="0"/>
              <a:t>:  Vignette-based randomized design</a:t>
            </a:r>
          </a:p>
          <a:p>
            <a:pPr marL="285750" indent="-285750">
              <a:buFont typeface="Arial" pitchFamily="34" charset="0"/>
              <a:buChar char="•"/>
            </a:pPr>
            <a:endParaRPr lang="en-US" dirty="0"/>
          </a:p>
          <a:p>
            <a:pPr marL="285750" indent="-285750">
              <a:buFont typeface="Arial" pitchFamily="34" charset="0"/>
              <a:buChar char="•"/>
            </a:pPr>
            <a:r>
              <a:rPr lang="en-US" b="1" dirty="0"/>
              <a:t>Comparison conditions</a:t>
            </a:r>
            <a:r>
              <a:rPr lang="en-US" dirty="0"/>
              <a:t>: Respondents were randomized to vignettes depicting a person with one of three psychiatric conditions</a:t>
            </a:r>
            <a:endParaRPr lang="en-US" b="1" dirty="0"/>
          </a:p>
          <a:p>
            <a:pPr marL="285750" indent="-285750"/>
            <a:endParaRPr lang="en-US" dirty="0"/>
          </a:p>
          <a:p>
            <a:pPr marL="285750" indent="-285750">
              <a:buFont typeface="Arial" pitchFamily="34" charset="0"/>
              <a:buChar char="•"/>
            </a:pPr>
            <a:r>
              <a:rPr lang="en-US" b="1" dirty="0"/>
              <a:t>Outcomes</a:t>
            </a:r>
            <a:r>
              <a:rPr lang="en-US" dirty="0"/>
              <a:t>: Questions about the person portrayed in the vignette</a:t>
            </a:r>
          </a:p>
          <a:p>
            <a:endParaRPr lang="en-US" dirty="0"/>
          </a:p>
        </p:txBody>
      </p:sp>
      <p:pic>
        <p:nvPicPr>
          <p:cNvPr id="4098"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95600" y="762000"/>
            <a:ext cx="5930900" cy="554968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457200"/>
            <a:ext cx="8229600" cy="1752600"/>
          </a:xfrm>
        </p:spPr>
        <p:txBody>
          <a:bodyPr>
            <a:normAutofit lnSpcReduction="10000"/>
          </a:bodyPr>
          <a:lstStyle/>
          <a:p>
            <a:r>
              <a:rPr lang="en-US" dirty="0"/>
              <a:t>Endorsement of the biomedical model increased over time </a:t>
            </a:r>
          </a:p>
          <a:p>
            <a:pPr lvl="1"/>
            <a:r>
              <a:rPr lang="en-US" dirty="0"/>
              <a:t>Between 1996 and 2006 people viewed “alcohol abuse” as more “genetic” and due to a “chemical imbalance” but also viewed it significantly more as due to “bad character”</a:t>
            </a:r>
          </a:p>
          <a:p>
            <a:pPr lvl="1"/>
            <a:endParaRPr lang="en-US" dirty="0"/>
          </a:p>
        </p:txBody>
      </p:sp>
      <p:pic>
        <p:nvPicPr>
          <p:cNvPr id="2050"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1245" y="2209800"/>
            <a:ext cx="8230155" cy="4191000"/>
          </a:xfrm>
          <a:prstGeom prst="rect">
            <a:avLst/>
          </a:prstGeom>
          <a:noFill/>
        </p:spPr>
      </p:pic>
      <p:sp>
        <p:nvSpPr>
          <p:cNvPr id="4" name="Rectangle 3"/>
          <p:cNvSpPr/>
          <p:nvPr/>
        </p:nvSpPr>
        <p:spPr>
          <a:xfrm>
            <a:off x="4038600" y="2743200"/>
            <a:ext cx="1524000" cy="3429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6645" y="3429000"/>
            <a:ext cx="1524000" cy="76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431245" y="4953000"/>
            <a:ext cx="1524000" cy="838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956" y="419100"/>
            <a:ext cx="8229600" cy="1066800"/>
          </a:xfrm>
        </p:spPr>
        <p:txBody>
          <a:bodyPr>
            <a:normAutofit fontScale="92500"/>
          </a:bodyPr>
          <a:lstStyle/>
          <a:p>
            <a:r>
              <a:rPr lang="en-US" dirty="0"/>
              <a:t>Despite the increase in support for a biomedical model, no improvements to public tolerance between 1996 and 2006…</a:t>
            </a:r>
          </a:p>
        </p:txBody>
      </p:sp>
      <p:pic>
        <p:nvPicPr>
          <p:cNvPr id="3074" name="Picture 2" descr="C:\Users\clo17\Desktop\Captur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0044" y="1676400"/>
            <a:ext cx="8083912" cy="4648200"/>
          </a:xfrm>
          <a:prstGeom prst="rect">
            <a:avLst/>
          </a:prstGeom>
          <a:noFill/>
        </p:spPr>
      </p:pic>
      <p:sp>
        <p:nvSpPr>
          <p:cNvPr id="5" name="Rectangle 4"/>
          <p:cNvSpPr/>
          <p:nvPr/>
        </p:nvSpPr>
        <p:spPr>
          <a:xfrm>
            <a:off x="4419600" y="2057400"/>
            <a:ext cx="1524000" cy="426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1.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3_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RRI Colors">
      <a:dk1>
        <a:sysClr val="windowText" lastClr="000000"/>
      </a:dk1>
      <a:lt1>
        <a:sysClr val="window" lastClr="FFFFFF"/>
      </a:lt1>
      <a:dk2>
        <a:srgbClr val="37424A"/>
      </a:dk2>
      <a:lt2>
        <a:srgbClr val="A5ACAF"/>
      </a:lt2>
      <a:accent1>
        <a:srgbClr val="669900"/>
      </a:accent1>
      <a:accent2>
        <a:srgbClr val="004250"/>
      </a:accent2>
      <a:accent3>
        <a:srgbClr val="00B092"/>
      </a:accent3>
      <a:accent4>
        <a:srgbClr val="8CB8C6"/>
      </a:accent4>
      <a:accent5>
        <a:srgbClr val="EEAF30"/>
      </a:accent5>
      <a:accent6>
        <a:srgbClr val="DC5034"/>
      </a:accent6>
      <a:hlink>
        <a:srgbClr val="007EA3"/>
      </a:hlink>
      <a:folHlink>
        <a:srgbClr val="00425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TotalTime>
  <Words>9937</Words>
  <Application>Microsoft Office PowerPoint</Application>
  <PresentationFormat>On-screen Show (4:3)</PresentationFormat>
  <Paragraphs>1019</Paragraphs>
  <Slides>150</Slides>
  <Notes>50</Notes>
  <HiddenSlides>1</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150</vt:i4>
      </vt:variant>
    </vt:vector>
  </HeadingPairs>
  <TitlesOfParts>
    <vt:vector size="168" baseType="lpstr">
      <vt:lpstr>Arial</vt:lpstr>
      <vt:lpstr>Calibri</vt:lpstr>
      <vt:lpstr>Calibri Light</vt:lpstr>
      <vt:lpstr>Century Gothic</vt:lpstr>
      <vt:lpstr>LucidaGrande</vt:lpstr>
      <vt:lpstr>Wingdings</vt:lpstr>
      <vt:lpstr>Wingdings 2</vt:lpstr>
      <vt:lpstr>Office Theme</vt:lpstr>
      <vt:lpstr>2_Office Theme</vt:lpstr>
      <vt:lpstr>Clarity</vt:lpstr>
      <vt:lpstr>1_Clarity</vt:lpstr>
      <vt:lpstr>3_Mesh</vt:lpstr>
      <vt:lpstr>3_Office Theme</vt:lpstr>
      <vt:lpstr>5_Office Theme</vt:lpstr>
      <vt:lpstr>4_Office Theme</vt:lpstr>
      <vt:lpstr>6_Office Theme</vt:lpstr>
      <vt:lpstr>7_Office Theme</vt:lpstr>
      <vt:lpstr>2_Clarity</vt:lpstr>
      <vt:lpstr>John F. Kelly, PhD ABPP Elizabeth R. Spallin Professor of Psychiatry in Addiction Medicine Harvard Medical School Director Recovery Research Institute Associate Director Center for Addiction Medicine  Massachusetts General Hospital </vt:lpstr>
      <vt:lpstr>Outline </vt:lpstr>
      <vt:lpstr>Outline </vt:lpstr>
      <vt:lpstr>PowerPoint Presentation</vt:lpstr>
      <vt:lpstr>PowerPoint Presentation</vt:lpstr>
      <vt:lpstr>PowerPoint Presentation</vt:lpstr>
      <vt:lpstr>U.S. Economic burden</vt:lpstr>
      <vt:lpstr>Outline </vt:lpstr>
      <vt:lpstr>PowerPoint Presentation</vt:lpstr>
      <vt:lpstr>PowerPoint Presentation</vt:lpstr>
      <vt:lpstr>Stigma Consequences: Public and Personal</vt:lpstr>
      <vt:lpstr>Stigma may involve several elements:</vt:lpstr>
      <vt:lpstr>Commonly Studied Dimensions of Stigma</vt:lpstr>
      <vt:lpstr>PowerPoint Presentation</vt:lpstr>
      <vt:lpstr>Studies have shown that…</vt:lpstr>
      <vt:lpstr>So, why is addiction so stigmatized compared to other social problems and health conditions, and other mental illnesses?</vt:lpstr>
      <vt:lpstr>What Factors Influence Stigma?</vt:lpstr>
      <vt:lpstr>Relation between Cause and Controllability  in producing Stigma</vt:lpstr>
      <vt:lpstr>Outline </vt:lpstr>
      <vt:lpstr>What can we do about stigma and discrimination in addiction?</vt:lpstr>
      <vt:lpstr>What can we do about stigma and discrimination in addiction?</vt:lpstr>
      <vt:lpstr>might greater biomedical emphasis AND explanations (e.g., biogenetic and/OR neurobiological) help reduce stigma?  </vt:lpstr>
      <vt:lpstr>Relation between Cause and Controllability  in producing Stigma</vt:lpstr>
      <vt:lpstr>   If Drugs Are so Pleasurable, Why Aren’t We All Addicted?</vt:lpstr>
      <vt:lpstr>Neural Circuits Involved in Substance Use Disorders</vt:lpstr>
      <vt:lpstr>PowerPoint Presentation</vt:lpstr>
      <vt:lpstr>Biogenetic explanations as ways to reduce stigma…</vt:lpstr>
      <vt:lpstr>Neurobiological explanations as ways to reduce stigma…</vt:lpstr>
      <vt:lpstr>Such findings may explain mixed public  attitudes across different dimensions of stigma …  Representative study of Scottish public</vt:lpstr>
      <vt:lpstr>Pardoxical findings on biological explanations of stigmatized disorders</vt:lpstr>
      <vt:lpstr>What can we do about stigma and discrimination in addiction?</vt:lpstr>
      <vt:lpstr>PowerPoint Presentation</vt:lpstr>
      <vt:lpstr>PowerPoint Presentation</vt:lpstr>
      <vt:lpstr>PowerPoint Presentation</vt:lpstr>
      <vt:lpstr>Does it matter? </vt:lpstr>
      <vt:lpstr>Yes… in two main ways</vt:lpstr>
      <vt:lpstr>Terminology: Does it matter? </vt:lpstr>
      <vt:lpstr>Why It Matters How We Conceptualize It, What We Call It, People with It</vt:lpstr>
      <vt:lpstr>PowerPoint Presentation</vt:lpstr>
      <vt:lpstr>Relation between Cause and Controllability  in producing Stigma</vt:lpstr>
      <vt:lpstr>Two Commonly Used Terms…</vt:lpstr>
      <vt:lpstr>PowerPoint Presentation</vt:lpstr>
      <vt:lpstr>PowerPoint Presentation</vt:lpstr>
      <vt:lpstr>PowerPoint Presentation</vt:lpstr>
      <vt:lpstr>PowerPoint Presentation</vt:lpstr>
      <vt:lpstr>Implications</vt:lpstr>
      <vt:lpstr>PowerPoint Presentation</vt:lpstr>
      <vt:lpstr>PowerPoint Presentation</vt:lpstr>
      <vt:lpstr>Proportion self-identify as being “in recovery”</vt:lpstr>
      <vt:lpstr>PowerPoint Presentation</vt:lpstr>
      <vt:lpstr>International Addiction Terminology Statement Sept 2015…</vt:lpstr>
      <vt:lpstr>PowerPoint Presentation</vt:lpstr>
      <vt:lpstr>PowerPoint Presentation</vt:lpstr>
      <vt:lpstr>PowerPoint Presentation</vt:lpstr>
      <vt:lpstr>Impact around the U.S. and world…</vt:lpstr>
      <vt:lpstr>PowerPoint Presentation</vt:lpstr>
      <vt:lpstr>PowerPoint Presentation</vt:lpstr>
      <vt:lpstr>Recommended language examples…</vt:lpstr>
      <vt:lpstr>Implications for Practice</vt:lpstr>
      <vt:lpstr>Name Change Could Be Game Change</vt:lpstr>
      <vt:lpstr>PowerPoint Presentation</vt:lpstr>
      <vt:lpstr>PowerPoint Presentation</vt:lpstr>
      <vt:lpstr>substance use disorder: Understanding Stigma and Bias</vt:lpstr>
      <vt:lpstr>Language and Terminology Considerations in Addiction</vt:lpstr>
      <vt:lpstr>Key points</vt:lpstr>
      <vt:lpstr>Burden of disease attributable to alcohol and other drug–related conditions</vt:lpstr>
      <vt:lpstr>What is stigma? </vt:lpstr>
      <vt:lpstr>Addiction may be the most stigmatized condition in the US and around the world: Cross-cultural views on stigma</vt:lpstr>
      <vt:lpstr>PowerPoint Presentation</vt:lpstr>
      <vt:lpstr>Addiction more stigmatized than other mental illness:</vt:lpstr>
      <vt:lpstr>PowerPoint Presentation</vt:lpstr>
      <vt:lpstr>Attitudes toward different mental illness: Addicted individuals “more to blame”…</vt:lpstr>
      <vt:lpstr>PowerPoint Presentation</vt:lpstr>
      <vt:lpstr>Commonly Studied Dimensions of Stigma</vt:lpstr>
      <vt:lpstr>Addiction still more stigmatized than mental illnesses but portraying it as treatable helps…</vt:lpstr>
      <vt:lpstr>PowerPoint Presentation</vt:lpstr>
      <vt:lpstr>SELF Stigma and treatment</vt:lpstr>
      <vt:lpstr>Stigmatization of alcoholism: impact on treatment seeking</vt:lpstr>
      <vt:lpstr>PowerPoint Presentation</vt:lpstr>
      <vt:lpstr>Does stigma affect treatment completion?</vt:lpstr>
      <vt:lpstr>Patients in the study…</vt:lpstr>
      <vt:lpstr>PowerPoint Presentation</vt:lpstr>
      <vt:lpstr>Clinician attitudes toward patients who use substances: differences by specialty</vt:lpstr>
      <vt:lpstr>PowerPoint Presentation</vt:lpstr>
      <vt:lpstr>Stigma among health professionals: impact on care delivery</vt:lpstr>
      <vt:lpstr>PowerPoint Presentation</vt:lpstr>
      <vt:lpstr>Brief Recap</vt:lpstr>
      <vt:lpstr>So, why is addiction so stigmatized compared to other social problems and health conditions, and other mental illnesses?</vt:lpstr>
      <vt:lpstr>What factors influence stigma?</vt:lpstr>
      <vt:lpstr>PowerPoint Presentation</vt:lpstr>
      <vt:lpstr>PowerPoint Presentation</vt:lpstr>
      <vt:lpstr> If drugs are so pleasurable, Why aren’t we all addicted? Genetically mediated response, metabolism, reward sensitivity…</vt:lpstr>
      <vt:lpstr>What is “addiction”?  Contemporary definitions</vt:lpstr>
      <vt:lpstr>Caution: Potential paradoxical outcome of biomedical “chronically relapsing brain disease” definition’s intent to destigmatize -may actually increase at least some aspects of stigma of addiction </vt:lpstr>
      <vt:lpstr>PowerPoint Presentation</vt:lpstr>
      <vt:lpstr>Why it matters how we conceptualize it and what we call it and people with it</vt:lpstr>
      <vt:lpstr>The paradox of a biomedical view</vt:lpstr>
      <vt:lpstr>PowerPoint Presentation</vt:lpstr>
      <vt:lpstr>PowerPoint Presentation</vt:lpstr>
      <vt:lpstr>What can we do about stigma and discrimination in addiction?</vt:lpstr>
      <vt:lpstr>PowerPoint Presentation</vt:lpstr>
      <vt:lpstr>Factors that influence stigma have language that is associated with them…</vt:lpstr>
      <vt:lpstr>Two commonly used terms…</vt:lpstr>
      <vt:lpstr>PowerPoint Presentation</vt:lpstr>
      <vt:lpstr>PowerPoint Presentation</vt:lpstr>
      <vt:lpstr>PowerPoint Presentation</vt:lpstr>
      <vt:lpstr>PowerPoint Presentation</vt:lpstr>
      <vt:lpstr>PowerPoint Presentation</vt:lpstr>
      <vt:lpstr>Implications</vt:lpstr>
      <vt:lpstr>Stop talking dirty</vt:lpstr>
      <vt:lpstr>International Society of Addiction Journal Editors Budapest Consensus Statement adopted Sept 2015…</vt:lpstr>
      <vt:lpstr>Name change could be game change</vt:lpstr>
      <vt:lpstr>PowerPoint Presentation</vt:lpstr>
      <vt:lpstr>PowerPoint Presentation</vt:lpstr>
      <vt:lpstr>Did you know Alcohol is a level I carcinogen? </vt:lpstr>
      <vt:lpstr>PowerPoint Presentation</vt:lpstr>
      <vt:lpstr>70% of annual alcohol industry revenue comes from hazardous and harmful drinkers</vt:lpstr>
      <vt:lpstr>Meanings…</vt:lpstr>
      <vt:lpstr>PowerPoint Presentation</vt:lpstr>
      <vt:lpstr>Toxicity-related effects independent of ADDICTION</vt:lpstr>
      <vt:lpstr>PowerPoint Presentation</vt:lpstr>
      <vt:lpstr>Construct definition</vt:lpstr>
      <vt:lpstr>Construct definition</vt:lpstr>
      <vt:lpstr>Dimensional to categorical…</vt:lpstr>
      <vt:lpstr>PowerPoint Presentation</vt:lpstr>
      <vt:lpstr>PowerPoint Presentation</vt:lpstr>
      <vt:lpstr>But, what are talking about exactly?   Alcohol/drug problems are highly heterogeneous in their…</vt:lpstr>
      <vt:lpstr>What is it? </vt:lpstr>
      <vt:lpstr>PowerPoint Presentation</vt:lpstr>
      <vt:lpstr>Addiction is developmental learning disorder</vt:lpstr>
      <vt:lpstr>PowerPoint Presentation</vt:lpstr>
      <vt:lpstr>PowerPoint Presentation</vt:lpstr>
      <vt:lpstr>PowerPoint Presentation</vt:lpstr>
      <vt:lpstr>Dimensional to categorical…</vt:lpstr>
      <vt:lpstr>PowerPoint Presentation</vt:lpstr>
      <vt:lpstr>PowerPoint Presentation</vt:lpstr>
      <vt:lpstr>PowerPoint Presentation</vt:lpstr>
      <vt:lpstr>Why the fuss about language?</vt:lpstr>
      <vt:lpstr>Language and Terminology Considerations in Addiction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Patients in Study…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Drugs, Stigma, and Policy: How language Drives Change  John F. Kelly, PhD, ABPP</dc:title>
  <dc:creator>John Kelly</dc:creator>
  <cp:lastModifiedBy>Eric Sachau</cp:lastModifiedBy>
  <cp:revision>35</cp:revision>
  <dcterms:created xsi:type="dcterms:W3CDTF">2019-08-07T19:58:14Z</dcterms:created>
  <dcterms:modified xsi:type="dcterms:W3CDTF">2019-11-06T16:43:34Z</dcterms:modified>
</cp:coreProperties>
</file>