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94" r:id="rId2"/>
    <p:sldMasterId id="2147483812" r:id="rId3"/>
  </p:sldMasterIdLst>
  <p:notesMasterIdLst>
    <p:notesMasterId r:id="rId99"/>
  </p:notesMasterIdLst>
  <p:sldIdLst>
    <p:sldId id="256" r:id="rId4"/>
    <p:sldId id="468" r:id="rId5"/>
    <p:sldId id="419" r:id="rId6"/>
    <p:sldId id="438" r:id="rId7"/>
    <p:sldId id="439" r:id="rId8"/>
    <p:sldId id="416" r:id="rId9"/>
    <p:sldId id="500" r:id="rId10"/>
    <p:sldId id="501" r:id="rId11"/>
    <p:sldId id="502" r:id="rId12"/>
    <p:sldId id="508" r:id="rId13"/>
    <p:sldId id="503" r:id="rId14"/>
    <p:sldId id="504" r:id="rId15"/>
    <p:sldId id="505" r:id="rId16"/>
    <p:sldId id="506" r:id="rId17"/>
    <p:sldId id="507" r:id="rId18"/>
    <p:sldId id="509" r:id="rId19"/>
    <p:sldId id="440" r:id="rId20"/>
    <p:sldId id="511" r:id="rId21"/>
    <p:sldId id="398" r:id="rId22"/>
    <p:sldId id="386" r:id="rId23"/>
    <p:sldId id="387" r:id="rId24"/>
    <p:sldId id="388" r:id="rId25"/>
    <p:sldId id="389" r:id="rId26"/>
    <p:sldId id="390" r:id="rId27"/>
    <p:sldId id="446" r:id="rId28"/>
    <p:sldId id="395" r:id="rId29"/>
    <p:sldId id="410" r:id="rId30"/>
    <p:sldId id="423" r:id="rId31"/>
    <p:sldId id="424" r:id="rId32"/>
    <p:sldId id="417" r:id="rId33"/>
    <p:sldId id="513" r:id="rId34"/>
    <p:sldId id="514" r:id="rId35"/>
    <p:sldId id="407" r:id="rId36"/>
    <p:sldId id="421" r:id="rId37"/>
    <p:sldId id="415" r:id="rId38"/>
    <p:sldId id="406" r:id="rId39"/>
    <p:sldId id="409" r:id="rId40"/>
    <p:sldId id="479" r:id="rId41"/>
    <p:sldId id="490" r:id="rId42"/>
    <p:sldId id="399" r:id="rId43"/>
    <p:sldId id="442" r:id="rId44"/>
    <p:sldId id="394" r:id="rId45"/>
    <p:sldId id="401" r:id="rId46"/>
    <p:sldId id="496" r:id="rId47"/>
    <p:sldId id="497" r:id="rId48"/>
    <p:sldId id="448" r:id="rId49"/>
    <p:sldId id="449" r:id="rId50"/>
    <p:sldId id="443" r:id="rId51"/>
    <p:sldId id="437" r:id="rId52"/>
    <p:sldId id="469" r:id="rId53"/>
    <p:sldId id="470" r:id="rId54"/>
    <p:sldId id="400" r:id="rId55"/>
    <p:sldId id="429" r:id="rId56"/>
    <p:sldId id="430" r:id="rId57"/>
    <p:sldId id="396" r:id="rId58"/>
    <p:sldId id="515" r:id="rId59"/>
    <p:sldId id="436" r:id="rId60"/>
    <p:sldId id="435" r:id="rId61"/>
    <p:sldId id="480" r:id="rId62"/>
    <p:sldId id="433" r:id="rId63"/>
    <p:sldId id="414" r:id="rId64"/>
    <p:sldId id="481" r:id="rId65"/>
    <p:sldId id="482" r:id="rId66"/>
    <p:sldId id="483" r:id="rId67"/>
    <p:sldId id="484" r:id="rId68"/>
    <p:sldId id="485" r:id="rId69"/>
    <p:sldId id="486" r:id="rId70"/>
    <p:sldId id="444" r:id="rId71"/>
    <p:sldId id="491" r:id="rId72"/>
    <p:sldId id="516" r:id="rId73"/>
    <p:sldId id="441" r:id="rId74"/>
    <p:sldId id="434" r:id="rId75"/>
    <p:sldId id="471" r:id="rId76"/>
    <p:sldId id="450" r:id="rId77"/>
    <p:sldId id="451" r:id="rId78"/>
    <p:sldId id="512" r:id="rId79"/>
    <p:sldId id="431" r:id="rId80"/>
    <p:sldId id="455" r:id="rId81"/>
    <p:sldId id="453" r:id="rId82"/>
    <p:sldId id="454" r:id="rId83"/>
    <p:sldId id="447" r:id="rId84"/>
    <p:sldId id="432" r:id="rId85"/>
    <p:sldId id="393" r:id="rId86"/>
    <p:sldId id="445" r:id="rId87"/>
    <p:sldId id="456" r:id="rId88"/>
    <p:sldId id="457" r:id="rId89"/>
    <p:sldId id="492" r:id="rId90"/>
    <p:sldId id="493" r:id="rId91"/>
    <p:sldId id="458" r:id="rId92"/>
    <p:sldId id="460" r:id="rId93"/>
    <p:sldId id="472" r:id="rId94"/>
    <p:sldId id="487" r:id="rId95"/>
    <p:sldId id="473" r:id="rId96"/>
    <p:sldId id="510" r:id="rId97"/>
    <p:sldId id="495"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40" autoAdjust="0"/>
    <p:restoredTop sz="86390" autoAdjust="0"/>
  </p:normalViewPr>
  <p:slideViewPr>
    <p:cSldViewPr>
      <p:cViewPr varScale="1">
        <p:scale>
          <a:sx n="140" d="100"/>
          <a:sy n="140" d="100"/>
        </p:scale>
        <p:origin x="4932" y="126"/>
      </p:cViewPr>
      <p:guideLst>
        <p:guide orient="horz" pos="2160"/>
        <p:guide pos="2880"/>
      </p:guideLst>
    </p:cSldViewPr>
  </p:slideViewPr>
  <p:outlineViewPr>
    <p:cViewPr>
      <p:scale>
        <a:sx n="33" d="100"/>
        <a:sy n="33" d="100"/>
      </p:scale>
      <p:origin x="0" y="-17439"/>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rms76\Dropbox\AMSP\CognitionAndAdolesce_DATA_2016-02-12_1622_JM.csv"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Users\rms76\Dropbox\AMSP\CognitionAndAdolesce_DATA_2016-02-12_1622_JM.csv"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027899290366484E-2"/>
          <c:y val="9.4394274934383196E-2"/>
          <c:w val="0.89899679206765826"/>
          <c:h val="0.78793614665354328"/>
        </c:manualLayout>
      </c:layout>
      <c:barChart>
        <c:barDir val="col"/>
        <c:grouping val="clustered"/>
        <c:varyColors val="0"/>
        <c:ser>
          <c:idx val="0"/>
          <c:order val="0"/>
          <c:tx>
            <c:strRef>
              <c:f>Sheet1!$B$1</c:f>
              <c:strCache>
                <c:ptCount val="1"/>
                <c:pt idx="0">
                  <c:v>Smoked</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cat>
            <c:strRef>
              <c:f>Sheet1!$A$2:$A$9</c:f>
              <c:strCache>
                <c:ptCount val="8"/>
                <c:pt idx="0">
                  <c:v>Antiemetic effect</c:v>
                </c:pt>
                <c:pt idx="1">
                  <c:v>Appetite</c:v>
                </c:pt>
                <c:pt idx="2">
                  <c:v>Analgesia</c:v>
                </c:pt>
                <c:pt idx="3">
                  <c:v>Multiple Sclerosis</c:v>
                </c:pt>
                <c:pt idx="4">
                  <c:v>Spinal Cord Injuries</c:v>
                </c:pt>
                <c:pt idx="5">
                  <c:v>Tourette's Syndrome</c:v>
                </c:pt>
                <c:pt idx="6">
                  <c:v>Glaucoma</c:v>
                </c:pt>
                <c:pt idx="7">
                  <c:v>Dystonia</c:v>
                </c:pt>
              </c:strCache>
            </c:strRef>
          </c:cat>
          <c:val>
            <c:numRef>
              <c:f>Sheet1!$B$2:$B$9</c:f>
              <c:numCache>
                <c:formatCode>General</c:formatCode>
                <c:ptCount val="8"/>
                <c:pt idx="0">
                  <c:v>1</c:v>
                </c:pt>
                <c:pt idx="1">
                  <c:v>1</c:v>
                </c:pt>
                <c:pt idx="2">
                  <c:v>0</c:v>
                </c:pt>
                <c:pt idx="3">
                  <c:v>1</c:v>
                </c:pt>
                <c:pt idx="4">
                  <c:v>0</c:v>
                </c:pt>
                <c:pt idx="5">
                  <c:v>0</c:v>
                </c:pt>
                <c:pt idx="6">
                  <c:v>1</c:v>
                </c:pt>
                <c:pt idx="7">
                  <c:v>0</c:v>
                </c:pt>
              </c:numCache>
            </c:numRef>
          </c:val>
          <c:extLst>
            <c:ext xmlns:c16="http://schemas.microsoft.com/office/drawing/2014/chart" uri="{C3380CC4-5D6E-409C-BE32-E72D297353CC}">
              <c16:uniqueId val="{00000000-3265-4B4A-B0BE-78D62A77DEF7}"/>
            </c:ext>
          </c:extLst>
        </c:ser>
        <c:ser>
          <c:idx val="1"/>
          <c:order val="1"/>
          <c:tx>
            <c:strRef>
              <c:f>Sheet1!$C$1</c:f>
              <c:strCache>
                <c:ptCount val="1"/>
                <c:pt idx="0">
                  <c:v>Oral</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cat>
            <c:strRef>
              <c:f>Sheet1!$A$2:$A$9</c:f>
              <c:strCache>
                <c:ptCount val="8"/>
                <c:pt idx="0">
                  <c:v>Antiemetic effect</c:v>
                </c:pt>
                <c:pt idx="1">
                  <c:v>Appetite</c:v>
                </c:pt>
                <c:pt idx="2">
                  <c:v>Analgesia</c:v>
                </c:pt>
                <c:pt idx="3">
                  <c:v>Multiple Sclerosis</c:v>
                </c:pt>
                <c:pt idx="4">
                  <c:v>Spinal Cord Injuries</c:v>
                </c:pt>
                <c:pt idx="5">
                  <c:v>Tourette's Syndrome</c:v>
                </c:pt>
                <c:pt idx="6">
                  <c:v>Glaucoma</c:v>
                </c:pt>
                <c:pt idx="7">
                  <c:v>Dystonia</c:v>
                </c:pt>
              </c:strCache>
            </c:strRef>
          </c:cat>
          <c:val>
            <c:numRef>
              <c:f>Sheet1!$C$2:$C$9</c:f>
              <c:numCache>
                <c:formatCode>General</c:formatCode>
                <c:ptCount val="8"/>
                <c:pt idx="0">
                  <c:v>28</c:v>
                </c:pt>
                <c:pt idx="1">
                  <c:v>4</c:v>
                </c:pt>
                <c:pt idx="2">
                  <c:v>10</c:v>
                </c:pt>
                <c:pt idx="3">
                  <c:v>9</c:v>
                </c:pt>
                <c:pt idx="4">
                  <c:v>2</c:v>
                </c:pt>
                <c:pt idx="5">
                  <c:v>3</c:v>
                </c:pt>
                <c:pt idx="6">
                  <c:v>2</c:v>
                </c:pt>
                <c:pt idx="7">
                  <c:v>1</c:v>
                </c:pt>
              </c:numCache>
            </c:numRef>
          </c:val>
          <c:extLst>
            <c:ext xmlns:c16="http://schemas.microsoft.com/office/drawing/2014/chart" uri="{C3380CC4-5D6E-409C-BE32-E72D297353CC}">
              <c16:uniqueId val="{00000001-3265-4B4A-B0BE-78D62A77DEF7}"/>
            </c:ext>
          </c:extLst>
        </c:ser>
        <c:ser>
          <c:idx val="2"/>
          <c:order val="2"/>
          <c:tx>
            <c:strRef>
              <c:f>Sheet1!$D$1</c:f>
              <c:strCache>
                <c:ptCount val="1"/>
                <c:pt idx="0">
                  <c:v>Other (Oromucosal/Sublingual Spray, IM, IV, Eye Drops)</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cat>
            <c:strRef>
              <c:f>Sheet1!$A$2:$A$9</c:f>
              <c:strCache>
                <c:ptCount val="8"/>
                <c:pt idx="0">
                  <c:v>Antiemetic effect</c:v>
                </c:pt>
                <c:pt idx="1">
                  <c:v>Appetite</c:v>
                </c:pt>
                <c:pt idx="2">
                  <c:v>Analgesia</c:v>
                </c:pt>
                <c:pt idx="3">
                  <c:v>Multiple Sclerosis</c:v>
                </c:pt>
                <c:pt idx="4">
                  <c:v>Spinal Cord Injuries</c:v>
                </c:pt>
                <c:pt idx="5">
                  <c:v>Tourette's Syndrome</c:v>
                </c:pt>
                <c:pt idx="6">
                  <c:v>Glaucoma</c:v>
                </c:pt>
                <c:pt idx="7">
                  <c:v>Dystonia</c:v>
                </c:pt>
              </c:strCache>
            </c:strRef>
          </c:cat>
          <c:val>
            <c:numRef>
              <c:f>Sheet1!$D$2:$D$9</c:f>
              <c:numCache>
                <c:formatCode>General</c:formatCode>
                <c:ptCount val="8"/>
                <c:pt idx="0">
                  <c:v>1</c:v>
                </c:pt>
                <c:pt idx="1">
                  <c:v>0</c:v>
                </c:pt>
                <c:pt idx="2">
                  <c:v>4</c:v>
                </c:pt>
                <c:pt idx="3">
                  <c:v>2</c:v>
                </c:pt>
                <c:pt idx="4">
                  <c:v>1</c:v>
                </c:pt>
                <c:pt idx="5">
                  <c:v>0</c:v>
                </c:pt>
                <c:pt idx="6">
                  <c:v>1</c:v>
                </c:pt>
                <c:pt idx="7">
                  <c:v>0</c:v>
                </c:pt>
              </c:numCache>
            </c:numRef>
          </c:val>
          <c:extLst>
            <c:ext xmlns:c16="http://schemas.microsoft.com/office/drawing/2014/chart" uri="{C3380CC4-5D6E-409C-BE32-E72D297353CC}">
              <c16:uniqueId val="{00000002-3265-4B4A-B0BE-78D62A77DEF7}"/>
            </c:ext>
          </c:extLst>
        </c:ser>
        <c:dLbls>
          <c:showLegendKey val="0"/>
          <c:showVal val="0"/>
          <c:showCatName val="0"/>
          <c:showSerName val="0"/>
          <c:showPercent val="0"/>
          <c:showBubbleSize val="0"/>
        </c:dLbls>
        <c:gapWidth val="164"/>
        <c:overlap val="-22"/>
        <c:axId val="188674432"/>
        <c:axId val="188675968"/>
      </c:barChart>
      <c:catAx>
        <c:axId val="188674432"/>
        <c:scaling>
          <c:orientation val="minMax"/>
        </c:scaling>
        <c:delete val="0"/>
        <c:axPos val="b"/>
        <c:numFmt formatCode="General" sourceLinked="0"/>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75968"/>
        <c:crosses val="autoZero"/>
        <c:auto val="1"/>
        <c:lblAlgn val="ctr"/>
        <c:lblOffset val="100"/>
        <c:noMultiLvlLbl val="0"/>
      </c:catAx>
      <c:valAx>
        <c:axId val="188675968"/>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Number of studies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744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Ever users of marijuana</c:v>
                </c:pt>
                <c:pt idx="1">
                  <c:v>Marijuana users who start using in their teens</c:v>
                </c:pt>
                <c:pt idx="2">
                  <c:v>Daily marijuana users</c:v>
                </c:pt>
              </c:strCache>
            </c:strRef>
          </c:cat>
          <c:val>
            <c:numRef>
              <c:f>Sheet1!$B$2:$B$4</c:f>
              <c:numCache>
                <c:formatCode>General</c:formatCode>
                <c:ptCount val="3"/>
                <c:pt idx="0">
                  <c:v>9</c:v>
                </c:pt>
                <c:pt idx="1">
                  <c:v>16.670000000000002</c:v>
                </c:pt>
                <c:pt idx="2">
                  <c:v>37.5</c:v>
                </c:pt>
              </c:numCache>
            </c:numRef>
          </c:val>
          <c:extLst>
            <c:ext xmlns:c16="http://schemas.microsoft.com/office/drawing/2014/chart" uri="{C3380CC4-5D6E-409C-BE32-E72D297353CC}">
              <c16:uniqueId val="{00000000-038B-453F-921B-ADB023BFC799}"/>
            </c:ext>
          </c:extLst>
        </c:ser>
        <c:dLbls>
          <c:dLblPos val="outEnd"/>
          <c:showLegendKey val="0"/>
          <c:showVal val="1"/>
          <c:showCatName val="0"/>
          <c:showSerName val="0"/>
          <c:showPercent val="0"/>
          <c:showBubbleSize val="0"/>
        </c:dLbls>
        <c:gapWidth val="444"/>
        <c:overlap val="-90"/>
        <c:axId val="202905472"/>
        <c:axId val="202924800"/>
      </c:barChart>
      <c:catAx>
        <c:axId val="202905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02924800"/>
        <c:crosses val="autoZero"/>
        <c:auto val="1"/>
        <c:lblAlgn val="ctr"/>
        <c:lblOffset val="100"/>
        <c:noMultiLvlLbl val="0"/>
      </c:catAx>
      <c:valAx>
        <c:axId val="202924800"/>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marijuana dependence (lifetime)</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02905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dk2" tx1="lt1" bg2="dk1" tx2="lt2" accent1="accent1" accent2="accent2" accent3="accent3" accent4="accent4" accent5="accent5" accent6="accent6" hlink="hlink" folHlink="folHlink"/>
  <c:chart>
    <c:title>
      <c:tx>
        <c:rich>
          <a:bodyPr/>
          <a:lstStyle/>
          <a:p>
            <a:pPr>
              <a:defRPr/>
            </a:pPr>
            <a:r>
              <a:rPr lang="en-US" sz="1800" dirty="0"/>
              <a:t>Reaction Time</a:t>
            </a:r>
          </a:p>
        </c:rich>
      </c:tx>
      <c:overlay val="0"/>
    </c:title>
    <c:autoTitleDeleted val="0"/>
    <c:plotArea>
      <c:layout/>
      <c:barChart>
        <c:barDir val="col"/>
        <c:grouping val="clustered"/>
        <c:varyColors val="0"/>
        <c:ser>
          <c:idx val="0"/>
          <c:order val="0"/>
          <c:tx>
            <c:strRef>
              <c:f>'CognitionAndAdolesce_DATA_2016-'!$AVW$22</c:f>
              <c:strCache>
                <c:ptCount val="1"/>
                <c:pt idx="0">
                  <c:v>ast_corrlat_m</c:v>
                </c:pt>
              </c:strCache>
            </c:strRef>
          </c:tx>
          <c:invertIfNegative val="0"/>
          <c:cat>
            <c:strRef>
              <c:f>'CognitionAndAdolesce_DATA_2016-'!$AVV$23:$AVV$24</c:f>
              <c:strCache>
                <c:ptCount val="2"/>
                <c:pt idx="0">
                  <c:v>Baseline</c:v>
                </c:pt>
                <c:pt idx="1">
                  <c:v>30 Days</c:v>
                </c:pt>
              </c:strCache>
            </c:strRef>
          </c:cat>
          <c:val>
            <c:numRef>
              <c:f>'CognitionAndAdolesce_DATA_2016-'!$AVW$23:$AVW$24</c:f>
              <c:numCache>
                <c:formatCode>General</c:formatCode>
                <c:ptCount val="2"/>
                <c:pt idx="0">
                  <c:v>429.67320260000002</c:v>
                </c:pt>
                <c:pt idx="1">
                  <c:v>380.43333329999888</c:v>
                </c:pt>
              </c:numCache>
            </c:numRef>
          </c:val>
          <c:extLst>
            <c:ext xmlns:c16="http://schemas.microsoft.com/office/drawing/2014/chart" uri="{C3380CC4-5D6E-409C-BE32-E72D297353CC}">
              <c16:uniqueId val="{00000000-E83E-4CC9-B16B-E837FB0001FD}"/>
            </c:ext>
          </c:extLst>
        </c:ser>
        <c:dLbls>
          <c:showLegendKey val="0"/>
          <c:showVal val="0"/>
          <c:showCatName val="0"/>
          <c:showSerName val="0"/>
          <c:showPercent val="0"/>
          <c:showBubbleSize val="0"/>
        </c:dLbls>
        <c:gapWidth val="150"/>
        <c:axId val="203058176"/>
        <c:axId val="203457280"/>
      </c:barChart>
      <c:catAx>
        <c:axId val="203058176"/>
        <c:scaling>
          <c:orientation val="minMax"/>
        </c:scaling>
        <c:delete val="0"/>
        <c:axPos val="b"/>
        <c:numFmt formatCode="General" sourceLinked="0"/>
        <c:majorTickMark val="out"/>
        <c:minorTickMark val="none"/>
        <c:tickLblPos val="nextTo"/>
        <c:crossAx val="203457280"/>
        <c:crosses val="autoZero"/>
        <c:auto val="1"/>
        <c:lblAlgn val="ctr"/>
        <c:lblOffset val="100"/>
        <c:noMultiLvlLbl val="0"/>
      </c:catAx>
      <c:valAx>
        <c:axId val="203457280"/>
        <c:scaling>
          <c:orientation val="minMax"/>
        </c:scaling>
        <c:delete val="0"/>
        <c:axPos val="l"/>
        <c:numFmt formatCode="General" sourceLinked="1"/>
        <c:majorTickMark val="out"/>
        <c:minorTickMark val="none"/>
        <c:tickLblPos val="nextTo"/>
        <c:crossAx val="20305817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dk2" tx1="lt1" bg2="dk1" tx2="lt2" accent1="accent1" accent2="accent2" accent3="accent3" accent4="accent4" accent5="accent5" accent6="accent6" hlink="hlink" folHlink="folHlink"/>
  <c:chart>
    <c:title>
      <c:tx>
        <c:rich>
          <a:bodyPr/>
          <a:lstStyle/>
          <a:p>
            <a:pPr>
              <a:defRPr/>
            </a:pPr>
            <a:r>
              <a:rPr lang="en-US" sz="1800" dirty="0"/>
              <a:t>Reaction Time Variability</a:t>
            </a:r>
          </a:p>
        </c:rich>
      </c:tx>
      <c:overlay val="0"/>
    </c:title>
    <c:autoTitleDeleted val="0"/>
    <c:plotArea>
      <c:layout/>
      <c:barChart>
        <c:barDir val="col"/>
        <c:grouping val="clustered"/>
        <c:varyColors val="0"/>
        <c:ser>
          <c:idx val="0"/>
          <c:order val="0"/>
          <c:tx>
            <c:strRef>
              <c:f>'CognitionAndAdolesce_DATA_2016-'!$AVW$28</c:f>
              <c:strCache>
                <c:ptCount val="1"/>
                <c:pt idx="0">
                  <c:v>ast_corrlat_sd</c:v>
                </c:pt>
              </c:strCache>
            </c:strRef>
          </c:tx>
          <c:invertIfNegative val="0"/>
          <c:cat>
            <c:strRef>
              <c:f>'CognitionAndAdolesce_DATA_2016-'!$AVV$29:$AVV$30</c:f>
              <c:strCache>
                <c:ptCount val="2"/>
                <c:pt idx="0">
                  <c:v>Baseline</c:v>
                </c:pt>
                <c:pt idx="1">
                  <c:v>30 Days</c:v>
                </c:pt>
              </c:strCache>
            </c:strRef>
          </c:cat>
          <c:val>
            <c:numRef>
              <c:f>'CognitionAndAdolesce_DATA_2016-'!$AVW$29:$AVW$30</c:f>
              <c:numCache>
                <c:formatCode>General</c:formatCode>
                <c:ptCount val="2"/>
                <c:pt idx="0">
                  <c:v>189.1893312</c:v>
                </c:pt>
                <c:pt idx="1">
                  <c:v>165.16387700000001</c:v>
                </c:pt>
              </c:numCache>
            </c:numRef>
          </c:val>
          <c:extLst>
            <c:ext xmlns:c16="http://schemas.microsoft.com/office/drawing/2014/chart" uri="{C3380CC4-5D6E-409C-BE32-E72D297353CC}">
              <c16:uniqueId val="{00000000-787E-4C61-83C0-1D5A3A6C202E}"/>
            </c:ext>
          </c:extLst>
        </c:ser>
        <c:dLbls>
          <c:showLegendKey val="0"/>
          <c:showVal val="0"/>
          <c:showCatName val="0"/>
          <c:showSerName val="0"/>
          <c:showPercent val="0"/>
          <c:showBubbleSize val="0"/>
        </c:dLbls>
        <c:gapWidth val="150"/>
        <c:axId val="203490048"/>
        <c:axId val="203491584"/>
      </c:barChart>
      <c:catAx>
        <c:axId val="203490048"/>
        <c:scaling>
          <c:orientation val="minMax"/>
        </c:scaling>
        <c:delete val="0"/>
        <c:axPos val="b"/>
        <c:numFmt formatCode="General" sourceLinked="0"/>
        <c:majorTickMark val="out"/>
        <c:minorTickMark val="none"/>
        <c:tickLblPos val="nextTo"/>
        <c:crossAx val="203491584"/>
        <c:crosses val="autoZero"/>
        <c:auto val="1"/>
        <c:lblAlgn val="ctr"/>
        <c:lblOffset val="100"/>
        <c:noMultiLvlLbl val="0"/>
      </c:catAx>
      <c:valAx>
        <c:axId val="203491584"/>
        <c:scaling>
          <c:orientation val="minMax"/>
        </c:scaling>
        <c:delete val="0"/>
        <c:axPos val="l"/>
        <c:numFmt formatCode="General" sourceLinked="1"/>
        <c:majorTickMark val="out"/>
        <c:minorTickMark val="none"/>
        <c:tickLblPos val="nextTo"/>
        <c:crossAx val="20349004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7AFBC5-4426-48C9-812F-62CE843A65B3}" type="doc">
      <dgm:prSet loTypeId="urn:microsoft.com/office/officeart/2008/layout/LinedList" loCatId="Inbox" qsTypeId="urn:microsoft.com/office/officeart/2005/8/quickstyle/simple4" qsCatId="simple" csTypeId="urn:microsoft.com/office/officeart/2005/8/colors/colorful1" csCatId="colorful"/>
      <dgm:spPr/>
      <dgm:t>
        <a:bodyPr/>
        <a:lstStyle/>
        <a:p>
          <a:endParaRPr lang="en-US"/>
        </a:p>
      </dgm:t>
    </dgm:pt>
    <dgm:pt modelId="{586C7CA9-96EF-4417-AF94-541862407D1F}">
      <dgm:prSet/>
      <dgm:spPr/>
      <dgm:t>
        <a:bodyPr/>
        <a:lstStyle/>
        <a:p>
          <a:r>
            <a:rPr lang="en-US"/>
            <a:t>PROHIBITION</a:t>
          </a:r>
        </a:p>
      </dgm:t>
    </dgm:pt>
    <dgm:pt modelId="{E6E90B61-E741-445F-88C7-72A9D1E64DB1}" type="parTrans" cxnId="{8DEC413A-294F-442C-B3ED-81843194D2A6}">
      <dgm:prSet/>
      <dgm:spPr/>
      <dgm:t>
        <a:bodyPr/>
        <a:lstStyle/>
        <a:p>
          <a:endParaRPr lang="en-US"/>
        </a:p>
      </dgm:t>
    </dgm:pt>
    <dgm:pt modelId="{2FDC738F-9291-4C46-ADCE-9B96FE5A6AA4}" type="sibTrans" cxnId="{8DEC413A-294F-442C-B3ED-81843194D2A6}">
      <dgm:prSet/>
      <dgm:spPr/>
      <dgm:t>
        <a:bodyPr/>
        <a:lstStyle/>
        <a:p>
          <a:endParaRPr lang="en-US"/>
        </a:p>
      </dgm:t>
    </dgm:pt>
    <dgm:pt modelId="{E45447D7-6ED4-41FA-96EA-5FE724DE4180}">
      <dgm:prSet/>
      <dgm:spPr/>
      <dgm:t>
        <a:bodyPr/>
        <a:lstStyle/>
        <a:p>
          <a:r>
            <a:rPr lang="en-US"/>
            <a:t>In most countries and the US, prohibition generally pertains to illegality in terms of manufacture, sale, or distribution (Can also mean possession as in the us) </a:t>
          </a:r>
        </a:p>
      </dgm:t>
    </dgm:pt>
    <dgm:pt modelId="{E865AFC8-7993-45D0-8722-E845457C0574}" type="parTrans" cxnId="{32CA2194-97E0-4EE3-9264-EDE420ACC528}">
      <dgm:prSet/>
      <dgm:spPr/>
      <dgm:t>
        <a:bodyPr/>
        <a:lstStyle/>
        <a:p>
          <a:endParaRPr lang="en-US"/>
        </a:p>
      </dgm:t>
    </dgm:pt>
    <dgm:pt modelId="{783FBC43-2026-4A72-8407-F592B0356F10}" type="sibTrans" cxnId="{32CA2194-97E0-4EE3-9264-EDE420ACC528}">
      <dgm:prSet/>
      <dgm:spPr/>
      <dgm:t>
        <a:bodyPr/>
        <a:lstStyle/>
        <a:p>
          <a:endParaRPr lang="en-US"/>
        </a:p>
      </dgm:t>
    </dgm:pt>
    <dgm:pt modelId="{E340EFD0-1981-44D0-A533-9332F10EF411}">
      <dgm:prSet/>
      <dgm:spPr/>
      <dgm:t>
        <a:bodyPr/>
        <a:lstStyle/>
        <a:p>
          <a:r>
            <a:rPr lang="en-US"/>
            <a:t>remains primary policy position for psychoactive drugs that have the potential to be misused, cause intoxication, addiction, and induce harms (other than alcohol, nicotine)</a:t>
          </a:r>
        </a:p>
      </dgm:t>
    </dgm:pt>
    <dgm:pt modelId="{651F31DB-7A42-4669-9284-EFD36AD9B0F2}" type="parTrans" cxnId="{2D929FB3-6976-4224-8D05-26F48A192865}">
      <dgm:prSet/>
      <dgm:spPr/>
      <dgm:t>
        <a:bodyPr/>
        <a:lstStyle/>
        <a:p>
          <a:endParaRPr lang="en-US"/>
        </a:p>
      </dgm:t>
    </dgm:pt>
    <dgm:pt modelId="{16AB3CD8-9CF4-4434-B50A-330BBA9BF0F5}" type="sibTrans" cxnId="{2D929FB3-6976-4224-8D05-26F48A192865}">
      <dgm:prSet/>
      <dgm:spPr/>
      <dgm:t>
        <a:bodyPr/>
        <a:lstStyle/>
        <a:p>
          <a:endParaRPr lang="en-US"/>
        </a:p>
      </dgm:t>
    </dgm:pt>
    <dgm:pt modelId="{A1976402-2476-4388-885F-EE3D15F1D4DA}" type="pres">
      <dgm:prSet presAssocID="{3B7AFBC5-4426-48C9-812F-62CE843A65B3}" presName="vert0" presStyleCnt="0">
        <dgm:presLayoutVars>
          <dgm:dir/>
          <dgm:animOne val="branch"/>
          <dgm:animLvl val="lvl"/>
        </dgm:presLayoutVars>
      </dgm:prSet>
      <dgm:spPr/>
    </dgm:pt>
    <dgm:pt modelId="{07F26C5E-3CC9-4586-AAB2-8E0CEB086381}" type="pres">
      <dgm:prSet presAssocID="{586C7CA9-96EF-4417-AF94-541862407D1F}" presName="thickLine" presStyleLbl="alignNode1" presStyleIdx="0" presStyleCnt="3"/>
      <dgm:spPr/>
    </dgm:pt>
    <dgm:pt modelId="{8BCAF7D0-C640-47C0-A3C2-5F6A7E06F44E}" type="pres">
      <dgm:prSet presAssocID="{586C7CA9-96EF-4417-AF94-541862407D1F}" presName="horz1" presStyleCnt="0"/>
      <dgm:spPr/>
    </dgm:pt>
    <dgm:pt modelId="{77F2E6AD-DCCE-46C6-997B-6DF7B40CA834}" type="pres">
      <dgm:prSet presAssocID="{586C7CA9-96EF-4417-AF94-541862407D1F}" presName="tx1" presStyleLbl="revTx" presStyleIdx="0" presStyleCnt="3"/>
      <dgm:spPr/>
    </dgm:pt>
    <dgm:pt modelId="{2F891381-115C-48DA-B2DB-F7C5DA558384}" type="pres">
      <dgm:prSet presAssocID="{586C7CA9-96EF-4417-AF94-541862407D1F}" presName="vert1" presStyleCnt="0"/>
      <dgm:spPr/>
    </dgm:pt>
    <dgm:pt modelId="{945F121A-8CB9-439B-9B1E-1565935E3C29}" type="pres">
      <dgm:prSet presAssocID="{E45447D7-6ED4-41FA-96EA-5FE724DE4180}" presName="thickLine" presStyleLbl="alignNode1" presStyleIdx="1" presStyleCnt="3"/>
      <dgm:spPr/>
    </dgm:pt>
    <dgm:pt modelId="{CEECCA0A-B7C6-47A2-839B-0C30C99BD660}" type="pres">
      <dgm:prSet presAssocID="{E45447D7-6ED4-41FA-96EA-5FE724DE4180}" presName="horz1" presStyleCnt="0"/>
      <dgm:spPr/>
    </dgm:pt>
    <dgm:pt modelId="{08FA2D4C-B606-4F64-B0CC-3A45A0E278C9}" type="pres">
      <dgm:prSet presAssocID="{E45447D7-6ED4-41FA-96EA-5FE724DE4180}" presName="tx1" presStyleLbl="revTx" presStyleIdx="1" presStyleCnt="3"/>
      <dgm:spPr/>
    </dgm:pt>
    <dgm:pt modelId="{6FE6A253-700E-45FC-BF29-DFB2D8C169FC}" type="pres">
      <dgm:prSet presAssocID="{E45447D7-6ED4-41FA-96EA-5FE724DE4180}" presName="vert1" presStyleCnt="0"/>
      <dgm:spPr/>
    </dgm:pt>
    <dgm:pt modelId="{C0982C2A-E050-45D8-9E99-B18D25CA5895}" type="pres">
      <dgm:prSet presAssocID="{E340EFD0-1981-44D0-A533-9332F10EF411}" presName="thickLine" presStyleLbl="alignNode1" presStyleIdx="2" presStyleCnt="3"/>
      <dgm:spPr/>
    </dgm:pt>
    <dgm:pt modelId="{F18494A6-43DB-4967-B912-281E3610DED6}" type="pres">
      <dgm:prSet presAssocID="{E340EFD0-1981-44D0-A533-9332F10EF411}" presName="horz1" presStyleCnt="0"/>
      <dgm:spPr/>
    </dgm:pt>
    <dgm:pt modelId="{90CC69AA-F1B9-481E-9E46-D66AFACC8FC5}" type="pres">
      <dgm:prSet presAssocID="{E340EFD0-1981-44D0-A533-9332F10EF411}" presName="tx1" presStyleLbl="revTx" presStyleIdx="2" presStyleCnt="3"/>
      <dgm:spPr/>
    </dgm:pt>
    <dgm:pt modelId="{2B52558A-A5F2-488B-8785-EEE0DE1E06A7}" type="pres">
      <dgm:prSet presAssocID="{E340EFD0-1981-44D0-A533-9332F10EF411}" presName="vert1" presStyleCnt="0"/>
      <dgm:spPr/>
    </dgm:pt>
  </dgm:ptLst>
  <dgm:cxnLst>
    <dgm:cxn modelId="{655EC62A-1D2B-4A71-A58C-60BC9CEEFE6D}" type="presOf" srcId="{586C7CA9-96EF-4417-AF94-541862407D1F}" destId="{77F2E6AD-DCCE-46C6-997B-6DF7B40CA834}" srcOrd="0" destOrd="0" presId="urn:microsoft.com/office/officeart/2008/layout/LinedList"/>
    <dgm:cxn modelId="{8DEC413A-294F-442C-B3ED-81843194D2A6}" srcId="{3B7AFBC5-4426-48C9-812F-62CE843A65B3}" destId="{586C7CA9-96EF-4417-AF94-541862407D1F}" srcOrd="0" destOrd="0" parTransId="{E6E90B61-E741-445F-88C7-72A9D1E64DB1}" sibTransId="{2FDC738F-9291-4C46-ADCE-9B96FE5A6AA4}"/>
    <dgm:cxn modelId="{B9F44C3B-1FF9-4B54-8BEB-A95D890EC93F}" type="presOf" srcId="{E340EFD0-1981-44D0-A533-9332F10EF411}" destId="{90CC69AA-F1B9-481E-9E46-D66AFACC8FC5}" srcOrd="0" destOrd="0" presId="urn:microsoft.com/office/officeart/2008/layout/LinedList"/>
    <dgm:cxn modelId="{32CA2194-97E0-4EE3-9264-EDE420ACC528}" srcId="{3B7AFBC5-4426-48C9-812F-62CE843A65B3}" destId="{E45447D7-6ED4-41FA-96EA-5FE724DE4180}" srcOrd="1" destOrd="0" parTransId="{E865AFC8-7993-45D0-8722-E845457C0574}" sibTransId="{783FBC43-2026-4A72-8407-F592B0356F10}"/>
    <dgm:cxn modelId="{039B42B2-5A3E-4D16-BC2B-DF742E9577CE}" type="presOf" srcId="{E45447D7-6ED4-41FA-96EA-5FE724DE4180}" destId="{08FA2D4C-B606-4F64-B0CC-3A45A0E278C9}" srcOrd="0" destOrd="0" presId="urn:microsoft.com/office/officeart/2008/layout/LinedList"/>
    <dgm:cxn modelId="{2D929FB3-6976-4224-8D05-26F48A192865}" srcId="{3B7AFBC5-4426-48C9-812F-62CE843A65B3}" destId="{E340EFD0-1981-44D0-A533-9332F10EF411}" srcOrd="2" destOrd="0" parTransId="{651F31DB-7A42-4669-9284-EFD36AD9B0F2}" sibTransId="{16AB3CD8-9CF4-4434-B50A-330BBA9BF0F5}"/>
    <dgm:cxn modelId="{EE91C6C0-A8CD-455E-97BA-D61B5F503CF3}" type="presOf" srcId="{3B7AFBC5-4426-48C9-812F-62CE843A65B3}" destId="{A1976402-2476-4388-885F-EE3D15F1D4DA}" srcOrd="0" destOrd="0" presId="urn:microsoft.com/office/officeart/2008/layout/LinedList"/>
    <dgm:cxn modelId="{905AC24C-BEFF-409F-B2BC-EFBAE1858AC0}" type="presParOf" srcId="{A1976402-2476-4388-885F-EE3D15F1D4DA}" destId="{07F26C5E-3CC9-4586-AAB2-8E0CEB086381}" srcOrd="0" destOrd="0" presId="urn:microsoft.com/office/officeart/2008/layout/LinedList"/>
    <dgm:cxn modelId="{58BA3F13-9968-4E37-94BE-BA3CA3AA2356}" type="presParOf" srcId="{A1976402-2476-4388-885F-EE3D15F1D4DA}" destId="{8BCAF7D0-C640-47C0-A3C2-5F6A7E06F44E}" srcOrd="1" destOrd="0" presId="urn:microsoft.com/office/officeart/2008/layout/LinedList"/>
    <dgm:cxn modelId="{1B0A3108-9B03-466F-B61A-9EF48AAF96D8}" type="presParOf" srcId="{8BCAF7D0-C640-47C0-A3C2-5F6A7E06F44E}" destId="{77F2E6AD-DCCE-46C6-997B-6DF7B40CA834}" srcOrd="0" destOrd="0" presId="urn:microsoft.com/office/officeart/2008/layout/LinedList"/>
    <dgm:cxn modelId="{D6AE8A0C-D79D-49B3-9DE7-23B2E2DC6A05}" type="presParOf" srcId="{8BCAF7D0-C640-47C0-A3C2-5F6A7E06F44E}" destId="{2F891381-115C-48DA-B2DB-F7C5DA558384}" srcOrd="1" destOrd="0" presId="urn:microsoft.com/office/officeart/2008/layout/LinedList"/>
    <dgm:cxn modelId="{5A4613E6-74F6-4D75-B753-4AE1C68023E2}" type="presParOf" srcId="{A1976402-2476-4388-885F-EE3D15F1D4DA}" destId="{945F121A-8CB9-439B-9B1E-1565935E3C29}" srcOrd="2" destOrd="0" presId="urn:microsoft.com/office/officeart/2008/layout/LinedList"/>
    <dgm:cxn modelId="{BDB3F521-6D47-4566-8372-E99AA4C00AF3}" type="presParOf" srcId="{A1976402-2476-4388-885F-EE3D15F1D4DA}" destId="{CEECCA0A-B7C6-47A2-839B-0C30C99BD660}" srcOrd="3" destOrd="0" presId="urn:microsoft.com/office/officeart/2008/layout/LinedList"/>
    <dgm:cxn modelId="{266153A0-F685-434E-BA13-481F3DF43464}" type="presParOf" srcId="{CEECCA0A-B7C6-47A2-839B-0C30C99BD660}" destId="{08FA2D4C-B606-4F64-B0CC-3A45A0E278C9}" srcOrd="0" destOrd="0" presId="urn:microsoft.com/office/officeart/2008/layout/LinedList"/>
    <dgm:cxn modelId="{88CBC877-35A3-4422-8766-BF82F816DD40}" type="presParOf" srcId="{CEECCA0A-B7C6-47A2-839B-0C30C99BD660}" destId="{6FE6A253-700E-45FC-BF29-DFB2D8C169FC}" srcOrd="1" destOrd="0" presId="urn:microsoft.com/office/officeart/2008/layout/LinedList"/>
    <dgm:cxn modelId="{65628867-CA1A-4653-B361-7A2CFFF05CBD}" type="presParOf" srcId="{A1976402-2476-4388-885F-EE3D15F1D4DA}" destId="{C0982C2A-E050-45D8-9E99-B18D25CA5895}" srcOrd="4" destOrd="0" presId="urn:microsoft.com/office/officeart/2008/layout/LinedList"/>
    <dgm:cxn modelId="{88AF5B9A-A0D3-4F0D-AE67-D5A5745DE445}" type="presParOf" srcId="{A1976402-2476-4388-885F-EE3D15F1D4DA}" destId="{F18494A6-43DB-4967-B912-281E3610DED6}" srcOrd="5" destOrd="0" presId="urn:microsoft.com/office/officeart/2008/layout/LinedList"/>
    <dgm:cxn modelId="{1FD30C03-5C95-4F75-BAA3-EAFF59B624A1}" type="presParOf" srcId="{F18494A6-43DB-4967-B912-281E3610DED6}" destId="{90CC69AA-F1B9-481E-9E46-D66AFACC8FC5}" srcOrd="0" destOrd="0" presId="urn:microsoft.com/office/officeart/2008/layout/LinedList"/>
    <dgm:cxn modelId="{0200FE00-B74F-4375-9B97-FD9805DD5B54}" type="presParOf" srcId="{F18494A6-43DB-4967-B912-281E3610DED6}" destId="{2B52558A-A5F2-488B-8785-EEE0DE1E06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8D9BAA-E8B5-4B58-9908-B45ABCFE8A16}" type="doc">
      <dgm:prSet loTypeId="urn:microsoft.com/office/officeart/2016/7/layout/LinearArrowProcessNumbered" loCatId="process" qsTypeId="urn:microsoft.com/office/officeart/2005/8/quickstyle/simple4" qsCatId="simple" csTypeId="urn:microsoft.com/office/officeart/2005/8/colors/colorful1" csCatId="colorful" phldr="1"/>
      <dgm:spPr/>
      <dgm:t>
        <a:bodyPr/>
        <a:lstStyle/>
        <a:p>
          <a:endParaRPr lang="en-US"/>
        </a:p>
      </dgm:t>
    </dgm:pt>
    <dgm:pt modelId="{CFC43157-8D9C-4C93-BCB7-C89586418D15}">
      <dgm:prSet/>
      <dgm:spPr/>
      <dgm:t>
        <a:bodyPr/>
        <a:lstStyle/>
        <a:p>
          <a:r>
            <a:rPr lang="en-US"/>
            <a:t>often confused with legalization but very different. </a:t>
          </a:r>
        </a:p>
      </dgm:t>
    </dgm:pt>
    <dgm:pt modelId="{56C461CD-6F4F-4D44-B6E1-8DA4DFE56351}" type="parTrans" cxnId="{77097905-8008-4272-B925-CA529F84E6FD}">
      <dgm:prSet/>
      <dgm:spPr/>
      <dgm:t>
        <a:bodyPr/>
        <a:lstStyle/>
        <a:p>
          <a:endParaRPr lang="en-US"/>
        </a:p>
      </dgm:t>
    </dgm:pt>
    <dgm:pt modelId="{57779809-4EAD-44C5-96E6-D09A0DAECFB5}" type="sibTrans" cxnId="{77097905-8008-4272-B925-CA529F84E6FD}">
      <dgm:prSet phldrT="1" phldr="0"/>
      <dgm:spPr/>
      <dgm:t>
        <a:bodyPr/>
        <a:lstStyle/>
        <a:p>
          <a:r>
            <a:rPr lang="en-US"/>
            <a:t>1</a:t>
          </a:r>
        </a:p>
      </dgm:t>
    </dgm:pt>
    <dgm:pt modelId="{48235C42-FFE0-4401-B316-F6E82453EA93}">
      <dgm:prSet/>
      <dgm:spPr/>
      <dgm:t>
        <a:bodyPr/>
        <a:lstStyle/>
        <a:p>
          <a:r>
            <a:rPr lang="en-US" dirty="0"/>
            <a:t>Decriminalization means if you are caught in possession of small amounts for personal use, you do not incur criminal penalty. </a:t>
          </a:r>
        </a:p>
      </dgm:t>
    </dgm:pt>
    <dgm:pt modelId="{01073116-027A-436A-BE07-29A7E3B21EA9}" type="parTrans" cxnId="{CFCF9C62-506E-4407-9E46-EB84F778FA31}">
      <dgm:prSet/>
      <dgm:spPr/>
      <dgm:t>
        <a:bodyPr/>
        <a:lstStyle/>
        <a:p>
          <a:endParaRPr lang="en-US"/>
        </a:p>
      </dgm:t>
    </dgm:pt>
    <dgm:pt modelId="{3B8E998A-3764-447F-A0BA-4A594FF89FFA}" type="sibTrans" cxnId="{CFCF9C62-506E-4407-9E46-EB84F778FA31}">
      <dgm:prSet phldrT="2" phldr="0"/>
      <dgm:spPr/>
      <dgm:t>
        <a:bodyPr/>
        <a:lstStyle/>
        <a:p>
          <a:r>
            <a:rPr lang="en-US"/>
            <a:t>2</a:t>
          </a:r>
        </a:p>
      </dgm:t>
    </dgm:pt>
    <dgm:pt modelId="{62C27FA9-D1BD-4EF3-976E-991D2173F026}">
      <dgm:prSet/>
      <dgm:spPr/>
      <dgm:t>
        <a:bodyPr/>
        <a:lstStyle/>
        <a:p>
          <a:r>
            <a:rPr lang="en-US"/>
            <a:t>It is still illegal to use the drug. </a:t>
          </a:r>
        </a:p>
      </dgm:t>
    </dgm:pt>
    <dgm:pt modelId="{A57B22C7-BF0B-4C3F-B19B-12CF6E3B47F9}" type="parTrans" cxnId="{DD6B2C61-E05D-4C5B-904D-6DCB4AA8C5B5}">
      <dgm:prSet/>
      <dgm:spPr/>
      <dgm:t>
        <a:bodyPr/>
        <a:lstStyle/>
        <a:p>
          <a:endParaRPr lang="en-US"/>
        </a:p>
      </dgm:t>
    </dgm:pt>
    <dgm:pt modelId="{C5705900-6D12-431F-AB4C-DE20391B9FBE}" type="sibTrans" cxnId="{DD6B2C61-E05D-4C5B-904D-6DCB4AA8C5B5}">
      <dgm:prSet phldrT="3" phldr="0"/>
      <dgm:spPr/>
      <dgm:t>
        <a:bodyPr/>
        <a:lstStyle/>
        <a:p>
          <a:r>
            <a:rPr lang="en-US"/>
            <a:t>3</a:t>
          </a:r>
        </a:p>
      </dgm:t>
    </dgm:pt>
    <dgm:pt modelId="{EEDB4982-95AA-44AB-A21A-3B0DAC7B3BCB}">
      <dgm:prSet/>
      <dgm:spPr/>
      <dgm:t>
        <a:bodyPr/>
        <a:lstStyle/>
        <a:p>
          <a:r>
            <a:rPr lang="en-US"/>
            <a:t>The penalty, however, is typically nothing more than a modest fine, such as $100. </a:t>
          </a:r>
        </a:p>
      </dgm:t>
    </dgm:pt>
    <dgm:pt modelId="{6C472FA6-0A05-4A16-81C7-7EFBF51D740A}" type="parTrans" cxnId="{AC43EEE4-EA5E-410D-8E1E-A2EF30088CED}">
      <dgm:prSet/>
      <dgm:spPr/>
      <dgm:t>
        <a:bodyPr/>
        <a:lstStyle/>
        <a:p>
          <a:endParaRPr lang="en-US"/>
        </a:p>
      </dgm:t>
    </dgm:pt>
    <dgm:pt modelId="{79D33CD7-86F5-4705-B795-4E3BB7B40A13}" type="sibTrans" cxnId="{AC43EEE4-EA5E-410D-8E1E-A2EF30088CED}">
      <dgm:prSet phldrT="4" phldr="0"/>
      <dgm:spPr/>
      <dgm:t>
        <a:bodyPr/>
        <a:lstStyle/>
        <a:p>
          <a:r>
            <a:rPr lang="en-US"/>
            <a:t>4</a:t>
          </a:r>
        </a:p>
      </dgm:t>
    </dgm:pt>
    <dgm:pt modelId="{6AC696C8-8420-4B78-A476-1D2A12752184}">
      <dgm:prSet/>
      <dgm:spPr/>
      <dgm:t>
        <a:bodyPr/>
        <a:lstStyle/>
        <a:p>
          <a:r>
            <a:rPr lang="en-US"/>
            <a:t>Multiple states have now passed laws decriminalizing the possession and use of marijuana.</a:t>
          </a:r>
        </a:p>
      </dgm:t>
    </dgm:pt>
    <dgm:pt modelId="{7318BEE8-8FBE-493D-A90B-233145429009}" type="parTrans" cxnId="{77E9FBE5-03D4-4BB0-B41C-33188B94D1E3}">
      <dgm:prSet/>
      <dgm:spPr/>
      <dgm:t>
        <a:bodyPr/>
        <a:lstStyle/>
        <a:p>
          <a:endParaRPr lang="en-US"/>
        </a:p>
      </dgm:t>
    </dgm:pt>
    <dgm:pt modelId="{B87FE793-82FA-4615-9E00-82E0F99ACBA7}" type="sibTrans" cxnId="{77E9FBE5-03D4-4BB0-B41C-33188B94D1E3}">
      <dgm:prSet phldrT="5" phldr="0"/>
      <dgm:spPr/>
      <dgm:t>
        <a:bodyPr/>
        <a:lstStyle/>
        <a:p>
          <a:r>
            <a:rPr lang="en-US"/>
            <a:t>5</a:t>
          </a:r>
        </a:p>
      </dgm:t>
    </dgm:pt>
    <dgm:pt modelId="{CEE87C6D-CE0C-4636-B48A-F8AC92A21EC2}" type="pres">
      <dgm:prSet presAssocID="{4F8D9BAA-E8B5-4B58-9908-B45ABCFE8A16}" presName="linearFlow" presStyleCnt="0">
        <dgm:presLayoutVars>
          <dgm:dir/>
          <dgm:animLvl val="lvl"/>
          <dgm:resizeHandles val="exact"/>
        </dgm:presLayoutVars>
      </dgm:prSet>
      <dgm:spPr/>
    </dgm:pt>
    <dgm:pt modelId="{2EB2D48D-27B8-4399-A72C-F04B9AB9D68A}" type="pres">
      <dgm:prSet presAssocID="{CFC43157-8D9C-4C93-BCB7-C89586418D15}" presName="compositeNode" presStyleCnt="0"/>
      <dgm:spPr/>
    </dgm:pt>
    <dgm:pt modelId="{D77E2CBE-802C-48EC-B7D4-711F58589804}" type="pres">
      <dgm:prSet presAssocID="{CFC43157-8D9C-4C93-BCB7-C89586418D15}" presName="parTx" presStyleLbl="node1" presStyleIdx="0" presStyleCnt="0">
        <dgm:presLayoutVars>
          <dgm:chMax val="0"/>
          <dgm:chPref val="0"/>
          <dgm:bulletEnabled val="1"/>
        </dgm:presLayoutVars>
      </dgm:prSet>
      <dgm:spPr/>
    </dgm:pt>
    <dgm:pt modelId="{9597A741-6E90-4D3A-85D6-BAC269F967D4}" type="pres">
      <dgm:prSet presAssocID="{CFC43157-8D9C-4C93-BCB7-C89586418D15}" presName="parSh" presStyleCnt="0"/>
      <dgm:spPr/>
    </dgm:pt>
    <dgm:pt modelId="{678C2FD8-C382-458F-BAFD-0ACE232C740C}" type="pres">
      <dgm:prSet presAssocID="{CFC43157-8D9C-4C93-BCB7-C89586418D15}" presName="lineNode" presStyleLbl="alignAccFollowNode1" presStyleIdx="0" presStyleCnt="15"/>
      <dgm:spPr/>
    </dgm:pt>
    <dgm:pt modelId="{F56BDDE7-0A4C-4D84-B378-2AC156184246}" type="pres">
      <dgm:prSet presAssocID="{CFC43157-8D9C-4C93-BCB7-C89586418D15}" presName="lineArrowNode" presStyleLbl="alignAccFollowNode1" presStyleIdx="1" presStyleCnt="15"/>
      <dgm:spPr/>
    </dgm:pt>
    <dgm:pt modelId="{375CB1B5-0DA9-44DB-BF49-066FB8394E35}" type="pres">
      <dgm:prSet presAssocID="{57779809-4EAD-44C5-96E6-D09A0DAECFB5}" presName="sibTransNodeCircle" presStyleLbl="alignNode1" presStyleIdx="0" presStyleCnt="5">
        <dgm:presLayoutVars>
          <dgm:chMax val="0"/>
          <dgm:bulletEnabled/>
        </dgm:presLayoutVars>
      </dgm:prSet>
      <dgm:spPr/>
    </dgm:pt>
    <dgm:pt modelId="{B59B8194-845A-43D8-ADAF-47F444DDEAA3}" type="pres">
      <dgm:prSet presAssocID="{57779809-4EAD-44C5-96E6-D09A0DAECFB5}" presName="spacerBetweenCircleAndCallout" presStyleCnt="0">
        <dgm:presLayoutVars/>
      </dgm:prSet>
      <dgm:spPr/>
    </dgm:pt>
    <dgm:pt modelId="{2C81BE3B-C9A6-4257-82D0-5A6FAF37C02E}" type="pres">
      <dgm:prSet presAssocID="{CFC43157-8D9C-4C93-BCB7-C89586418D15}" presName="nodeText" presStyleLbl="alignAccFollowNode1" presStyleIdx="2" presStyleCnt="15">
        <dgm:presLayoutVars>
          <dgm:bulletEnabled val="1"/>
        </dgm:presLayoutVars>
      </dgm:prSet>
      <dgm:spPr/>
    </dgm:pt>
    <dgm:pt modelId="{306EF2C0-CF09-41E2-A89C-378E2C3D1189}" type="pres">
      <dgm:prSet presAssocID="{57779809-4EAD-44C5-96E6-D09A0DAECFB5}" presName="sibTransComposite" presStyleCnt="0"/>
      <dgm:spPr/>
    </dgm:pt>
    <dgm:pt modelId="{E943DA5B-8FCA-4E42-AEB4-7886152DC00C}" type="pres">
      <dgm:prSet presAssocID="{48235C42-FFE0-4401-B316-F6E82453EA93}" presName="compositeNode" presStyleCnt="0"/>
      <dgm:spPr/>
    </dgm:pt>
    <dgm:pt modelId="{72099CF8-2B02-4F50-BFFD-F2FF90655854}" type="pres">
      <dgm:prSet presAssocID="{48235C42-FFE0-4401-B316-F6E82453EA93}" presName="parTx" presStyleLbl="node1" presStyleIdx="0" presStyleCnt="0">
        <dgm:presLayoutVars>
          <dgm:chMax val="0"/>
          <dgm:chPref val="0"/>
          <dgm:bulletEnabled val="1"/>
        </dgm:presLayoutVars>
      </dgm:prSet>
      <dgm:spPr/>
    </dgm:pt>
    <dgm:pt modelId="{BC38A5A5-97F5-4533-9D99-71B6C02A8B17}" type="pres">
      <dgm:prSet presAssocID="{48235C42-FFE0-4401-B316-F6E82453EA93}" presName="parSh" presStyleCnt="0"/>
      <dgm:spPr/>
    </dgm:pt>
    <dgm:pt modelId="{C034CD02-2651-4D31-8C2B-164D6883EFB1}" type="pres">
      <dgm:prSet presAssocID="{48235C42-FFE0-4401-B316-F6E82453EA93}" presName="lineNode" presStyleLbl="alignAccFollowNode1" presStyleIdx="3" presStyleCnt="15"/>
      <dgm:spPr/>
    </dgm:pt>
    <dgm:pt modelId="{39BB1260-9913-4E01-A3C4-105C8D135A6A}" type="pres">
      <dgm:prSet presAssocID="{48235C42-FFE0-4401-B316-F6E82453EA93}" presName="lineArrowNode" presStyleLbl="alignAccFollowNode1" presStyleIdx="4" presStyleCnt="15"/>
      <dgm:spPr/>
    </dgm:pt>
    <dgm:pt modelId="{3D986106-53FA-49F7-A6AB-4BE444825367}" type="pres">
      <dgm:prSet presAssocID="{3B8E998A-3764-447F-A0BA-4A594FF89FFA}" presName="sibTransNodeCircle" presStyleLbl="alignNode1" presStyleIdx="1" presStyleCnt="5">
        <dgm:presLayoutVars>
          <dgm:chMax val="0"/>
          <dgm:bulletEnabled/>
        </dgm:presLayoutVars>
      </dgm:prSet>
      <dgm:spPr/>
    </dgm:pt>
    <dgm:pt modelId="{BCFE0D06-4D96-4700-865F-0513F3620673}" type="pres">
      <dgm:prSet presAssocID="{3B8E998A-3764-447F-A0BA-4A594FF89FFA}" presName="spacerBetweenCircleAndCallout" presStyleCnt="0">
        <dgm:presLayoutVars/>
      </dgm:prSet>
      <dgm:spPr/>
    </dgm:pt>
    <dgm:pt modelId="{4AFF9797-8A88-4CF8-9FF9-56C3D45DE109}" type="pres">
      <dgm:prSet presAssocID="{48235C42-FFE0-4401-B316-F6E82453EA93}" presName="nodeText" presStyleLbl="alignAccFollowNode1" presStyleIdx="5" presStyleCnt="15" custScaleY="100000">
        <dgm:presLayoutVars>
          <dgm:bulletEnabled val="1"/>
        </dgm:presLayoutVars>
      </dgm:prSet>
      <dgm:spPr/>
    </dgm:pt>
    <dgm:pt modelId="{E604F0F7-70B4-47D6-B5CB-4BD205BA3F37}" type="pres">
      <dgm:prSet presAssocID="{3B8E998A-3764-447F-A0BA-4A594FF89FFA}" presName="sibTransComposite" presStyleCnt="0"/>
      <dgm:spPr/>
    </dgm:pt>
    <dgm:pt modelId="{CCD532C7-40F0-451D-9906-10E91544D962}" type="pres">
      <dgm:prSet presAssocID="{62C27FA9-D1BD-4EF3-976E-991D2173F026}" presName="compositeNode" presStyleCnt="0"/>
      <dgm:spPr/>
    </dgm:pt>
    <dgm:pt modelId="{3C72F1F5-2C45-48EF-9712-81F78FCA865F}" type="pres">
      <dgm:prSet presAssocID="{62C27FA9-D1BD-4EF3-976E-991D2173F026}" presName="parTx" presStyleLbl="node1" presStyleIdx="0" presStyleCnt="0">
        <dgm:presLayoutVars>
          <dgm:chMax val="0"/>
          <dgm:chPref val="0"/>
          <dgm:bulletEnabled val="1"/>
        </dgm:presLayoutVars>
      </dgm:prSet>
      <dgm:spPr/>
    </dgm:pt>
    <dgm:pt modelId="{1FE77B3B-5955-4318-B312-5C4D7629EAF5}" type="pres">
      <dgm:prSet presAssocID="{62C27FA9-D1BD-4EF3-976E-991D2173F026}" presName="parSh" presStyleCnt="0"/>
      <dgm:spPr/>
    </dgm:pt>
    <dgm:pt modelId="{40F73674-5C4C-4394-BF9D-977A6B5FD97D}" type="pres">
      <dgm:prSet presAssocID="{62C27FA9-D1BD-4EF3-976E-991D2173F026}" presName="lineNode" presStyleLbl="alignAccFollowNode1" presStyleIdx="6" presStyleCnt="15"/>
      <dgm:spPr/>
    </dgm:pt>
    <dgm:pt modelId="{B006B7FB-838C-4937-8F1E-7EBFA4C3E5D0}" type="pres">
      <dgm:prSet presAssocID="{62C27FA9-D1BD-4EF3-976E-991D2173F026}" presName="lineArrowNode" presStyleLbl="alignAccFollowNode1" presStyleIdx="7" presStyleCnt="15"/>
      <dgm:spPr/>
    </dgm:pt>
    <dgm:pt modelId="{D228AEF2-686E-4189-A1A8-C0E20CEF62F4}" type="pres">
      <dgm:prSet presAssocID="{C5705900-6D12-431F-AB4C-DE20391B9FBE}" presName="sibTransNodeCircle" presStyleLbl="alignNode1" presStyleIdx="2" presStyleCnt="5">
        <dgm:presLayoutVars>
          <dgm:chMax val="0"/>
          <dgm:bulletEnabled/>
        </dgm:presLayoutVars>
      </dgm:prSet>
      <dgm:spPr/>
    </dgm:pt>
    <dgm:pt modelId="{37EF7965-6C43-40C8-A473-8226C9395218}" type="pres">
      <dgm:prSet presAssocID="{C5705900-6D12-431F-AB4C-DE20391B9FBE}" presName="spacerBetweenCircleAndCallout" presStyleCnt="0">
        <dgm:presLayoutVars/>
      </dgm:prSet>
      <dgm:spPr/>
    </dgm:pt>
    <dgm:pt modelId="{DC2D7F3C-D0E2-4BAC-9114-2A35E1728479}" type="pres">
      <dgm:prSet presAssocID="{62C27FA9-D1BD-4EF3-976E-991D2173F026}" presName="nodeText" presStyleLbl="alignAccFollowNode1" presStyleIdx="8" presStyleCnt="15">
        <dgm:presLayoutVars>
          <dgm:bulletEnabled val="1"/>
        </dgm:presLayoutVars>
      </dgm:prSet>
      <dgm:spPr/>
    </dgm:pt>
    <dgm:pt modelId="{8218CF91-9A3A-4B38-91D1-6DDBBB57FB3F}" type="pres">
      <dgm:prSet presAssocID="{C5705900-6D12-431F-AB4C-DE20391B9FBE}" presName="sibTransComposite" presStyleCnt="0"/>
      <dgm:spPr/>
    </dgm:pt>
    <dgm:pt modelId="{24B7B54E-4B30-419B-84FE-874657585274}" type="pres">
      <dgm:prSet presAssocID="{EEDB4982-95AA-44AB-A21A-3B0DAC7B3BCB}" presName="compositeNode" presStyleCnt="0"/>
      <dgm:spPr/>
    </dgm:pt>
    <dgm:pt modelId="{0575F9ED-DCDA-4B91-B5B5-7F81BBD49725}" type="pres">
      <dgm:prSet presAssocID="{EEDB4982-95AA-44AB-A21A-3B0DAC7B3BCB}" presName="parTx" presStyleLbl="node1" presStyleIdx="0" presStyleCnt="0">
        <dgm:presLayoutVars>
          <dgm:chMax val="0"/>
          <dgm:chPref val="0"/>
          <dgm:bulletEnabled val="1"/>
        </dgm:presLayoutVars>
      </dgm:prSet>
      <dgm:spPr/>
    </dgm:pt>
    <dgm:pt modelId="{B04B4E21-BBD4-490D-A042-DF0FF29AAB2B}" type="pres">
      <dgm:prSet presAssocID="{EEDB4982-95AA-44AB-A21A-3B0DAC7B3BCB}" presName="parSh" presStyleCnt="0"/>
      <dgm:spPr/>
    </dgm:pt>
    <dgm:pt modelId="{6E793C39-EAF0-4A0A-938E-1C41B447AD53}" type="pres">
      <dgm:prSet presAssocID="{EEDB4982-95AA-44AB-A21A-3B0DAC7B3BCB}" presName="lineNode" presStyleLbl="alignAccFollowNode1" presStyleIdx="9" presStyleCnt="15"/>
      <dgm:spPr/>
    </dgm:pt>
    <dgm:pt modelId="{20B0CC06-08BB-4C0F-BECB-9C173AD55FEC}" type="pres">
      <dgm:prSet presAssocID="{EEDB4982-95AA-44AB-A21A-3B0DAC7B3BCB}" presName="lineArrowNode" presStyleLbl="alignAccFollowNode1" presStyleIdx="10" presStyleCnt="15"/>
      <dgm:spPr/>
    </dgm:pt>
    <dgm:pt modelId="{37DAE363-F8B9-4EB5-9088-ADE5C56866B7}" type="pres">
      <dgm:prSet presAssocID="{79D33CD7-86F5-4705-B795-4E3BB7B40A13}" presName="sibTransNodeCircle" presStyleLbl="alignNode1" presStyleIdx="3" presStyleCnt="5">
        <dgm:presLayoutVars>
          <dgm:chMax val="0"/>
          <dgm:bulletEnabled/>
        </dgm:presLayoutVars>
      </dgm:prSet>
      <dgm:spPr/>
    </dgm:pt>
    <dgm:pt modelId="{2C1C04BD-CD3D-443D-BDF5-B343DABEB9D0}" type="pres">
      <dgm:prSet presAssocID="{79D33CD7-86F5-4705-B795-4E3BB7B40A13}" presName="spacerBetweenCircleAndCallout" presStyleCnt="0">
        <dgm:presLayoutVars/>
      </dgm:prSet>
      <dgm:spPr/>
    </dgm:pt>
    <dgm:pt modelId="{1901DAD9-5872-48CD-A752-1E1CF56172AA}" type="pres">
      <dgm:prSet presAssocID="{EEDB4982-95AA-44AB-A21A-3B0DAC7B3BCB}" presName="nodeText" presStyleLbl="alignAccFollowNode1" presStyleIdx="11" presStyleCnt="15">
        <dgm:presLayoutVars>
          <dgm:bulletEnabled val="1"/>
        </dgm:presLayoutVars>
      </dgm:prSet>
      <dgm:spPr/>
    </dgm:pt>
    <dgm:pt modelId="{71304F4B-034C-4022-8144-51EEBC46F94C}" type="pres">
      <dgm:prSet presAssocID="{79D33CD7-86F5-4705-B795-4E3BB7B40A13}" presName="sibTransComposite" presStyleCnt="0"/>
      <dgm:spPr/>
    </dgm:pt>
    <dgm:pt modelId="{BC0491A4-67C3-4251-8B1F-77B98C1C9A7B}" type="pres">
      <dgm:prSet presAssocID="{6AC696C8-8420-4B78-A476-1D2A12752184}" presName="compositeNode" presStyleCnt="0"/>
      <dgm:spPr/>
    </dgm:pt>
    <dgm:pt modelId="{D21A4726-E0D4-43FD-B6D3-A666A3FFBF0D}" type="pres">
      <dgm:prSet presAssocID="{6AC696C8-8420-4B78-A476-1D2A12752184}" presName="parTx" presStyleLbl="node1" presStyleIdx="0" presStyleCnt="0">
        <dgm:presLayoutVars>
          <dgm:chMax val="0"/>
          <dgm:chPref val="0"/>
          <dgm:bulletEnabled val="1"/>
        </dgm:presLayoutVars>
      </dgm:prSet>
      <dgm:spPr/>
    </dgm:pt>
    <dgm:pt modelId="{A56E8324-E522-487E-AB58-C5B25304B796}" type="pres">
      <dgm:prSet presAssocID="{6AC696C8-8420-4B78-A476-1D2A12752184}" presName="parSh" presStyleCnt="0"/>
      <dgm:spPr/>
    </dgm:pt>
    <dgm:pt modelId="{E3808642-79F5-4D40-B94A-518F3653E932}" type="pres">
      <dgm:prSet presAssocID="{6AC696C8-8420-4B78-A476-1D2A12752184}" presName="lineNode" presStyleLbl="alignAccFollowNode1" presStyleIdx="12" presStyleCnt="15"/>
      <dgm:spPr/>
    </dgm:pt>
    <dgm:pt modelId="{A772D18F-C5C5-4034-9D15-D86CFD1163EA}" type="pres">
      <dgm:prSet presAssocID="{6AC696C8-8420-4B78-A476-1D2A12752184}" presName="lineArrowNode" presStyleLbl="alignAccFollowNode1" presStyleIdx="13" presStyleCnt="15"/>
      <dgm:spPr/>
    </dgm:pt>
    <dgm:pt modelId="{A4E7C5D6-3A2F-4250-A18A-52297CE5991C}" type="pres">
      <dgm:prSet presAssocID="{B87FE793-82FA-4615-9E00-82E0F99ACBA7}" presName="sibTransNodeCircle" presStyleLbl="alignNode1" presStyleIdx="4" presStyleCnt="5">
        <dgm:presLayoutVars>
          <dgm:chMax val="0"/>
          <dgm:bulletEnabled/>
        </dgm:presLayoutVars>
      </dgm:prSet>
      <dgm:spPr/>
    </dgm:pt>
    <dgm:pt modelId="{2A2BBCE6-CBD5-4283-BC24-100F676C4F96}" type="pres">
      <dgm:prSet presAssocID="{B87FE793-82FA-4615-9E00-82E0F99ACBA7}" presName="spacerBetweenCircleAndCallout" presStyleCnt="0">
        <dgm:presLayoutVars/>
      </dgm:prSet>
      <dgm:spPr/>
    </dgm:pt>
    <dgm:pt modelId="{75F323DC-91AD-4853-8308-4AF54090514D}" type="pres">
      <dgm:prSet presAssocID="{6AC696C8-8420-4B78-A476-1D2A12752184}" presName="nodeText" presStyleLbl="alignAccFollowNode1" presStyleIdx="14" presStyleCnt="15">
        <dgm:presLayoutVars>
          <dgm:bulletEnabled val="1"/>
        </dgm:presLayoutVars>
      </dgm:prSet>
      <dgm:spPr/>
    </dgm:pt>
  </dgm:ptLst>
  <dgm:cxnLst>
    <dgm:cxn modelId="{77097905-8008-4272-B925-CA529F84E6FD}" srcId="{4F8D9BAA-E8B5-4B58-9908-B45ABCFE8A16}" destId="{CFC43157-8D9C-4C93-BCB7-C89586418D15}" srcOrd="0" destOrd="0" parTransId="{56C461CD-6F4F-4D44-B6E1-8DA4DFE56351}" sibTransId="{57779809-4EAD-44C5-96E6-D09A0DAECFB5}"/>
    <dgm:cxn modelId="{EF753D0A-7F13-4E4B-9706-6DCAA518284C}" type="presOf" srcId="{EEDB4982-95AA-44AB-A21A-3B0DAC7B3BCB}" destId="{1901DAD9-5872-48CD-A752-1E1CF56172AA}" srcOrd="0" destOrd="0" presId="urn:microsoft.com/office/officeart/2016/7/layout/LinearArrowProcessNumbered"/>
    <dgm:cxn modelId="{2D88E922-2C7D-4B03-BA76-4F35A800C178}" type="presOf" srcId="{62C27FA9-D1BD-4EF3-976E-991D2173F026}" destId="{DC2D7F3C-D0E2-4BAC-9114-2A35E1728479}" srcOrd="0" destOrd="0" presId="urn:microsoft.com/office/officeart/2016/7/layout/LinearArrowProcessNumbered"/>
    <dgm:cxn modelId="{62F31D39-D83E-47E3-A3CB-FB2DB4D4E918}" type="presOf" srcId="{C5705900-6D12-431F-AB4C-DE20391B9FBE}" destId="{D228AEF2-686E-4189-A1A8-C0E20CEF62F4}" srcOrd="0" destOrd="0" presId="urn:microsoft.com/office/officeart/2016/7/layout/LinearArrowProcessNumbered"/>
    <dgm:cxn modelId="{DD6B2C61-E05D-4C5B-904D-6DCB4AA8C5B5}" srcId="{4F8D9BAA-E8B5-4B58-9908-B45ABCFE8A16}" destId="{62C27FA9-D1BD-4EF3-976E-991D2173F026}" srcOrd="2" destOrd="0" parTransId="{A57B22C7-BF0B-4C3F-B19B-12CF6E3B47F9}" sibTransId="{C5705900-6D12-431F-AB4C-DE20391B9FBE}"/>
    <dgm:cxn modelId="{CFCF9C62-506E-4407-9E46-EB84F778FA31}" srcId="{4F8D9BAA-E8B5-4B58-9908-B45ABCFE8A16}" destId="{48235C42-FFE0-4401-B316-F6E82453EA93}" srcOrd="1" destOrd="0" parTransId="{01073116-027A-436A-BE07-29A7E3B21EA9}" sibTransId="{3B8E998A-3764-447F-A0BA-4A594FF89FFA}"/>
    <dgm:cxn modelId="{CD3D7E6E-F88C-4501-99D9-43275328B0DC}" type="presOf" srcId="{CFC43157-8D9C-4C93-BCB7-C89586418D15}" destId="{2C81BE3B-C9A6-4257-82D0-5A6FAF37C02E}" srcOrd="0" destOrd="0" presId="urn:microsoft.com/office/officeart/2016/7/layout/LinearArrowProcessNumbered"/>
    <dgm:cxn modelId="{5FFC8B88-4E4A-481C-A63B-49F3A8C14359}" type="presOf" srcId="{48235C42-FFE0-4401-B316-F6E82453EA93}" destId="{4AFF9797-8A88-4CF8-9FF9-56C3D45DE109}" srcOrd="0" destOrd="0" presId="urn:microsoft.com/office/officeart/2016/7/layout/LinearArrowProcessNumbered"/>
    <dgm:cxn modelId="{DF78CF8F-0F9A-44ED-AC82-2EA5BFAEDE85}" type="presOf" srcId="{4F8D9BAA-E8B5-4B58-9908-B45ABCFE8A16}" destId="{CEE87C6D-CE0C-4636-B48A-F8AC92A21EC2}" srcOrd="0" destOrd="0" presId="urn:microsoft.com/office/officeart/2016/7/layout/LinearArrowProcessNumbered"/>
    <dgm:cxn modelId="{D1196C91-957A-4EC2-8049-83CDA0062444}" type="presOf" srcId="{B87FE793-82FA-4615-9E00-82E0F99ACBA7}" destId="{A4E7C5D6-3A2F-4250-A18A-52297CE5991C}" srcOrd="0" destOrd="0" presId="urn:microsoft.com/office/officeart/2016/7/layout/LinearArrowProcessNumbered"/>
    <dgm:cxn modelId="{5DA0D6B4-25ED-4AD9-BD3F-8FAB5FC605AB}" type="presOf" srcId="{57779809-4EAD-44C5-96E6-D09A0DAECFB5}" destId="{375CB1B5-0DA9-44DB-BF49-066FB8394E35}" srcOrd="0" destOrd="0" presId="urn:microsoft.com/office/officeart/2016/7/layout/LinearArrowProcessNumbered"/>
    <dgm:cxn modelId="{3CE5D3D4-6713-4D33-8450-359D4E3F9D15}" type="presOf" srcId="{3B8E998A-3764-447F-A0BA-4A594FF89FFA}" destId="{3D986106-53FA-49F7-A6AB-4BE444825367}" srcOrd="0" destOrd="0" presId="urn:microsoft.com/office/officeart/2016/7/layout/LinearArrowProcessNumbered"/>
    <dgm:cxn modelId="{E3A3E3DA-B462-4EC5-8AAB-1AA99BC942EC}" type="presOf" srcId="{79D33CD7-86F5-4705-B795-4E3BB7B40A13}" destId="{37DAE363-F8B9-4EB5-9088-ADE5C56866B7}" srcOrd="0" destOrd="0" presId="urn:microsoft.com/office/officeart/2016/7/layout/LinearArrowProcessNumbered"/>
    <dgm:cxn modelId="{AC43EEE4-EA5E-410D-8E1E-A2EF30088CED}" srcId="{4F8D9BAA-E8B5-4B58-9908-B45ABCFE8A16}" destId="{EEDB4982-95AA-44AB-A21A-3B0DAC7B3BCB}" srcOrd="3" destOrd="0" parTransId="{6C472FA6-0A05-4A16-81C7-7EFBF51D740A}" sibTransId="{79D33CD7-86F5-4705-B795-4E3BB7B40A13}"/>
    <dgm:cxn modelId="{77E9FBE5-03D4-4BB0-B41C-33188B94D1E3}" srcId="{4F8D9BAA-E8B5-4B58-9908-B45ABCFE8A16}" destId="{6AC696C8-8420-4B78-A476-1D2A12752184}" srcOrd="4" destOrd="0" parTransId="{7318BEE8-8FBE-493D-A90B-233145429009}" sibTransId="{B87FE793-82FA-4615-9E00-82E0F99ACBA7}"/>
    <dgm:cxn modelId="{4D0A65F1-0F20-4C5A-BA0C-13D0781CBF9D}" type="presOf" srcId="{6AC696C8-8420-4B78-A476-1D2A12752184}" destId="{75F323DC-91AD-4853-8308-4AF54090514D}" srcOrd="0" destOrd="0" presId="urn:microsoft.com/office/officeart/2016/7/layout/LinearArrowProcessNumbered"/>
    <dgm:cxn modelId="{97AD4440-6D46-4B66-A24A-CDE890A26E50}" type="presParOf" srcId="{CEE87C6D-CE0C-4636-B48A-F8AC92A21EC2}" destId="{2EB2D48D-27B8-4399-A72C-F04B9AB9D68A}" srcOrd="0" destOrd="0" presId="urn:microsoft.com/office/officeart/2016/7/layout/LinearArrowProcessNumbered"/>
    <dgm:cxn modelId="{AE42D43E-4C91-41D5-9372-8575C5306023}" type="presParOf" srcId="{2EB2D48D-27B8-4399-A72C-F04B9AB9D68A}" destId="{D77E2CBE-802C-48EC-B7D4-711F58589804}" srcOrd="0" destOrd="0" presId="urn:microsoft.com/office/officeart/2016/7/layout/LinearArrowProcessNumbered"/>
    <dgm:cxn modelId="{0F87A3BA-A2EC-47F2-9FB3-79F8C2DFA350}" type="presParOf" srcId="{2EB2D48D-27B8-4399-A72C-F04B9AB9D68A}" destId="{9597A741-6E90-4D3A-85D6-BAC269F967D4}" srcOrd="1" destOrd="0" presId="urn:microsoft.com/office/officeart/2016/7/layout/LinearArrowProcessNumbered"/>
    <dgm:cxn modelId="{C9D11ADF-2809-4CED-92C1-76A6C9C3E1B9}" type="presParOf" srcId="{9597A741-6E90-4D3A-85D6-BAC269F967D4}" destId="{678C2FD8-C382-458F-BAFD-0ACE232C740C}" srcOrd="0" destOrd="0" presId="urn:microsoft.com/office/officeart/2016/7/layout/LinearArrowProcessNumbered"/>
    <dgm:cxn modelId="{4252F9BD-D045-41DA-B5FE-E004744177DA}" type="presParOf" srcId="{9597A741-6E90-4D3A-85D6-BAC269F967D4}" destId="{F56BDDE7-0A4C-4D84-B378-2AC156184246}" srcOrd="1" destOrd="0" presId="urn:microsoft.com/office/officeart/2016/7/layout/LinearArrowProcessNumbered"/>
    <dgm:cxn modelId="{5D225C39-6DC5-4BB7-904A-046017EEBCF9}" type="presParOf" srcId="{9597A741-6E90-4D3A-85D6-BAC269F967D4}" destId="{375CB1B5-0DA9-44DB-BF49-066FB8394E35}" srcOrd="2" destOrd="0" presId="urn:microsoft.com/office/officeart/2016/7/layout/LinearArrowProcessNumbered"/>
    <dgm:cxn modelId="{7B9EF4EC-39F0-4150-861E-D2FD44B5676A}" type="presParOf" srcId="{9597A741-6E90-4D3A-85D6-BAC269F967D4}" destId="{B59B8194-845A-43D8-ADAF-47F444DDEAA3}" srcOrd="3" destOrd="0" presId="urn:microsoft.com/office/officeart/2016/7/layout/LinearArrowProcessNumbered"/>
    <dgm:cxn modelId="{24E04B8E-4AFB-4215-A3B8-D258DF0EDEC2}" type="presParOf" srcId="{2EB2D48D-27B8-4399-A72C-F04B9AB9D68A}" destId="{2C81BE3B-C9A6-4257-82D0-5A6FAF37C02E}" srcOrd="2" destOrd="0" presId="urn:microsoft.com/office/officeart/2016/7/layout/LinearArrowProcessNumbered"/>
    <dgm:cxn modelId="{13BD5F3A-2197-4DC3-98FA-D8E8B0A36232}" type="presParOf" srcId="{CEE87C6D-CE0C-4636-B48A-F8AC92A21EC2}" destId="{306EF2C0-CF09-41E2-A89C-378E2C3D1189}" srcOrd="1" destOrd="0" presId="urn:microsoft.com/office/officeart/2016/7/layout/LinearArrowProcessNumbered"/>
    <dgm:cxn modelId="{A225365B-9532-41DE-BA7F-CEF31B9522CA}" type="presParOf" srcId="{CEE87C6D-CE0C-4636-B48A-F8AC92A21EC2}" destId="{E943DA5B-8FCA-4E42-AEB4-7886152DC00C}" srcOrd="2" destOrd="0" presId="urn:microsoft.com/office/officeart/2016/7/layout/LinearArrowProcessNumbered"/>
    <dgm:cxn modelId="{AB81E31E-DC20-4F42-AA6A-9C6B500DA025}" type="presParOf" srcId="{E943DA5B-8FCA-4E42-AEB4-7886152DC00C}" destId="{72099CF8-2B02-4F50-BFFD-F2FF90655854}" srcOrd="0" destOrd="0" presId="urn:microsoft.com/office/officeart/2016/7/layout/LinearArrowProcessNumbered"/>
    <dgm:cxn modelId="{85FDAF76-0709-4604-9A70-9DDDF1A55384}" type="presParOf" srcId="{E943DA5B-8FCA-4E42-AEB4-7886152DC00C}" destId="{BC38A5A5-97F5-4533-9D99-71B6C02A8B17}" srcOrd="1" destOrd="0" presId="urn:microsoft.com/office/officeart/2016/7/layout/LinearArrowProcessNumbered"/>
    <dgm:cxn modelId="{08DFD203-1CD0-4978-BF59-C7AE1F5F4B33}" type="presParOf" srcId="{BC38A5A5-97F5-4533-9D99-71B6C02A8B17}" destId="{C034CD02-2651-4D31-8C2B-164D6883EFB1}" srcOrd="0" destOrd="0" presId="urn:microsoft.com/office/officeart/2016/7/layout/LinearArrowProcessNumbered"/>
    <dgm:cxn modelId="{C1E490CF-4936-4171-A6AA-96BACD7675D1}" type="presParOf" srcId="{BC38A5A5-97F5-4533-9D99-71B6C02A8B17}" destId="{39BB1260-9913-4E01-A3C4-105C8D135A6A}" srcOrd="1" destOrd="0" presId="urn:microsoft.com/office/officeart/2016/7/layout/LinearArrowProcessNumbered"/>
    <dgm:cxn modelId="{0B1E0B22-D35E-428C-98F9-5830C1C75C23}" type="presParOf" srcId="{BC38A5A5-97F5-4533-9D99-71B6C02A8B17}" destId="{3D986106-53FA-49F7-A6AB-4BE444825367}" srcOrd="2" destOrd="0" presId="urn:microsoft.com/office/officeart/2016/7/layout/LinearArrowProcessNumbered"/>
    <dgm:cxn modelId="{F0251114-51DA-40E1-8557-4BE47B1C97FB}" type="presParOf" srcId="{BC38A5A5-97F5-4533-9D99-71B6C02A8B17}" destId="{BCFE0D06-4D96-4700-865F-0513F3620673}" srcOrd="3" destOrd="0" presId="urn:microsoft.com/office/officeart/2016/7/layout/LinearArrowProcessNumbered"/>
    <dgm:cxn modelId="{0108AD79-6A01-4D7D-9A80-ACE2F6885DFD}" type="presParOf" srcId="{E943DA5B-8FCA-4E42-AEB4-7886152DC00C}" destId="{4AFF9797-8A88-4CF8-9FF9-56C3D45DE109}" srcOrd="2" destOrd="0" presId="urn:microsoft.com/office/officeart/2016/7/layout/LinearArrowProcessNumbered"/>
    <dgm:cxn modelId="{623CC869-3535-41CC-BC9C-F7FA1AF7525A}" type="presParOf" srcId="{CEE87C6D-CE0C-4636-B48A-F8AC92A21EC2}" destId="{E604F0F7-70B4-47D6-B5CB-4BD205BA3F37}" srcOrd="3" destOrd="0" presId="urn:microsoft.com/office/officeart/2016/7/layout/LinearArrowProcessNumbered"/>
    <dgm:cxn modelId="{7ECF05F7-E8AE-466D-A3E9-E97A38453D24}" type="presParOf" srcId="{CEE87C6D-CE0C-4636-B48A-F8AC92A21EC2}" destId="{CCD532C7-40F0-451D-9906-10E91544D962}" srcOrd="4" destOrd="0" presId="urn:microsoft.com/office/officeart/2016/7/layout/LinearArrowProcessNumbered"/>
    <dgm:cxn modelId="{0DDFD30F-2C45-4290-BA93-5B5AF61EA5E0}" type="presParOf" srcId="{CCD532C7-40F0-451D-9906-10E91544D962}" destId="{3C72F1F5-2C45-48EF-9712-81F78FCA865F}" srcOrd="0" destOrd="0" presId="urn:microsoft.com/office/officeart/2016/7/layout/LinearArrowProcessNumbered"/>
    <dgm:cxn modelId="{C52ADA35-D0B3-464D-8258-7F2DF5C79710}" type="presParOf" srcId="{CCD532C7-40F0-451D-9906-10E91544D962}" destId="{1FE77B3B-5955-4318-B312-5C4D7629EAF5}" srcOrd="1" destOrd="0" presId="urn:microsoft.com/office/officeart/2016/7/layout/LinearArrowProcessNumbered"/>
    <dgm:cxn modelId="{603741FC-987B-4B86-9974-C10C641B1D4F}" type="presParOf" srcId="{1FE77B3B-5955-4318-B312-5C4D7629EAF5}" destId="{40F73674-5C4C-4394-BF9D-977A6B5FD97D}" srcOrd="0" destOrd="0" presId="urn:microsoft.com/office/officeart/2016/7/layout/LinearArrowProcessNumbered"/>
    <dgm:cxn modelId="{B8A98814-60A9-47F7-A18C-E63031466740}" type="presParOf" srcId="{1FE77B3B-5955-4318-B312-5C4D7629EAF5}" destId="{B006B7FB-838C-4937-8F1E-7EBFA4C3E5D0}" srcOrd="1" destOrd="0" presId="urn:microsoft.com/office/officeart/2016/7/layout/LinearArrowProcessNumbered"/>
    <dgm:cxn modelId="{15E9F9C6-CFBF-40C8-9678-1F7EF29690F5}" type="presParOf" srcId="{1FE77B3B-5955-4318-B312-5C4D7629EAF5}" destId="{D228AEF2-686E-4189-A1A8-C0E20CEF62F4}" srcOrd="2" destOrd="0" presId="urn:microsoft.com/office/officeart/2016/7/layout/LinearArrowProcessNumbered"/>
    <dgm:cxn modelId="{1E898398-FB01-4A02-BFE0-AA1EDC73EF95}" type="presParOf" srcId="{1FE77B3B-5955-4318-B312-5C4D7629EAF5}" destId="{37EF7965-6C43-40C8-A473-8226C9395218}" srcOrd="3" destOrd="0" presId="urn:microsoft.com/office/officeart/2016/7/layout/LinearArrowProcessNumbered"/>
    <dgm:cxn modelId="{F5BEFC0A-510F-4CCA-B795-5A0AFDE833CA}" type="presParOf" srcId="{CCD532C7-40F0-451D-9906-10E91544D962}" destId="{DC2D7F3C-D0E2-4BAC-9114-2A35E1728479}" srcOrd="2" destOrd="0" presId="urn:microsoft.com/office/officeart/2016/7/layout/LinearArrowProcessNumbered"/>
    <dgm:cxn modelId="{F190A6BE-6160-44FD-923E-73F30C86E2F1}" type="presParOf" srcId="{CEE87C6D-CE0C-4636-B48A-F8AC92A21EC2}" destId="{8218CF91-9A3A-4B38-91D1-6DDBBB57FB3F}" srcOrd="5" destOrd="0" presId="urn:microsoft.com/office/officeart/2016/7/layout/LinearArrowProcessNumbered"/>
    <dgm:cxn modelId="{2B7501F8-F4EA-48A2-899F-0BCF236F7B00}" type="presParOf" srcId="{CEE87C6D-CE0C-4636-B48A-F8AC92A21EC2}" destId="{24B7B54E-4B30-419B-84FE-874657585274}" srcOrd="6" destOrd="0" presId="urn:microsoft.com/office/officeart/2016/7/layout/LinearArrowProcessNumbered"/>
    <dgm:cxn modelId="{BD98856F-B5BF-4496-BDCC-C3E021F44D15}" type="presParOf" srcId="{24B7B54E-4B30-419B-84FE-874657585274}" destId="{0575F9ED-DCDA-4B91-B5B5-7F81BBD49725}" srcOrd="0" destOrd="0" presId="urn:microsoft.com/office/officeart/2016/7/layout/LinearArrowProcessNumbered"/>
    <dgm:cxn modelId="{A7D0F972-DC0F-426F-B5BF-06AFA4D2A597}" type="presParOf" srcId="{24B7B54E-4B30-419B-84FE-874657585274}" destId="{B04B4E21-BBD4-490D-A042-DF0FF29AAB2B}" srcOrd="1" destOrd="0" presId="urn:microsoft.com/office/officeart/2016/7/layout/LinearArrowProcessNumbered"/>
    <dgm:cxn modelId="{98D87312-EA73-4389-89C8-93EF4E3BB2E1}" type="presParOf" srcId="{B04B4E21-BBD4-490D-A042-DF0FF29AAB2B}" destId="{6E793C39-EAF0-4A0A-938E-1C41B447AD53}" srcOrd="0" destOrd="0" presId="urn:microsoft.com/office/officeart/2016/7/layout/LinearArrowProcessNumbered"/>
    <dgm:cxn modelId="{D6C7C0A9-D659-4099-8FC0-8297A0ACC33A}" type="presParOf" srcId="{B04B4E21-BBD4-490D-A042-DF0FF29AAB2B}" destId="{20B0CC06-08BB-4C0F-BECB-9C173AD55FEC}" srcOrd="1" destOrd="0" presId="urn:microsoft.com/office/officeart/2016/7/layout/LinearArrowProcessNumbered"/>
    <dgm:cxn modelId="{98B8EAB1-97E9-4ED7-9E37-B1C6E451D62E}" type="presParOf" srcId="{B04B4E21-BBD4-490D-A042-DF0FF29AAB2B}" destId="{37DAE363-F8B9-4EB5-9088-ADE5C56866B7}" srcOrd="2" destOrd="0" presId="urn:microsoft.com/office/officeart/2016/7/layout/LinearArrowProcessNumbered"/>
    <dgm:cxn modelId="{066075C5-5386-4EFC-84FA-1CF3790F5986}" type="presParOf" srcId="{B04B4E21-BBD4-490D-A042-DF0FF29AAB2B}" destId="{2C1C04BD-CD3D-443D-BDF5-B343DABEB9D0}" srcOrd="3" destOrd="0" presId="urn:microsoft.com/office/officeart/2016/7/layout/LinearArrowProcessNumbered"/>
    <dgm:cxn modelId="{E0513131-0FE0-483F-AF8E-330F9B72707B}" type="presParOf" srcId="{24B7B54E-4B30-419B-84FE-874657585274}" destId="{1901DAD9-5872-48CD-A752-1E1CF56172AA}" srcOrd="2" destOrd="0" presId="urn:microsoft.com/office/officeart/2016/7/layout/LinearArrowProcessNumbered"/>
    <dgm:cxn modelId="{B859CD05-FCD7-48E7-BB3F-A300C582B5D6}" type="presParOf" srcId="{CEE87C6D-CE0C-4636-B48A-F8AC92A21EC2}" destId="{71304F4B-034C-4022-8144-51EEBC46F94C}" srcOrd="7" destOrd="0" presId="urn:microsoft.com/office/officeart/2016/7/layout/LinearArrowProcessNumbered"/>
    <dgm:cxn modelId="{7E762790-6383-4606-A31C-4DE3052BCD18}" type="presParOf" srcId="{CEE87C6D-CE0C-4636-B48A-F8AC92A21EC2}" destId="{BC0491A4-67C3-4251-8B1F-77B98C1C9A7B}" srcOrd="8" destOrd="0" presId="urn:microsoft.com/office/officeart/2016/7/layout/LinearArrowProcessNumbered"/>
    <dgm:cxn modelId="{306738DA-D893-4F7E-A65D-4C25A65D1AB2}" type="presParOf" srcId="{BC0491A4-67C3-4251-8B1F-77B98C1C9A7B}" destId="{D21A4726-E0D4-43FD-B6D3-A666A3FFBF0D}" srcOrd="0" destOrd="0" presId="urn:microsoft.com/office/officeart/2016/7/layout/LinearArrowProcessNumbered"/>
    <dgm:cxn modelId="{98E3D275-16F8-46C3-960A-569DFF53E0D6}" type="presParOf" srcId="{BC0491A4-67C3-4251-8B1F-77B98C1C9A7B}" destId="{A56E8324-E522-487E-AB58-C5B25304B796}" srcOrd="1" destOrd="0" presId="urn:microsoft.com/office/officeart/2016/7/layout/LinearArrowProcessNumbered"/>
    <dgm:cxn modelId="{0CE7EF8D-4BA0-4488-A450-3AC5A74CAC18}" type="presParOf" srcId="{A56E8324-E522-487E-AB58-C5B25304B796}" destId="{E3808642-79F5-4D40-B94A-518F3653E932}" srcOrd="0" destOrd="0" presId="urn:microsoft.com/office/officeart/2016/7/layout/LinearArrowProcessNumbered"/>
    <dgm:cxn modelId="{98F2ABEC-99CB-43DC-AF15-1E95D4E5A59A}" type="presParOf" srcId="{A56E8324-E522-487E-AB58-C5B25304B796}" destId="{A772D18F-C5C5-4034-9D15-D86CFD1163EA}" srcOrd="1" destOrd="0" presId="urn:microsoft.com/office/officeart/2016/7/layout/LinearArrowProcessNumbered"/>
    <dgm:cxn modelId="{5E07F497-B973-4613-A2C9-E796CA082A87}" type="presParOf" srcId="{A56E8324-E522-487E-AB58-C5B25304B796}" destId="{A4E7C5D6-3A2F-4250-A18A-52297CE5991C}" srcOrd="2" destOrd="0" presId="urn:microsoft.com/office/officeart/2016/7/layout/LinearArrowProcessNumbered"/>
    <dgm:cxn modelId="{D7B3712C-ABE6-4125-A221-D73A7CCB1A53}" type="presParOf" srcId="{A56E8324-E522-487E-AB58-C5B25304B796}" destId="{2A2BBCE6-CBD5-4283-BC24-100F676C4F96}" srcOrd="3" destOrd="0" presId="urn:microsoft.com/office/officeart/2016/7/layout/LinearArrowProcessNumbered"/>
    <dgm:cxn modelId="{A153FDD1-0D99-4185-927B-C1D1FAC94C29}" type="presParOf" srcId="{BC0491A4-67C3-4251-8B1F-77B98C1C9A7B}" destId="{75F323DC-91AD-4853-8308-4AF54090514D}"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A4C321-FB68-4C07-B358-4321F9A14227}" type="doc">
      <dgm:prSet loTypeId="urn:microsoft.com/office/officeart/2008/layout/LinedList" loCatId="Inbox" qsTypeId="urn:microsoft.com/office/officeart/2005/8/quickstyle/simple4" qsCatId="simple" csTypeId="urn:microsoft.com/office/officeart/2005/8/colors/colorful1" csCatId="colorful" phldr="1"/>
      <dgm:spPr/>
      <dgm:t>
        <a:bodyPr/>
        <a:lstStyle/>
        <a:p>
          <a:endParaRPr lang="en-US"/>
        </a:p>
      </dgm:t>
    </dgm:pt>
    <dgm:pt modelId="{EC920814-C875-442D-8B45-820CFAC58B27}">
      <dgm:prSet/>
      <dgm:spPr/>
      <dgm:t>
        <a:bodyPr/>
        <a:lstStyle/>
        <a:p>
          <a:r>
            <a:rPr lang="en-US"/>
            <a:t>DE FACTO DECRIMINALIZATION</a:t>
          </a:r>
        </a:p>
      </dgm:t>
    </dgm:pt>
    <dgm:pt modelId="{77577798-91F9-4E5A-AEB3-8E4D37C8554C}" type="parTrans" cxnId="{CB37C361-5E8B-44FE-841E-2E06A03FE7A4}">
      <dgm:prSet/>
      <dgm:spPr/>
      <dgm:t>
        <a:bodyPr/>
        <a:lstStyle/>
        <a:p>
          <a:endParaRPr lang="en-US"/>
        </a:p>
      </dgm:t>
    </dgm:pt>
    <dgm:pt modelId="{68C98FB7-061E-4678-8EA1-03E5F0BE5EF7}" type="sibTrans" cxnId="{CB37C361-5E8B-44FE-841E-2E06A03FE7A4}">
      <dgm:prSet/>
      <dgm:spPr/>
      <dgm:t>
        <a:bodyPr/>
        <a:lstStyle/>
        <a:p>
          <a:endParaRPr lang="en-US"/>
        </a:p>
      </dgm:t>
    </dgm:pt>
    <dgm:pt modelId="{EF44227F-CB41-410B-A364-E923C9F15472}">
      <dgm:prSet/>
      <dgm:spPr/>
      <dgm:t>
        <a:bodyPr/>
        <a:lstStyle/>
        <a:p>
          <a:r>
            <a:rPr lang="en-US" dirty="0"/>
            <a:t>Often prior to passing decriminalization legislation, many states go through a period of “de facto decriminalization,” whereby no actual decriminalization law has been officially passed, but the existing criminal law prohibiting use is no longer enforced. </a:t>
          </a:r>
        </a:p>
        <a:p>
          <a:endParaRPr lang="en-US" dirty="0"/>
        </a:p>
        <a:p>
          <a:r>
            <a:rPr lang="en-US" dirty="0"/>
            <a:t>It is an implicit recognition that decriminalization might be a potentially useful policy position, even if sufficient social and political will to enact it is currently absent.</a:t>
          </a:r>
        </a:p>
      </dgm:t>
    </dgm:pt>
    <dgm:pt modelId="{DF90E7F7-8CD8-4D3E-B21F-543A5D7361E0}" type="parTrans" cxnId="{0B3FBDAE-DAD3-4858-B03B-3F1599E282D7}">
      <dgm:prSet/>
      <dgm:spPr/>
      <dgm:t>
        <a:bodyPr/>
        <a:lstStyle/>
        <a:p>
          <a:endParaRPr lang="en-US"/>
        </a:p>
      </dgm:t>
    </dgm:pt>
    <dgm:pt modelId="{1A4CE949-967F-40AE-8527-C6C7F8D762EF}" type="sibTrans" cxnId="{0B3FBDAE-DAD3-4858-B03B-3F1599E282D7}">
      <dgm:prSet/>
      <dgm:spPr/>
      <dgm:t>
        <a:bodyPr/>
        <a:lstStyle/>
        <a:p>
          <a:endParaRPr lang="en-US"/>
        </a:p>
      </dgm:t>
    </dgm:pt>
    <dgm:pt modelId="{06004C46-A367-4C0D-8683-CA2D9FF51407}" type="pres">
      <dgm:prSet presAssocID="{D3A4C321-FB68-4C07-B358-4321F9A14227}" presName="vert0" presStyleCnt="0">
        <dgm:presLayoutVars>
          <dgm:dir/>
          <dgm:animOne val="branch"/>
          <dgm:animLvl val="lvl"/>
        </dgm:presLayoutVars>
      </dgm:prSet>
      <dgm:spPr/>
    </dgm:pt>
    <dgm:pt modelId="{8B836835-4BCC-4AE7-BFF0-C07021F902E3}" type="pres">
      <dgm:prSet presAssocID="{EC920814-C875-442D-8B45-820CFAC58B27}" presName="thickLine" presStyleLbl="alignNode1" presStyleIdx="0" presStyleCnt="2"/>
      <dgm:spPr/>
    </dgm:pt>
    <dgm:pt modelId="{9981C8D7-C420-4D8D-B37C-9E56EE25C057}" type="pres">
      <dgm:prSet presAssocID="{EC920814-C875-442D-8B45-820CFAC58B27}" presName="horz1" presStyleCnt="0"/>
      <dgm:spPr/>
    </dgm:pt>
    <dgm:pt modelId="{8B53C6C4-30B8-4B4F-BED7-DEC3207E9807}" type="pres">
      <dgm:prSet presAssocID="{EC920814-C875-442D-8B45-820CFAC58B27}" presName="tx1" presStyleLbl="revTx" presStyleIdx="0" presStyleCnt="2"/>
      <dgm:spPr/>
    </dgm:pt>
    <dgm:pt modelId="{274093E1-A0D1-4010-9E84-B2259C64B197}" type="pres">
      <dgm:prSet presAssocID="{EC920814-C875-442D-8B45-820CFAC58B27}" presName="vert1" presStyleCnt="0"/>
      <dgm:spPr/>
    </dgm:pt>
    <dgm:pt modelId="{0426D2D8-086C-4E07-B852-281FB0C34D2C}" type="pres">
      <dgm:prSet presAssocID="{EF44227F-CB41-410B-A364-E923C9F15472}" presName="thickLine" presStyleLbl="alignNode1" presStyleIdx="1" presStyleCnt="2"/>
      <dgm:spPr/>
    </dgm:pt>
    <dgm:pt modelId="{ED0327BD-62F9-4816-A108-DF365A828548}" type="pres">
      <dgm:prSet presAssocID="{EF44227F-CB41-410B-A364-E923C9F15472}" presName="horz1" presStyleCnt="0"/>
      <dgm:spPr/>
    </dgm:pt>
    <dgm:pt modelId="{A6C50DAE-DD3C-4EF6-96A2-7CA8C39B1FFF}" type="pres">
      <dgm:prSet presAssocID="{EF44227F-CB41-410B-A364-E923C9F15472}" presName="tx1" presStyleLbl="revTx" presStyleIdx="1" presStyleCnt="2"/>
      <dgm:spPr/>
    </dgm:pt>
    <dgm:pt modelId="{4F571B7B-005C-4581-8A4C-6EACC2749ABB}" type="pres">
      <dgm:prSet presAssocID="{EF44227F-CB41-410B-A364-E923C9F15472}" presName="vert1" presStyleCnt="0"/>
      <dgm:spPr/>
    </dgm:pt>
  </dgm:ptLst>
  <dgm:cxnLst>
    <dgm:cxn modelId="{E3CA0A2F-BF58-4D58-8BC0-1C230398F3B7}" type="presOf" srcId="{EC920814-C875-442D-8B45-820CFAC58B27}" destId="{8B53C6C4-30B8-4B4F-BED7-DEC3207E9807}" srcOrd="0" destOrd="0" presId="urn:microsoft.com/office/officeart/2008/layout/LinedList"/>
    <dgm:cxn modelId="{CB37C361-5E8B-44FE-841E-2E06A03FE7A4}" srcId="{D3A4C321-FB68-4C07-B358-4321F9A14227}" destId="{EC920814-C875-442D-8B45-820CFAC58B27}" srcOrd="0" destOrd="0" parTransId="{77577798-91F9-4E5A-AEB3-8E4D37C8554C}" sibTransId="{68C98FB7-061E-4678-8EA1-03E5F0BE5EF7}"/>
    <dgm:cxn modelId="{923C484F-7396-4831-86A2-036E11BF5F22}" type="presOf" srcId="{D3A4C321-FB68-4C07-B358-4321F9A14227}" destId="{06004C46-A367-4C0D-8683-CA2D9FF51407}" srcOrd="0" destOrd="0" presId="urn:microsoft.com/office/officeart/2008/layout/LinedList"/>
    <dgm:cxn modelId="{6E60C0A1-0538-4D65-8E14-5552774D56D7}" type="presOf" srcId="{EF44227F-CB41-410B-A364-E923C9F15472}" destId="{A6C50DAE-DD3C-4EF6-96A2-7CA8C39B1FFF}" srcOrd="0" destOrd="0" presId="urn:microsoft.com/office/officeart/2008/layout/LinedList"/>
    <dgm:cxn modelId="{0B3FBDAE-DAD3-4858-B03B-3F1599E282D7}" srcId="{D3A4C321-FB68-4C07-B358-4321F9A14227}" destId="{EF44227F-CB41-410B-A364-E923C9F15472}" srcOrd="1" destOrd="0" parTransId="{DF90E7F7-8CD8-4D3E-B21F-543A5D7361E0}" sibTransId="{1A4CE949-967F-40AE-8527-C6C7F8D762EF}"/>
    <dgm:cxn modelId="{060E776A-AFE0-48E6-8599-50EB60C3D45D}" type="presParOf" srcId="{06004C46-A367-4C0D-8683-CA2D9FF51407}" destId="{8B836835-4BCC-4AE7-BFF0-C07021F902E3}" srcOrd="0" destOrd="0" presId="urn:microsoft.com/office/officeart/2008/layout/LinedList"/>
    <dgm:cxn modelId="{2923BF56-DAAA-4C71-85C7-7FBE6E022DCD}" type="presParOf" srcId="{06004C46-A367-4C0D-8683-CA2D9FF51407}" destId="{9981C8D7-C420-4D8D-B37C-9E56EE25C057}" srcOrd="1" destOrd="0" presId="urn:microsoft.com/office/officeart/2008/layout/LinedList"/>
    <dgm:cxn modelId="{0F1296D8-EBA4-4E56-8353-F2F3F2369FC9}" type="presParOf" srcId="{9981C8D7-C420-4D8D-B37C-9E56EE25C057}" destId="{8B53C6C4-30B8-4B4F-BED7-DEC3207E9807}" srcOrd="0" destOrd="0" presId="urn:microsoft.com/office/officeart/2008/layout/LinedList"/>
    <dgm:cxn modelId="{A978F341-8B1D-4369-B796-CBE3671D5C4C}" type="presParOf" srcId="{9981C8D7-C420-4D8D-B37C-9E56EE25C057}" destId="{274093E1-A0D1-4010-9E84-B2259C64B197}" srcOrd="1" destOrd="0" presId="urn:microsoft.com/office/officeart/2008/layout/LinedList"/>
    <dgm:cxn modelId="{FD0B1A29-C308-4E7A-882F-B65348CCF9DF}" type="presParOf" srcId="{06004C46-A367-4C0D-8683-CA2D9FF51407}" destId="{0426D2D8-086C-4E07-B852-281FB0C34D2C}" srcOrd="2" destOrd="0" presId="urn:microsoft.com/office/officeart/2008/layout/LinedList"/>
    <dgm:cxn modelId="{B01F928D-3B8A-4966-B285-4F875FBFBC55}" type="presParOf" srcId="{06004C46-A367-4C0D-8683-CA2D9FF51407}" destId="{ED0327BD-62F9-4816-A108-DF365A828548}" srcOrd="3" destOrd="0" presId="urn:microsoft.com/office/officeart/2008/layout/LinedList"/>
    <dgm:cxn modelId="{3BCB7565-6842-46D7-9FCF-5E709A48F68D}" type="presParOf" srcId="{ED0327BD-62F9-4816-A108-DF365A828548}" destId="{A6C50DAE-DD3C-4EF6-96A2-7CA8C39B1FFF}" srcOrd="0" destOrd="0" presId="urn:microsoft.com/office/officeart/2008/layout/LinedList"/>
    <dgm:cxn modelId="{3C11336B-BDCC-409A-B298-5756F53E6F52}" type="presParOf" srcId="{ED0327BD-62F9-4816-A108-DF365A828548}" destId="{4F571B7B-005C-4581-8A4C-6EACC2749AB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C6DBC-D97A-4A93-89AB-5D8043E8D26C}" type="doc">
      <dgm:prSet loTypeId="urn:microsoft.com/office/officeart/2008/layout/LinedList" loCatId="Inbox" qsTypeId="urn:microsoft.com/office/officeart/2005/8/quickstyle/simple4" qsCatId="simple" csTypeId="urn:microsoft.com/office/officeart/2005/8/colors/accent0_2" csCatId="mainScheme" phldr="1"/>
      <dgm:spPr/>
      <dgm:t>
        <a:bodyPr/>
        <a:lstStyle/>
        <a:p>
          <a:endParaRPr lang="en-US"/>
        </a:p>
      </dgm:t>
    </dgm:pt>
    <dgm:pt modelId="{8B9D971E-26A9-4E55-8E1A-5D3A7E3D184A}">
      <dgm:prSet/>
      <dgm:spPr/>
      <dgm:t>
        <a:bodyPr/>
        <a:lstStyle/>
        <a:p>
          <a:r>
            <a:rPr lang="en-US" dirty="0"/>
            <a:t>MEDICALIZATION</a:t>
          </a:r>
        </a:p>
      </dgm:t>
    </dgm:pt>
    <dgm:pt modelId="{992A220C-C7EE-461A-9B2B-3510C925E17E}" type="parTrans" cxnId="{26E2FD96-E4CB-4926-BB3C-9B1706ACD111}">
      <dgm:prSet/>
      <dgm:spPr/>
      <dgm:t>
        <a:bodyPr/>
        <a:lstStyle/>
        <a:p>
          <a:endParaRPr lang="en-US"/>
        </a:p>
      </dgm:t>
    </dgm:pt>
    <dgm:pt modelId="{19C9909B-0635-4B10-931E-22C2B577D626}" type="sibTrans" cxnId="{26E2FD96-E4CB-4926-BB3C-9B1706ACD111}">
      <dgm:prSet/>
      <dgm:spPr/>
      <dgm:t>
        <a:bodyPr/>
        <a:lstStyle/>
        <a:p>
          <a:endParaRPr lang="en-US"/>
        </a:p>
      </dgm:t>
    </dgm:pt>
    <dgm:pt modelId="{760315B6-C4E4-4C9E-B56C-3520234AC6C3}">
      <dgm:prSet/>
      <dgm:spPr/>
      <dgm:t>
        <a:bodyPr/>
        <a:lstStyle/>
        <a:p>
          <a:r>
            <a:rPr lang="en-US" dirty="0"/>
            <a:t>Medicalization is a policy position taken for some psychoactive drugs. Notably, in the case of marijuana, its use for medical purposes has now become law in the majority of US states. </a:t>
          </a:r>
        </a:p>
      </dgm:t>
    </dgm:pt>
    <dgm:pt modelId="{D2767D6C-F3CA-47FE-BAA8-2E6E88659565}" type="parTrans" cxnId="{3E1FAA71-D8BE-4BC8-A2AC-8CC2227E9341}">
      <dgm:prSet/>
      <dgm:spPr/>
      <dgm:t>
        <a:bodyPr/>
        <a:lstStyle/>
        <a:p>
          <a:endParaRPr lang="en-US"/>
        </a:p>
      </dgm:t>
    </dgm:pt>
    <dgm:pt modelId="{FB783D3F-812A-4DBD-A9D1-0299D8D53487}" type="sibTrans" cxnId="{3E1FAA71-D8BE-4BC8-A2AC-8CC2227E9341}">
      <dgm:prSet/>
      <dgm:spPr/>
      <dgm:t>
        <a:bodyPr/>
        <a:lstStyle/>
        <a:p>
          <a:endParaRPr lang="en-US"/>
        </a:p>
      </dgm:t>
    </dgm:pt>
    <dgm:pt modelId="{18E4A685-1145-4A4D-B741-2FB50F1162E7}">
      <dgm:prSet/>
      <dgm:spPr/>
      <dgm:t>
        <a:bodyPr/>
        <a:lstStyle/>
        <a:p>
          <a:r>
            <a:rPr lang="en-US" dirty="0"/>
            <a:t>Medicalization of marijuana is unusual in this regard because it is medically “recommended” rather than actually “prescribed,” due to limited availability of empirical evidence on health benefits. If properly regulated and supported by clinical science for specific medical conditions, medicalization of a drug can destigmatize use, decrease pain and suffering related to those specific conditions. </a:t>
          </a:r>
        </a:p>
        <a:p>
          <a:endParaRPr lang="en-US" dirty="0"/>
        </a:p>
        <a:p>
          <a:r>
            <a:rPr lang="en-US" dirty="0"/>
            <a:t>Because of safety concerns (e.g., in utero effects in pregnancy, drug-drug interactions, other medical contraindications), medicalization typically requires extensive testing to ensure users of the prescribed medication are not harmed by its use, and side-effects are minimized.</a:t>
          </a:r>
        </a:p>
      </dgm:t>
    </dgm:pt>
    <dgm:pt modelId="{DC2B559E-4773-4CD1-A8E5-1B41C3071D68}" type="parTrans" cxnId="{8D813A90-8F72-40D6-B1F3-123CD390B82E}">
      <dgm:prSet/>
      <dgm:spPr/>
      <dgm:t>
        <a:bodyPr/>
        <a:lstStyle/>
        <a:p>
          <a:endParaRPr lang="en-US"/>
        </a:p>
      </dgm:t>
    </dgm:pt>
    <dgm:pt modelId="{A0D74798-7556-4562-8C5C-81CEA1A7FB26}" type="sibTrans" cxnId="{8D813A90-8F72-40D6-B1F3-123CD390B82E}">
      <dgm:prSet/>
      <dgm:spPr/>
      <dgm:t>
        <a:bodyPr/>
        <a:lstStyle/>
        <a:p>
          <a:endParaRPr lang="en-US"/>
        </a:p>
      </dgm:t>
    </dgm:pt>
    <dgm:pt modelId="{4DBDF8FB-85D6-44A7-A63F-F06AAF8F1ADE}" type="pres">
      <dgm:prSet presAssocID="{2E2C6DBC-D97A-4A93-89AB-5D8043E8D26C}" presName="vert0" presStyleCnt="0">
        <dgm:presLayoutVars>
          <dgm:dir/>
          <dgm:animOne val="branch"/>
          <dgm:animLvl val="lvl"/>
        </dgm:presLayoutVars>
      </dgm:prSet>
      <dgm:spPr/>
    </dgm:pt>
    <dgm:pt modelId="{CAFC72B5-EFE3-468C-8995-8B07B9611650}" type="pres">
      <dgm:prSet presAssocID="{8B9D971E-26A9-4E55-8E1A-5D3A7E3D184A}" presName="thickLine" presStyleLbl="alignNode1" presStyleIdx="0" presStyleCnt="3"/>
      <dgm:spPr/>
    </dgm:pt>
    <dgm:pt modelId="{5653F13F-7095-4FC2-BC41-92B5F2DE1B0A}" type="pres">
      <dgm:prSet presAssocID="{8B9D971E-26A9-4E55-8E1A-5D3A7E3D184A}" presName="horz1" presStyleCnt="0"/>
      <dgm:spPr/>
    </dgm:pt>
    <dgm:pt modelId="{8B68D551-24C2-4191-A581-016EA47C53F9}" type="pres">
      <dgm:prSet presAssocID="{8B9D971E-26A9-4E55-8E1A-5D3A7E3D184A}" presName="tx1" presStyleLbl="revTx" presStyleIdx="0" presStyleCnt="3" custScaleY="18789"/>
      <dgm:spPr/>
    </dgm:pt>
    <dgm:pt modelId="{CCE5018C-F1AF-4BBC-BD78-5B8A8CD73F62}" type="pres">
      <dgm:prSet presAssocID="{8B9D971E-26A9-4E55-8E1A-5D3A7E3D184A}" presName="vert1" presStyleCnt="0"/>
      <dgm:spPr/>
    </dgm:pt>
    <dgm:pt modelId="{A70265C9-A318-412B-98CE-32C11D3042BE}" type="pres">
      <dgm:prSet presAssocID="{760315B6-C4E4-4C9E-B56C-3520234AC6C3}" presName="thickLine" presStyleLbl="alignNode1" presStyleIdx="1" presStyleCnt="3"/>
      <dgm:spPr/>
    </dgm:pt>
    <dgm:pt modelId="{4166A384-2A4A-4CD8-AD3B-48C940184FB2}" type="pres">
      <dgm:prSet presAssocID="{760315B6-C4E4-4C9E-B56C-3520234AC6C3}" presName="horz1" presStyleCnt="0"/>
      <dgm:spPr/>
    </dgm:pt>
    <dgm:pt modelId="{53D20872-FA63-400A-B39B-5DB3B457F756}" type="pres">
      <dgm:prSet presAssocID="{760315B6-C4E4-4C9E-B56C-3520234AC6C3}" presName="tx1" presStyleLbl="revTx" presStyleIdx="1" presStyleCnt="3" custScaleY="73486"/>
      <dgm:spPr/>
    </dgm:pt>
    <dgm:pt modelId="{E5AF5FBB-EA95-48B5-82CB-65F42C6FFC64}" type="pres">
      <dgm:prSet presAssocID="{760315B6-C4E4-4C9E-B56C-3520234AC6C3}" presName="vert1" presStyleCnt="0"/>
      <dgm:spPr/>
    </dgm:pt>
    <dgm:pt modelId="{8067C43E-55A3-4FF6-AE0B-B6A5BC49D23F}" type="pres">
      <dgm:prSet presAssocID="{18E4A685-1145-4A4D-B741-2FB50F1162E7}" presName="thickLine" presStyleLbl="alignNode1" presStyleIdx="2" presStyleCnt="3"/>
      <dgm:spPr/>
    </dgm:pt>
    <dgm:pt modelId="{1F6C5D76-2D89-4E34-BC44-D29EF4AD65C7}" type="pres">
      <dgm:prSet presAssocID="{18E4A685-1145-4A4D-B741-2FB50F1162E7}" presName="horz1" presStyleCnt="0"/>
      <dgm:spPr/>
    </dgm:pt>
    <dgm:pt modelId="{0DD95666-0BFC-430E-8CA9-80748BF4F450}" type="pres">
      <dgm:prSet presAssocID="{18E4A685-1145-4A4D-B741-2FB50F1162E7}" presName="tx1" presStyleLbl="revTx" presStyleIdx="2" presStyleCnt="3" custScaleY="154301" custLinFactNeighborX="-278" custLinFactNeighborY="-24113"/>
      <dgm:spPr/>
    </dgm:pt>
    <dgm:pt modelId="{543D8376-140C-428C-844C-95E1F5055D1C}" type="pres">
      <dgm:prSet presAssocID="{18E4A685-1145-4A4D-B741-2FB50F1162E7}" presName="vert1" presStyleCnt="0"/>
      <dgm:spPr/>
    </dgm:pt>
  </dgm:ptLst>
  <dgm:cxnLst>
    <dgm:cxn modelId="{79B0DB0C-396C-4203-A83C-2E7B639CB0AA}" type="presOf" srcId="{760315B6-C4E4-4C9E-B56C-3520234AC6C3}" destId="{53D20872-FA63-400A-B39B-5DB3B457F756}" srcOrd="0" destOrd="0" presId="urn:microsoft.com/office/officeart/2008/layout/LinedList"/>
    <dgm:cxn modelId="{883AA115-1AAF-485E-8CB3-18E30EB4261E}" type="presOf" srcId="{2E2C6DBC-D97A-4A93-89AB-5D8043E8D26C}" destId="{4DBDF8FB-85D6-44A7-A63F-F06AAF8F1ADE}" srcOrd="0" destOrd="0" presId="urn:microsoft.com/office/officeart/2008/layout/LinedList"/>
    <dgm:cxn modelId="{3E1FAA71-D8BE-4BC8-A2AC-8CC2227E9341}" srcId="{2E2C6DBC-D97A-4A93-89AB-5D8043E8D26C}" destId="{760315B6-C4E4-4C9E-B56C-3520234AC6C3}" srcOrd="1" destOrd="0" parTransId="{D2767D6C-F3CA-47FE-BAA8-2E6E88659565}" sibTransId="{FB783D3F-812A-4DBD-A9D1-0299D8D53487}"/>
    <dgm:cxn modelId="{8D813A90-8F72-40D6-B1F3-123CD390B82E}" srcId="{2E2C6DBC-D97A-4A93-89AB-5D8043E8D26C}" destId="{18E4A685-1145-4A4D-B741-2FB50F1162E7}" srcOrd="2" destOrd="0" parTransId="{DC2B559E-4773-4CD1-A8E5-1B41C3071D68}" sibTransId="{A0D74798-7556-4562-8C5C-81CEA1A7FB26}"/>
    <dgm:cxn modelId="{E75EE590-DDFD-499A-8E51-1EFCFBE6732A}" type="presOf" srcId="{18E4A685-1145-4A4D-B741-2FB50F1162E7}" destId="{0DD95666-0BFC-430E-8CA9-80748BF4F450}" srcOrd="0" destOrd="0" presId="urn:microsoft.com/office/officeart/2008/layout/LinedList"/>
    <dgm:cxn modelId="{26E2FD96-E4CB-4926-BB3C-9B1706ACD111}" srcId="{2E2C6DBC-D97A-4A93-89AB-5D8043E8D26C}" destId="{8B9D971E-26A9-4E55-8E1A-5D3A7E3D184A}" srcOrd="0" destOrd="0" parTransId="{992A220C-C7EE-461A-9B2B-3510C925E17E}" sibTransId="{19C9909B-0635-4B10-931E-22C2B577D626}"/>
    <dgm:cxn modelId="{F46BF9CE-EC51-473D-802E-F8F2D76A9D82}" type="presOf" srcId="{8B9D971E-26A9-4E55-8E1A-5D3A7E3D184A}" destId="{8B68D551-24C2-4191-A581-016EA47C53F9}" srcOrd="0" destOrd="0" presId="urn:microsoft.com/office/officeart/2008/layout/LinedList"/>
    <dgm:cxn modelId="{E15D5FBE-5F91-47BE-8A74-49E9872C73B5}" type="presParOf" srcId="{4DBDF8FB-85D6-44A7-A63F-F06AAF8F1ADE}" destId="{CAFC72B5-EFE3-468C-8995-8B07B9611650}" srcOrd="0" destOrd="0" presId="urn:microsoft.com/office/officeart/2008/layout/LinedList"/>
    <dgm:cxn modelId="{BA5EFDA5-CE66-43AC-9081-10520FB51790}" type="presParOf" srcId="{4DBDF8FB-85D6-44A7-A63F-F06AAF8F1ADE}" destId="{5653F13F-7095-4FC2-BC41-92B5F2DE1B0A}" srcOrd="1" destOrd="0" presId="urn:microsoft.com/office/officeart/2008/layout/LinedList"/>
    <dgm:cxn modelId="{F87D1FDF-E86C-4BE1-BB89-587EB9024D71}" type="presParOf" srcId="{5653F13F-7095-4FC2-BC41-92B5F2DE1B0A}" destId="{8B68D551-24C2-4191-A581-016EA47C53F9}" srcOrd="0" destOrd="0" presId="urn:microsoft.com/office/officeart/2008/layout/LinedList"/>
    <dgm:cxn modelId="{88748BF0-6E92-4766-8405-AC4C2D14730E}" type="presParOf" srcId="{5653F13F-7095-4FC2-BC41-92B5F2DE1B0A}" destId="{CCE5018C-F1AF-4BBC-BD78-5B8A8CD73F62}" srcOrd="1" destOrd="0" presId="urn:microsoft.com/office/officeart/2008/layout/LinedList"/>
    <dgm:cxn modelId="{D2F3CD93-6BEE-405E-9460-BA9F24DB63F7}" type="presParOf" srcId="{4DBDF8FB-85D6-44A7-A63F-F06AAF8F1ADE}" destId="{A70265C9-A318-412B-98CE-32C11D3042BE}" srcOrd="2" destOrd="0" presId="urn:microsoft.com/office/officeart/2008/layout/LinedList"/>
    <dgm:cxn modelId="{B71E05B6-BF63-44FF-99D9-99FB63E9C633}" type="presParOf" srcId="{4DBDF8FB-85D6-44A7-A63F-F06AAF8F1ADE}" destId="{4166A384-2A4A-4CD8-AD3B-48C940184FB2}" srcOrd="3" destOrd="0" presId="urn:microsoft.com/office/officeart/2008/layout/LinedList"/>
    <dgm:cxn modelId="{D47300B1-DCDC-4850-8C03-37CC61BB581F}" type="presParOf" srcId="{4166A384-2A4A-4CD8-AD3B-48C940184FB2}" destId="{53D20872-FA63-400A-B39B-5DB3B457F756}" srcOrd="0" destOrd="0" presId="urn:microsoft.com/office/officeart/2008/layout/LinedList"/>
    <dgm:cxn modelId="{D0287955-6656-4948-8CCE-B1AB5217D077}" type="presParOf" srcId="{4166A384-2A4A-4CD8-AD3B-48C940184FB2}" destId="{E5AF5FBB-EA95-48B5-82CB-65F42C6FFC64}" srcOrd="1" destOrd="0" presId="urn:microsoft.com/office/officeart/2008/layout/LinedList"/>
    <dgm:cxn modelId="{4957F66D-8CA3-469A-B3C8-ECE4D1745966}" type="presParOf" srcId="{4DBDF8FB-85D6-44A7-A63F-F06AAF8F1ADE}" destId="{8067C43E-55A3-4FF6-AE0B-B6A5BC49D23F}" srcOrd="4" destOrd="0" presId="urn:microsoft.com/office/officeart/2008/layout/LinedList"/>
    <dgm:cxn modelId="{3DE8385A-3E19-4DA4-A077-63AA75D6E8F7}" type="presParOf" srcId="{4DBDF8FB-85D6-44A7-A63F-F06AAF8F1ADE}" destId="{1F6C5D76-2D89-4E34-BC44-D29EF4AD65C7}" srcOrd="5" destOrd="0" presId="urn:microsoft.com/office/officeart/2008/layout/LinedList"/>
    <dgm:cxn modelId="{C0164A92-6F9A-4C1F-AFFD-4C5476B66A71}" type="presParOf" srcId="{1F6C5D76-2D89-4E34-BC44-D29EF4AD65C7}" destId="{0DD95666-0BFC-430E-8CA9-80748BF4F450}" srcOrd="0" destOrd="0" presId="urn:microsoft.com/office/officeart/2008/layout/LinedList"/>
    <dgm:cxn modelId="{43EF6117-B292-42B2-9242-E11872FD52C5}" type="presParOf" srcId="{1F6C5D76-2D89-4E34-BC44-D29EF4AD65C7}" destId="{543D8376-140C-428C-844C-95E1F5055D1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84CA11-3838-4E5C-977A-E4B4BD915E52}" type="doc">
      <dgm:prSet loTypeId="urn:microsoft.com/office/officeart/2005/8/layout/process1" loCatId="Inbox" qsTypeId="urn:microsoft.com/office/officeart/2005/8/quickstyle/simple1" qsCatId="simple" csTypeId="urn:microsoft.com/office/officeart/2005/8/colors/accent1_2" csCatId="accent1" phldr="1"/>
      <dgm:spPr/>
      <dgm:t>
        <a:bodyPr/>
        <a:lstStyle/>
        <a:p>
          <a:endParaRPr lang="en-US"/>
        </a:p>
      </dgm:t>
    </dgm:pt>
    <dgm:pt modelId="{8BC1A6D7-681E-48AD-9BCD-1A093D1DACF9}">
      <dgm:prSet/>
      <dgm:spPr/>
      <dgm:t>
        <a:bodyPr/>
        <a:lstStyle/>
        <a:p>
          <a:r>
            <a:rPr lang="en-US" b="1"/>
            <a:t>LEGALIZATION (IN ITS MANY FORMS)</a:t>
          </a:r>
          <a:endParaRPr lang="en-US"/>
        </a:p>
      </dgm:t>
    </dgm:pt>
    <dgm:pt modelId="{9E8B8B23-F1D7-41CB-AD83-630E8362040F}" type="parTrans" cxnId="{D6467E7D-8BE6-44CA-8E99-C85233D38D84}">
      <dgm:prSet/>
      <dgm:spPr/>
      <dgm:t>
        <a:bodyPr/>
        <a:lstStyle/>
        <a:p>
          <a:endParaRPr lang="en-US"/>
        </a:p>
      </dgm:t>
    </dgm:pt>
    <dgm:pt modelId="{0DCD166F-C795-4A2C-A719-DA4335F4DA80}" type="sibTrans" cxnId="{D6467E7D-8BE6-44CA-8E99-C85233D38D84}">
      <dgm:prSet/>
      <dgm:spPr/>
      <dgm:t>
        <a:bodyPr/>
        <a:lstStyle/>
        <a:p>
          <a:endParaRPr lang="en-US"/>
        </a:p>
      </dgm:t>
    </dgm:pt>
    <dgm:pt modelId="{1352B699-623C-4F59-83B0-58F8CE84CC64}">
      <dgm:prSet/>
      <dgm:spPr/>
      <dgm:t>
        <a:bodyPr/>
        <a:lstStyle/>
        <a:p>
          <a:r>
            <a:rPr lang="en-US" dirty="0"/>
            <a:t>While you might think legalization is simply a yes or no dichotomy, important to recognize are several forms that legalization can take, each accompanied by own set of pros/cons.</a:t>
          </a:r>
        </a:p>
      </dgm:t>
    </dgm:pt>
    <dgm:pt modelId="{B15D5829-800A-430A-9C7A-F97C3A6AFA39}" type="parTrans" cxnId="{B5A1B031-6482-4A57-8276-8F37667D6528}">
      <dgm:prSet/>
      <dgm:spPr/>
      <dgm:t>
        <a:bodyPr/>
        <a:lstStyle/>
        <a:p>
          <a:endParaRPr lang="en-US"/>
        </a:p>
      </dgm:t>
    </dgm:pt>
    <dgm:pt modelId="{0B86FF45-8089-4E50-A418-5E5BE33A93A2}" type="sibTrans" cxnId="{B5A1B031-6482-4A57-8276-8F37667D6528}">
      <dgm:prSet/>
      <dgm:spPr/>
      <dgm:t>
        <a:bodyPr/>
        <a:lstStyle/>
        <a:p>
          <a:endParaRPr lang="en-US"/>
        </a:p>
      </dgm:t>
    </dgm:pt>
    <dgm:pt modelId="{526DEBA0-EFA1-4838-9E4B-BD0C3DE43BF8}" type="pres">
      <dgm:prSet presAssocID="{3E84CA11-3838-4E5C-977A-E4B4BD915E52}" presName="Name0" presStyleCnt="0">
        <dgm:presLayoutVars>
          <dgm:dir/>
          <dgm:resizeHandles val="exact"/>
        </dgm:presLayoutVars>
      </dgm:prSet>
      <dgm:spPr/>
    </dgm:pt>
    <dgm:pt modelId="{61553F21-8201-4C9B-9294-6B09FA8A678B}" type="pres">
      <dgm:prSet presAssocID="{8BC1A6D7-681E-48AD-9BCD-1A093D1DACF9}" presName="node" presStyleLbl="node1" presStyleIdx="0" presStyleCnt="2">
        <dgm:presLayoutVars>
          <dgm:bulletEnabled val="1"/>
        </dgm:presLayoutVars>
      </dgm:prSet>
      <dgm:spPr/>
    </dgm:pt>
    <dgm:pt modelId="{2ECBD62A-E984-4E40-B245-29CB1143B7CD}" type="pres">
      <dgm:prSet presAssocID="{0DCD166F-C795-4A2C-A719-DA4335F4DA80}" presName="sibTrans" presStyleLbl="sibTrans2D1" presStyleIdx="0" presStyleCnt="1"/>
      <dgm:spPr/>
    </dgm:pt>
    <dgm:pt modelId="{F4F8913B-7314-439D-9726-1E1EB07F6788}" type="pres">
      <dgm:prSet presAssocID="{0DCD166F-C795-4A2C-A719-DA4335F4DA80}" presName="connectorText" presStyleLbl="sibTrans2D1" presStyleIdx="0" presStyleCnt="1"/>
      <dgm:spPr/>
    </dgm:pt>
    <dgm:pt modelId="{993CA84F-3C02-4292-8A79-FCC547780CBF}" type="pres">
      <dgm:prSet presAssocID="{1352B699-623C-4F59-83B0-58F8CE84CC64}" presName="node" presStyleLbl="node1" presStyleIdx="1" presStyleCnt="2">
        <dgm:presLayoutVars>
          <dgm:bulletEnabled val="1"/>
        </dgm:presLayoutVars>
      </dgm:prSet>
      <dgm:spPr/>
    </dgm:pt>
  </dgm:ptLst>
  <dgm:cxnLst>
    <dgm:cxn modelId="{2CD8E525-76BB-4E8B-A0FC-088FB604CFE8}" type="presOf" srcId="{3E84CA11-3838-4E5C-977A-E4B4BD915E52}" destId="{526DEBA0-EFA1-4838-9E4B-BD0C3DE43BF8}" srcOrd="0" destOrd="0" presId="urn:microsoft.com/office/officeart/2005/8/layout/process1"/>
    <dgm:cxn modelId="{B5A1B031-6482-4A57-8276-8F37667D6528}" srcId="{3E84CA11-3838-4E5C-977A-E4B4BD915E52}" destId="{1352B699-623C-4F59-83B0-58F8CE84CC64}" srcOrd="1" destOrd="0" parTransId="{B15D5829-800A-430A-9C7A-F97C3A6AFA39}" sibTransId="{0B86FF45-8089-4E50-A418-5E5BE33A93A2}"/>
    <dgm:cxn modelId="{C471BB3D-0796-4887-8955-5D2DA1C7DED4}" type="presOf" srcId="{0DCD166F-C795-4A2C-A719-DA4335F4DA80}" destId="{2ECBD62A-E984-4E40-B245-29CB1143B7CD}" srcOrd="0" destOrd="0" presId="urn:microsoft.com/office/officeart/2005/8/layout/process1"/>
    <dgm:cxn modelId="{37EEBB72-89B7-40DF-A791-6D56E2DE5D99}" type="presOf" srcId="{1352B699-623C-4F59-83B0-58F8CE84CC64}" destId="{993CA84F-3C02-4292-8A79-FCC547780CBF}" srcOrd="0" destOrd="0" presId="urn:microsoft.com/office/officeart/2005/8/layout/process1"/>
    <dgm:cxn modelId="{D6467E7D-8BE6-44CA-8E99-C85233D38D84}" srcId="{3E84CA11-3838-4E5C-977A-E4B4BD915E52}" destId="{8BC1A6D7-681E-48AD-9BCD-1A093D1DACF9}" srcOrd="0" destOrd="0" parTransId="{9E8B8B23-F1D7-41CB-AD83-630E8362040F}" sibTransId="{0DCD166F-C795-4A2C-A719-DA4335F4DA80}"/>
    <dgm:cxn modelId="{8465B9AF-96C1-4ECF-902B-ADE4E814545B}" type="presOf" srcId="{0DCD166F-C795-4A2C-A719-DA4335F4DA80}" destId="{F4F8913B-7314-439D-9726-1E1EB07F6788}" srcOrd="1" destOrd="0" presId="urn:microsoft.com/office/officeart/2005/8/layout/process1"/>
    <dgm:cxn modelId="{6BA04DD1-34E1-4B2F-92D6-D28FE937316E}" type="presOf" srcId="{8BC1A6D7-681E-48AD-9BCD-1A093D1DACF9}" destId="{61553F21-8201-4C9B-9294-6B09FA8A678B}" srcOrd="0" destOrd="0" presId="urn:microsoft.com/office/officeart/2005/8/layout/process1"/>
    <dgm:cxn modelId="{69CF5447-0935-469B-B694-6193BB0E1B1D}" type="presParOf" srcId="{526DEBA0-EFA1-4838-9E4B-BD0C3DE43BF8}" destId="{61553F21-8201-4C9B-9294-6B09FA8A678B}" srcOrd="0" destOrd="0" presId="urn:microsoft.com/office/officeart/2005/8/layout/process1"/>
    <dgm:cxn modelId="{CE959561-5A73-4E08-B3E5-8A6C632338BA}" type="presParOf" srcId="{526DEBA0-EFA1-4838-9E4B-BD0C3DE43BF8}" destId="{2ECBD62A-E984-4E40-B245-29CB1143B7CD}" srcOrd="1" destOrd="0" presId="urn:microsoft.com/office/officeart/2005/8/layout/process1"/>
    <dgm:cxn modelId="{A5058FB2-78C2-4F4C-93A0-7C18CD0D2F71}" type="presParOf" srcId="{2ECBD62A-E984-4E40-B245-29CB1143B7CD}" destId="{F4F8913B-7314-439D-9726-1E1EB07F6788}" srcOrd="0" destOrd="0" presId="urn:microsoft.com/office/officeart/2005/8/layout/process1"/>
    <dgm:cxn modelId="{3E0A807B-B530-4EC6-8CD7-ECA1F0D2F6F5}" type="presParOf" srcId="{526DEBA0-EFA1-4838-9E4B-BD0C3DE43BF8}" destId="{993CA84F-3C02-4292-8A79-FCC547780CBF}"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79653B-4421-48DC-886B-848AC4C9F797}"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DCD5A0AA-7547-4195-B358-F5E48FD44604}">
      <dgm:prSet/>
      <dgm:spPr/>
      <dgm:t>
        <a:bodyPr/>
        <a:lstStyle/>
        <a:p>
          <a:pPr rtl="0"/>
          <a:r>
            <a:rPr lang="en-US" dirty="0"/>
            <a:t>Legalize</a:t>
          </a:r>
        </a:p>
      </dgm:t>
    </dgm:pt>
    <dgm:pt modelId="{F83772FE-C8BD-43DD-8947-A107579E664E}" type="parTrans" cxnId="{CE71C758-CC11-4181-B9FD-8E6505C02E2C}">
      <dgm:prSet/>
      <dgm:spPr/>
      <dgm:t>
        <a:bodyPr/>
        <a:lstStyle/>
        <a:p>
          <a:endParaRPr lang="en-US"/>
        </a:p>
      </dgm:t>
    </dgm:pt>
    <dgm:pt modelId="{D8A8E297-BCB8-40B8-A5D4-268A4CEF8CC0}" type="sibTrans" cxnId="{CE71C758-CC11-4181-B9FD-8E6505C02E2C}">
      <dgm:prSet/>
      <dgm:spPr/>
      <dgm:t>
        <a:bodyPr/>
        <a:lstStyle/>
        <a:p>
          <a:endParaRPr lang="en-US"/>
        </a:p>
      </dgm:t>
    </dgm:pt>
    <dgm:pt modelId="{90F84B56-EEAA-43B1-B81F-F954BCDDC92E}">
      <dgm:prSet/>
      <dgm:spPr/>
      <dgm:t>
        <a:bodyPr/>
        <a:lstStyle/>
        <a:p>
          <a:pPr rtl="0"/>
          <a:r>
            <a:rPr lang="en-US"/>
            <a:t>Regulate</a:t>
          </a:r>
        </a:p>
      </dgm:t>
    </dgm:pt>
    <dgm:pt modelId="{E2C35403-218E-4932-AF1E-FCEC41A5E846}" type="parTrans" cxnId="{EAFB5F83-2663-4742-8A84-0F1A041BDB82}">
      <dgm:prSet/>
      <dgm:spPr/>
      <dgm:t>
        <a:bodyPr/>
        <a:lstStyle/>
        <a:p>
          <a:endParaRPr lang="en-US"/>
        </a:p>
      </dgm:t>
    </dgm:pt>
    <dgm:pt modelId="{04943C3A-3F0D-4A29-AF4C-138E6FEC5A75}" type="sibTrans" cxnId="{EAFB5F83-2663-4742-8A84-0F1A041BDB82}">
      <dgm:prSet/>
      <dgm:spPr/>
      <dgm:t>
        <a:bodyPr/>
        <a:lstStyle/>
        <a:p>
          <a:endParaRPr lang="en-US"/>
        </a:p>
      </dgm:t>
    </dgm:pt>
    <dgm:pt modelId="{A9BF6DCE-D289-48C3-9A1A-69AAC04F9B90}">
      <dgm:prSet/>
      <dgm:spPr/>
      <dgm:t>
        <a:bodyPr/>
        <a:lstStyle/>
        <a:p>
          <a:pPr rtl="0"/>
          <a:r>
            <a:rPr lang="en-US"/>
            <a:t>Educate</a:t>
          </a:r>
        </a:p>
      </dgm:t>
    </dgm:pt>
    <dgm:pt modelId="{BF23FF45-4483-4969-BE49-35CC0B89B750}" type="parTrans" cxnId="{E47B1D62-53A6-4B99-861F-0EF1496F5E83}">
      <dgm:prSet/>
      <dgm:spPr/>
      <dgm:t>
        <a:bodyPr/>
        <a:lstStyle/>
        <a:p>
          <a:endParaRPr lang="en-US"/>
        </a:p>
      </dgm:t>
    </dgm:pt>
    <dgm:pt modelId="{DC87D4D7-E59F-4AF3-BBB6-B6EB0DF4BD0E}" type="sibTrans" cxnId="{E47B1D62-53A6-4B99-861F-0EF1496F5E83}">
      <dgm:prSet/>
      <dgm:spPr/>
      <dgm:t>
        <a:bodyPr/>
        <a:lstStyle/>
        <a:p>
          <a:endParaRPr lang="en-US"/>
        </a:p>
      </dgm:t>
    </dgm:pt>
    <dgm:pt modelId="{EE15A31F-883C-4B61-8AD7-BCDCFA3836C5}">
      <dgm:prSet/>
      <dgm:spPr/>
      <dgm:t>
        <a:bodyPr/>
        <a:lstStyle/>
        <a:p>
          <a:pPr rtl="0"/>
          <a:r>
            <a:rPr lang="en-US"/>
            <a:t>Tax</a:t>
          </a:r>
        </a:p>
      </dgm:t>
    </dgm:pt>
    <dgm:pt modelId="{D7403A39-FAC0-46F7-AF52-380484D6BACB}" type="parTrans" cxnId="{8A7A359A-4F7B-4AE1-A0DB-5E1016AFF8D3}">
      <dgm:prSet/>
      <dgm:spPr/>
      <dgm:t>
        <a:bodyPr/>
        <a:lstStyle/>
        <a:p>
          <a:endParaRPr lang="en-US"/>
        </a:p>
      </dgm:t>
    </dgm:pt>
    <dgm:pt modelId="{B5237774-AE79-4A15-932A-C6A11D09EFE4}" type="sibTrans" cxnId="{8A7A359A-4F7B-4AE1-A0DB-5E1016AFF8D3}">
      <dgm:prSet/>
      <dgm:spPr/>
      <dgm:t>
        <a:bodyPr/>
        <a:lstStyle/>
        <a:p>
          <a:endParaRPr lang="en-US"/>
        </a:p>
      </dgm:t>
    </dgm:pt>
    <dgm:pt modelId="{96041606-69BA-4C50-AE57-264706A8B186}" type="pres">
      <dgm:prSet presAssocID="{2B79653B-4421-48DC-886B-848AC4C9F797}" presName="matrix" presStyleCnt="0">
        <dgm:presLayoutVars>
          <dgm:chMax val="1"/>
          <dgm:dir/>
          <dgm:resizeHandles val="exact"/>
        </dgm:presLayoutVars>
      </dgm:prSet>
      <dgm:spPr/>
    </dgm:pt>
    <dgm:pt modelId="{87D44FAF-8224-46D8-A371-503AB1D3EB31}" type="pres">
      <dgm:prSet presAssocID="{2B79653B-4421-48DC-886B-848AC4C9F797}" presName="diamond" presStyleLbl="bgShp" presStyleIdx="0" presStyleCnt="1"/>
      <dgm:spPr/>
    </dgm:pt>
    <dgm:pt modelId="{110F2868-5D8A-44A5-9B7F-04557D8A771A}" type="pres">
      <dgm:prSet presAssocID="{2B79653B-4421-48DC-886B-848AC4C9F797}" presName="quad1" presStyleLbl="node1" presStyleIdx="0" presStyleCnt="4">
        <dgm:presLayoutVars>
          <dgm:chMax val="0"/>
          <dgm:chPref val="0"/>
          <dgm:bulletEnabled val="1"/>
        </dgm:presLayoutVars>
      </dgm:prSet>
      <dgm:spPr/>
    </dgm:pt>
    <dgm:pt modelId="{FEBD41B4-D644-43F8-A81E-3C3CE35CBCBF}" type="pres">
      <dgm:prSet presAssocID="{2B79653B-4421-48DC-886B-848AC4C9F797}" presName="quad2" presStyleLbl="node1" presStyleIdx="1" presStyleCnt="4">
        <dgm:presLayoutVars>
          <dgm:chMax val="0"/>
          <dgm:chPref val="0"/>
          <dgm:bulletEnabled val="1"/>
        </dgm:presLayoutVars>
      </dgm:prSet>
      <dgm:spPr/>
    </dgm:pt>
    <dgm:pt modelId="{4364A992-1650-4163-ADF5-8BA67CC6E4E4}" type="pres">
      <dgm:prSet presAssocID="{2B79653B-4421-48DC-886B-848AC4C9F797}" presName="quad3" presStyleLbl="node1" presStyleIdx="2" presStyleCnt="4">
        <dgm:presLayoutVars>
          <dgm:chMax val="0"/>
          <dgm:chPref val="0"/>
          <dgm:bulletEnabled val="1"/>
        </dgm:presLayoutVars>
      </dgm:prSet>
      <dgm:spPr/>
    </dgm:pt>
    <dgm:pt modelId="{89CFB14A-532A-4262-88AB-C69F4926A46F}" type="pres">
      <dgm:prSet presAssocID="{2B79653B-4421-48DC-886B-848AC4C9F797}" presName="quad4" presStyleLbl="node1" presStyleIdx="3" presStyleCnt="4">
        <dgm:presLayoutVars>
          <dgm:chMax val="0"/>
          <dgm:chPref val="0"/>
          <dgm:bulletEnabled val="1"/>
        </dgm:presLayoutVars>
      </dgm:prSet>
      <dgm:spPr/>
    </dgm:pt>
  </dgm:ptLst>
  <dgm:cxnLst>
    <dgm:cxn modelId="{E47B1D62-53A6-4B99-861F-0EF1496F5E83}" srcId="{2B79653B-4421-48DC-886B-848AC4C9F797}" destId="{A9BF6DCE-D289-48C3-9A1A-69AAC04F9B90}" srcOrd="2" destOrd="0" parTransId="{BF23FF45-4483-4969-BE49-35CC0B89B750}" sibTransId="{DC87D4D7-E59F-4AF3-BBB6-B6EB0DF4BD0E}"/>
    <dgm:cxn modelId="{CC879549-B9B3-4423-ADC6-455CC80E50FE}" type="presOf" srcId="{DCD5A0AA-7547-4195-B358-F5E48FD44604}" destId="{110F2868-5D8A-44A5-9B7F-04557D8A771A}" srcOrd="0" destOrd="0" presId="urn:microsoft.com/office/officeart/2005/8/layout/matrix3"/>
    <dgm:cxn modelId="{28847351-C906-4FCA-88BF-723F3E6C9DC1}" type="presOf" srcId="{2B79653B-4421-48DC-886B-848AC4C9F797}" destId="{96041606-69BA-4C50-AE57-264706A8B186}" srcOrd="0" destOrd="0" presId="urn:microsoft.com/office/officeart/2005/8/layout/matrix3"/>
    <dgm:cxn modelId="{CE71C758-CC11-4181-B9FD-8E6505C02E2C}" srcId="{2B79653B-4421-48DC-886B-848AC4C9F797}" destId="{DCD5A0AA-7547-4195-B358-F5E48FD44604}" srcOrd="0" destOrd="0" parTransId="{F83772FE-C8BD-43DD-8947-A107579E664E}" sibTransId="{D8A8E297-BCB8-40B8-A5D4-268A4CEF8CC0}"/>
    <dgm:cxn modelId="{EAFB5F83-2663-4742-8A84-0F1A041BDB82}" srcId="{2B79653B-4421-48DC-886B-848AC4C9F797}" destId="{90F84B56-EEAA-43B1-B81F-F954BCDDC92E}" srcOrd="1" destOrd="0" parTransId="{E2C35403-218E-4932-AF1E-FCEC41A5E846}" sibTransId="{04943C3A-3F0D-4A29-AF4C-138E6FEC5A75}"/>
    <dgm:cxn modelId="{C417A995-1CA8-4444-A7CF-5759B6645995}" type="presOf" srcId="{90F84B56-EEAA-43B1-B81F-F954BCDDC92E}" destId="{FEBD41B4-D644-43F8-A81E-3C3CE35CBCBF}" srcOrd="0" destOrd="0" presId="urn:microsoft.com/office/officeart/2005/8/layout/matrix3"/>
    <dgm:cxn modelId="{8A7A359A-4F7B-4AE1-A0DB-5E1016AFF8D3}" srcId="{2B79653B-4421-48DC-886B-848AC4C9F797}" destId="{EE15A31F-883C-4B61-8AD7-BCDCFA3836C5}" srcOrd="3" destOrd="0" parTransId="{D7403A39-FAC0-46F7-AF52-380484D6BACB}" sibTransId="{B5237774-AE79-4A15-932A-C6A11D09EFE4}"/>
    <dgm:cxn modelId="{9493A2B0-D7AB-481A-9723-018491C33545}" type="presOf" srcId="{EE15A31F-883C-4B61-8AD7-BCDCFA3836C5}" destId="{89CFB14A-532A-4262-88AB-C69F4926A46F}" srcOrd="0" destOrd="0" presId="urn:microsoft.com/office/officeart/2005/8/layout/matrix3"/>
    <dgm:cxn modelId="{8104C5C4-928D-4103-823E-2DC1A415BF01}" type="presOf" srcId="{A9BF6DCE-D289-48C3-9A1A-69AAC04F9B90}" destId="{4364A992-1650-4163-ADF5-8BA67CC6E4E4}" srcOrd="0" destOrd="0" presId="urn:microsoft.com/office/officeart/2005/8/layout/matrix3"/>
    <dgm:cxn modelId="{9E022605-A6D6-4297-82EB-AC7E7B097CBC}" type="presParOf" srcId="{96041606-69BA-4C50-AE57-264706A8B186}" destId="{87D44FAF-8224-46D8-A371-503AB1D3EB31}" srcOrd="0" destOrd="0" presId="urn:microsoft.com/office/officeart/2005/8/layout/matrix3"/>
    <dgm:cxn modelId="{312F6651-1071-4FFB-9CEF-E497094455A4}" type="presParOf" srcId="{96041606-69BA-4C50-AE57-264706A8B186}" destId="{110F2868-5D8A-44A5-9B7F-04557D8A771A}" srcOrd="1" destOrd="0" presId="urn:microsoft.com/office/officeart/2005/8/layout/matrix3"/>
    <dgm:cxn modelId="{0C83A5A2-F2B6-4138-AE5E-2597244F88F5}" type="presParOf" srcId="{96041606-69BA-4C50-AE57-264706A8B186}" destId="{FEBD41B4-D644-43F8-A81E-3C3CE35CBCBF}" srcOrd="2" destOrd="0" presId="urn:microsoft.com/office/officeart/2005/8/layout/matrix3"/>
    <dgm:cxn modelId="{9300971B-4011-49C3-9616-CD03A6E1071B}" type="presParOf" srcId="{96041606-69BA-4C50-AE57-264706A8B186}" destId="{4364A992-1650-4163-ADF5-8BA67CC6E4E4}" srcOrd="3" destOrd="0" presId="urn:microsoft.com/office/officeart/2005/8/layout/matrix3"/>
    <dgm:cxn modelId="{946FB4BA-413B-4C1E-AC82-C53CBEBCCF5F}" type="presParOf" srcId="{96041606-69BA-4C50-AE57-264706A8B186}" destId="{89CFB14A-532A-4262-88AB-C69F4926A46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26C5E-3CC9-4586-AAB2-8E0CEB086381}">
      <dsp:nvSpPr>
        <dsp:cNvPr id="0" name=""/>
        <dsp:cNvSpPr/>
      </dsp:nvSpPr>
      <dsp:spPr>
        <a:xfrm>
          <a:off x="0" y="2720"/>
          <a:ext cx="4682994"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w="9525" cap="rnd" cmpd="sng" algn="ctr">
          <a:solidFill>
            <a:schemeClr val="accent2">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77F2E6AD-DCCE-46C6-997B-6DF7B40CA834}">
      <dsp:nvSpPr>
        <dsp:cNvPr id="0" name=""/>
        <dsp:cNvSpPr/>
      </dsp:nvSpPr>
      <dsp:spPr>
        <a:xfrm>
          <a:off x="0" y="2720"/>
          <a:ext cx="4682994" cy="1855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PROHIBITION</a:t>
          </a:r>
        </a:p>
      </dsp:txBody>
      <dsp:txXfrm>
        <a:off x="0" y="2720"/>
        <a:ext cx="4682994" cy="1855208"/>
      </dsp:txXfrm>
    </dsp:sp>
    <dsp:sp modelId="{945F121A-8CB9-439B-9B1E-1565935E3C29}">
      <dsp:nvSpPr>
        <dsp:cNvPr id="0" name=""/>
        <dsp:cNvSpPr/>
      </dsp:nvSpPr>
      <dsp:spPr>
        <a:xfrm>
          <a:off x="0" y="1857928"/>
          <a:ext cx="4682994" cy="0"/>
        </a:xfrm>
        <a:prstGeom prst="lin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w="9525" cap="rnd" cmpd="sng" algn="ctr">
          <a:solidFill>
            <a:schemeClr val="accent3">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08FA2D4C-B606-4F64-B0CC-3A45A0E278C9}">
      <dsp:nvSpPr>
        <dsp:cNvPr id="0" name=""/>
        <dsp:cNvSpPr/>
      </dsp:nvSpPr>
      <dsp:spPr>
        <a:xfrm>
          <a:off x="0" y="1857928"/>
          <a:ext cx="4682994" cy="1855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 most countries and the US, prohibition generally pertains to illegality in terms of manufacture, sale, or distribution (Can also mean possession as in the us) </a:t>
          </a:r>
        </a:p>
      </dsp:txBody>
      <dsp:txXfrm>
        <a:off x="0" y="1857928"/>
        <a:ext cx="4682994" cy="1855208"/>
      </dsp:txXfrm>
    </dsp:sp>
    <dsp:sp modelId="{C0982C2A-E050-45D8-9E99-B18D25CA5895}">
      <dsp:nvSpPr>
        <dsp:cNvPr id="0" name=""/>
        <dsp:cNvSpPr/>
      </dsp:nvSpPr>
      <dsp:spPr>
        <a:xfrm>
          <a:off x="0" y="3713136"/>
          <a:ext cx="4682994" cy="0"/>
        </a:xfrm>
        <a:prstGeom prst="line">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90CC69AA-F1B9-481E-9E46-D66AFACC8FC5}">
      <dsp:nvSpPr>
        <dsp:cNvPr id="0" name=""/>
        <dsp:cNvSpPr/>
      </dsp:nvSpPr>
      <dsp:spPr>
        <a:xfrm>
          <a:off x="0" y="3713136"/>
          <a:ext cx="4682994" cy="1855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remains primary policy position for psychoactive drugs that have the potential to be misused, cause intoxication, addiction, and induce harms (other than alcohol, nicotine)</a:t>
          </a:r>
        </a:p>
      </dsp:txBody>
      <dsp:txXfrm>
        <a:off x="0" y="3713136"/>
        <a:ext cx="4682994" cy="18552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C2FD8-C382-458F-BAFD-0ACE232C740C}">
      <dsp:nvSpPr>
        <dsp:cNvPr id="0" name=""/>
        <dsp:cNvSpPr/>
      </dsp:nvSpPr>
      <dsp:spPr>
        <a:xfrm>
          <a:off x="746952" y="955251"/>
          <a:ext cx="597296" cy="71"/>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56BDDE7-0A4C-4D84-B378-2AC156184246}">
      <dsp:nvSpPr>
        <dsp:cNvPr id="0" name=""/>
        <dsp:cNvSpPr/>
      </dsp:nvSpPr>
      <dsp:spPr>
        <a:xfrm>
          <a:off x="1380087" y="904818"/>
          <a:ext cx="68689" cy="129776"/>
        </a:xfrm>
        <a:prstGeom prst="chevron">
          <a:avLst>
            <a:gd name="adj" fmla="val 90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75CB1B5-0DA9-44DB-BF49-066FB8394E35}">
      <dsp:nvSpPr>
        <dsp:cNvPr id="0" name=""/>
        <dsp:cNvSpPr/>
      </dsp:nvSpPr>
      <dsp:spPr>
        <a:xfrm>
          <a:off x="394600" y="677597"/>
          <a:ext cx="555380" cy="555380"/>
        </a:xfrm>
        <a:prstGeom prst="ellips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w="9525" cap="rnd" cmpd="sng" algn="ctr">
          <a:solidFill>
            <a:schemeClr val="accent2">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21552" tIns="21552" rIns="21552" bIns="21552" numCol="1" spcCol="1270" anchor="ctr" anchorCtr="0">
          <a:noAutofit/>
        </a:bodyPr>
        <a:lstStyle/>
        <a:p>
          <a:pPr marL="0" lvl="0" indent="0" algn="ctr" defTabSz="1066800">
            <a:lnSpc>
              <a:spcPct val="90000"/>
            </a:lnSpc>
            <a:spcBef>
              <a:spcPct val="0"/>
            </a:spcBef>
            <a:spcAft>
              <a:spcPct val="35000"/>
            </a:spcAft>
            <a:buNone/>
          </a:pPr>
          <a:r>
            <a:rPr lang="en-US" sz="2400" kern="1200"/>
            <a:t>1</a:t>
          </a:r>
        </a:p>
      </dsp:txBody>
      <dsp:txXfrm>
        <a:off x="475934" y="758931"/>
        <a:ext cx="392712" cy="392712"/>
      </dsp:txXfrm>
    </dsp:sp>
    <dsp:sp modelId="{2C81BE3B-C9A6-4257-82D0-5A6FAF37C02E}">
      <dsp:nvSpPr>
        <dsp:cNvPr id="0" name=""/>
        <dsp:cNvSpPr/>
      </dsp:nvSpPr>
      <dsp:spPr>
        <a:xfrm>
          <a:off x="331" y="1398577"/>
          <a:ext cx="1343917"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10" tIns="165100" rIns="106010" bIns="165100" numCol="1" spcCol="1270" anchor="t" anchorCtr="0">
          <a:noAutofit/>
        </a:bodyPr>
        <a:lstStyle/>
        <a:p>
          <a:pPr marL="0" lvl="0" indent="0" algn="l" defTabSz="488950">
            <a:lnSpc>
              <a:spcPct val="90000"/>
            </a:lnSpc>
            <a:spcBef>
              <a:spcPct val="0"/>
            </a:spcBef>
            <a:spcAft>
              <a:spcPct val="35000"/>
            </a:spcAft>
            <a:buNone/>
          </a:pPr>
          <a:r>
            <a:rPr lang="en-US" sz="1100" kern="1200"/>
            <a:t>often confused with legalization but very different. </a:t>
          </a:r>
        </a:p>
      </dsp:txBody>
      <dsp:txXfrm>
        <a:off x="331" y="1667360"/>
        <a:ext cx="1343917" cy="1696817"/>
      </dsp:txXfrm>
    </dsp:sp>
    <dsp:sp modelId="{C034CD02-2651-4D31-8C2B-164D6883EFB1}">
      <dsp:nvSpPr>
        <dsp:cNvPr id="0" name=""/>
        <dsp:cNvSpPr/>
      </dsp:nvSpPr>
      <dsp:spPr>
        <a:xfrm>
          <a:off x="1493573" y="955251"/>
          <a:ext cx="1351838" cy="72"/>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9BB1260-9913-4E01-A3C4-105C8D135A6A}">
      <dsp:nvSpPr>
        <dsp:cNvPr id="0" name=""/>
        <dsp:cNvSpPr/>
      </dsp:nvSpPr>
      <dsp:spPr>
        <a:xfrm>
          <a:off x="2881461" y="904818"/>
          <a:ext cx="69093" cy="129776"/>
        </a:xfrm>
        <a:prstGeom prst="chevron">
          <a:avLst>
            <a:gd name="adj" fmla="val 90000"/>
          </a:avLst>
        </a:prstGeom>
        <a:solidFill>
          <a:schemeClr val="accent6">
            <a:tint val="40000"/>
            <a:alpha val="90000"/>
            <a:hueOff val="0"/>
            <a:satOff val="0"/>
            <a:lumOff val="0"/>
            <a:alphaOff val="0"/>
          </a:schemeClr>
        </a:solidFill>
        <a:ln w="9525"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D986106-53FA-49F7-A6AB-4BE444825367}">
      <dsp:nvSpPr>
        <dsp:cNvPr id="0" name=""/>
        <dsp:cNvSpPr/>
      </dsp:nvSpPr>
      <dsp:spPr>
        <a:xfrm>
          <a:off x="1891802" y="677597"/>
          <a:ext cx="555380" cy="555380"/>
        </a:xfrm>
        <a:prstGeom prst="ellips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w="9525" cap="rnd" cmpd="sng" algn="ctr">
          <a:solidFill>
            <a:schemeClr val="accent3">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21552" tIns="21552" rIns="21552" bIns="21552" numCol="1" spcCol="1270" anchor="ctr" anchorCtr="0">
          <a:noAutofit/>
        </a:bodyPr>
        <a:lstStyle/>
        <a:p>
          <a:pPr marL="0" lvl="0" indent="0" algn="ctr" defTabSz="1066800">
            <a:lnSpc>
              <a:spcPct val="90000"/>
            </a:lnSpc>
            <a:spcBef>
              <a:spcPct val="0"/>
            </a:spcBef>
            <a:spcAft>
              <a:spcPct val="35000"/>
            </a:spcAft>
            <a:buNone/>
          </a:pPr>
          <a:r>
            <a:rPr lang="en-US" sz="2400" kern="1200"/>
            <a:t>2</a:t>
          </a:r>
        </a:p>
      </dsp:txBody>
      <dsp:txXfrm>
        <a:off x="1973136" y="758931"/>
        <a:ext cx="392712" cy="392712"/>
      </dsp:txXfrm>
    </dsp:sp>
    <dsp:sp modelId="{4AFF9797-8A88-4CF8-9FF9-56C3D45DE109}">
      <dsp:nvSpPr>
        <dsp:cNvPr id="0" name=""/>
        <dsp:cNvSpPr/>
      </dsp:nvSpPr>
      <dsp:spPr>
        <a:xfrm>
          <a:off x="1493573" y="1398577"/>
          <a:ext cx="1384576"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217" tIns="165100" rIns="109217" bIns="165100" numCol="1" spcCol="1270" anchor="t" anchorCtr="0">
          <a:noAutofit/>
        </a:bodyPr>
        <a:lstStyle/>
        <a:p>
          <a:pPr marL="0" lvl="0" indent="0" algn="l" defTabSz="488950">
            <a:lnSpc>
              <a:spcPct val="90000"/>
            </a:lnSpc>
            <a:spcBef>
              <a:spcPct val="0"/>
            </a:spcBef>
            <a:spcAft>
              <a:spcPct val="35000"/>
            </a:spcAft>
            <a:buNone/>
          </a:pPr>
          <a:r>
            <a:rPr lang="en-US" sz="1100" kern="1200" dirty="0"/>
            <a:t>Decriminalization means if you are caught in possession of small amounts for personal use, you do not incur criminal penalty. </a:t>
          </a:r>
        </a:p>
      </dsp:txBody>
      <dsp:txXfrm>
        <a:off x="1493573" y="1675492"/>
        <a:ext cx="1384576" cy="1688685"/>
      </dsp:txXfrm>
    </dsp:sp>
    <dsp:sp modelId="{40F73674-5C4C-4394-BF9D-977A6B5FD97D}">
      <dsp:nvSpPr>
        <dsp:cNvPr id="0" name=""/>
        <dsp:cNvSpPr/>
      </dsp:nvSpPr>
      <dsp:spPr>
        <a:xfrm>
          <a:off x="3031991" y="955251"/>
          <a:ext cx="1343917" cy="72"/>
        </a:xfrm>
        <a:prstGeom prst="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006B7FB-838C-4937-8F1E-7EBFA4C3E5D0}">
      <dsp:nvSpPr>
        <dsp:cNvPr id="0" name=""/>
        <dsp:cNvSpPr/>
      </dsp:nvSpPr>
      <dsp:spPr>
        <a:xfrm>
          <a:off x="4411747" y="904818"/>
          <a:ext cx="68689" cy="129776"/>
        </a:xfrm>
        <a:prstGeom prst="chevron">
          <a:avLst>
            <a:gd name="adj" fmla="val 90000"/>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228AEF2-686E-4189-A1A8-C0E20CEF62F4}">
      <dsp:nvSpPr>
        <dsp:cNvPr id="0" name=""/>
        <dsp:cNvSpPr/>
      </dsp:nvSpPr>
      <dsp:spPr>
        <a:xfrm>
          <a:off x="3426260" y="677597"/>
          <a:ext cx="555380" cy="555380"/>
        </a:xfrm>
        <a:prstGeom prst="ellipse">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21552" tIns="21552" rIns="21552" bIns="21552" numCol="1" spcCol="1270" anchor="ctr" anchorCtr="0">
          <a:noAutofit/>
        </a:bodyPr>
        <a:lstStyle/>
        <a:p>
          <a:pPr marL="0" lvl="0" indent="0" algn="ctr" defTabSz="1066800">
            <a:lnSpc>
              <a:spcPct val="90000"/>
            </a:lnSpc>
            <a:spcBef>
              <a:spcPct val="0"/>
            </a:spcBef>
            <a:spcAft>
              <a:spcPct val="35000"/>
            </a:spcAft>
            <a:buNone/>
          </a:pPr>
          <a:r>
            <a:rPr lang="en-US" sz="2400" kern="1200"/>
            <a:t>3</a:t>
          </a:r>
        </a:p>
      </dsp:txBody>
      <dsp:txXfrm>
        <a:off x="3507594" y="758931"/>
        <a:ext cx="392712" cy="392712"/>
      </dsp:txXfrm>
    </dsp:sp>
    <dsp:sp modelId="{DC2D7F3C-D0E2-4BAC-9114-2A35E1728479}">
      <dsp:nvSpPr>
        <dsp:cNvPr id="0" name=""/>
        <dsp:cNvSpPr/>
      </dsp:nvSpPr>
      <dsp:spPr>
        <a:xfrm>
          <a:off x="3031991" y="1398577"/>
          <a:ext cx="1343917"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10" tIns="165100" rIns="106010" bIns="165100" numCol="1" spcCol="1270" anchor="t" anchorCtr="0">
          <a:noAutofit/>
        </a:bodyPr>
        <a:lstStyle/>
        <a:p>
          <a:pPr marL="0" lvl="0" indent="0" algn="l" defTabSz="488950">
            <a:lnSpc>
              <a:spcPct val="90000"/>
            </a:lnSpc>
            <a:spcBef>
              <a:spcPct val="0"/>
            </a:spcBef>
            <a:spcAft>
              <a:spcPct val="35000"/>
            </a:spcAft>
            <a:buNone/>
          </a:pPr>
          <a:r>
            <a:rPr lang="en-US" sz="1100" kern="1200"/>
            <a:t>It is still illegal to use the drug. </a:t>
          </a:r>
        </a:p>
      </dsp:txBody>
      <dsp:txXfrm>
        <a:off x="3031991" y="1667360"/>
        <a:ext cx="1343917" cy="1696817"/>
      </dsp:txXfrm>
    </dsp:sp>
    <dsp:sp modelId="{6E793C39-EAF0-4A0A-938E-1C41B447AD53}">
      <dsp:nvSpPr>
        <dsp:cNvPr id="0" name=""/>
        <dsp:cNvSpPr/>
      </dsp:nvSpPr>
      <dsp:spPr>
        <a:xfrm>
          <a:off x="4525234" y="955251"/>
          <a:ext cx="1343917" cy="72"/>
        </a:xfrm>
        <a:prstGeom prst="rect">
          <a:avLst/>
        </a:prstGeom>
        <a:solidFill>
          <a:schemeClr val="accent6">
            <a:tint val="40000"/>
            <a:alpha val="90000"/>
            <a:hueOff val="0"/>
            <a:satOff val="0"/>
            <a:lumOff val="0"/>
            <a:alphaOff val="0"/>
          </a:schemeClr>
        </a:solidFill>
        <a:ln w="9525"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0B0CC06-08BB-4C0F-BECB-9C173AD55FEC}">
      <dsp:nvSpPr>
        <dsp:cNvPr id="0" name=""/>
        <dsp:cNvSpPr/>
      </dsp:nvSpPr>
      <dsp:spPr>
        <a:xfrm>
          <a:off x="5904989" y="904818"/>
          <a:ext cx="68689" cy="129776"/>
        </a:xfrm>
        <a:prstGeom prst="chevron">
          <a:avLst>
            <a:gd name="adj" fmla="val 90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7DAE363-F8B9-4EB5-9088-ADE5C56866B7}">
      <dsp:nvSpPr>
        <dsp:cNvPr id="0" name=""/>
        <dsp:cNvSpPr/>
      </dsp:nvSpPr>
      <dsp:spPr>
        <a:xfrm>
          <a:off x="4919502" y="677597"/>
          <a:ext cx="555380" cy="555380"/>
        </a:xfrm>
        <a:prstGeom prst="ellipse">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w="9525" cap="rnd" cmpd="sng" algn="ctr">
          <a:solidFill>
            <a:schemeClr val="accent5">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21552" tIns="21552" rIns="21552" bIns="21552" numCol="1" spcCol="1270" anchor="ctr" anchorCtr="0">
          <a:noAutofit/>
        </a:bodyPr>
        <a:lstStyle/>
        <a:p>
          <a:pPr marL="0" lvl="0" indent="0" algn="ctr" defTabSz="1066800">
            <a:lnSpc>
              <a:spcPct val="90000"/>
            </a:lnSpc>
            <a:spcBef>
              <a:spcPct val="0"/>
            </a:spcBef>
            <a:spcAft>
              <a:spcPct val="35000"/>
            </a:spcAft>
            <a:buNone/>
          </a:pPr>
          <a:r>
            <a:rPr lang="en-US" sz="2400" kern="1200"/>
            <a:t>4</a:t>
          </a:r>
        </a:p>
      </dsp:txBody>
      <dsp:txXfrm>
        <a:off x="5000836" y="758931"/>
        <a:ext cx="392712" cy="392712"/>
      </dsp:txXfrm>
    </dsp:sp>
    <dsp:sp modelId="{1901DAD9-5872-48CD-A752-1E1CF56172AA}">
      <dsp:nvSpPr>
        <dsp:cNvPr id="0" name=""/>
        <dsp:cNvSpPr/>
      </dsp:nvSpPr>
      <dsp:spPr>
        <a:xfrm>
          <a:off x="4525234" y="1398577"/>
          <a:ext cx="1343917" cy="1965600"/>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10" tIns="165100" rIns="106010" bIns="165100" numCol="1" spcCol="1270" anchor="t" anchorCtr="0">
          <a:noAutofit/>
        </a:bodyPr>
        <a:lstStyle/>
        <a:p>
          <a:pPr marL="0" lvl="0" indent="0" algn="l" defTabSz="488950">
            <a:lnSpc>
              <a:spcPct val="90000"/>
            </a:lnSpc>
            <a:spcBef>
              <a:spcPct val="0"/>
            </a:spcBef>
            <a:spcAft>
              <a:spcPct val="35000"/>
            </a:spcAft>
            <a:buNone/>
          </a:pPr>
          <a:r>
            <a:rPr lang="en-US" sz="1100" kern="1200"/>
            <a:t>The penalty, however, is typically nothing more than a modest fine, such as $100. </a:t>
          </a:r>
        </a:p>
      </dsp:txBody>
      <dsp:txXfrm>
        <a:off x="4525234" y="1667360"/>
        <a:ext cx="1343917" cy="1696817"/>
      </dsp:txXfrm>
    </dsp:sp>
    <dsp:sp modelId="{E3808642-79F5-4D40-B94A-518F3653E932}">
      <dsp:nvSpPr>
        <dsp:cNvPr id="0" name=""/>
        <dsp:cNvSpPr/>
      </dsp:nvSpPr>
      <dsp:spPr>
        <a:xfrm>
          <a:off x="6018476" y="955251"/>
          <a:ext cx="671958" cy="72"/>
        </a:xfrm>
        <a:prstGeom prst="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4E7C5D6-3A2F-4250-A18A-52297CE5991C}">
      <dsp:nvSpPr>
        <dsp:cNvPr id="0" name=""/>
        <dsp:cNvSpPr/>
      </dsp:nvSpPr>
      <dsp:spPr>
        <a:xfrm>
          <a:off x="6412744" y="677597"/>
          <a:ext cx="555380" cy="555380"/>
        </a:xfrm>
        <a:prstGeom prst="ellips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w="9525" cap="rnd" cmpd="sng" algn="ctr">
          <a:solidFill>
            <a:schemeClr val="accent6">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21552" tIns="21552" rIns="21552" bIns="21552" numCol="1" spcCol="1270" anchor="ctr" anchorCtr="0">
          <a:noAutofit/>
        </a:bodyPr>
        <a:lstStyle/>
        <a:p>
          <a:pPr marL="0" lvl="0" indent="0" algn="ctr" defTabSz="1066800">
            <a:lnSpc>
              <a:spcPct val="90000"/>
            </a:lnSpc>
            <a:spcBef>
              <a:spcPct val="0"/>
            </a:spcBef>
            <a:spcAft>
              <a:spcPct val="35000"/>
            </a:spcAft>
            <a:buNone/>
          </a:pPr>
          <a:r>
            <a:rPr lang="en-US" sz="2400" kern="1200"/>
            <a:t>5</a:t>
          </a:r>
        </a:p>
      </dsp:txBody>
      <dsp:txXfrm>
        <a:off x="6494078" y="758931"/>
        <a:ext cx="392712" cy="392712"/>
      </dsp:txXfrm>
    </dsp:sp>
    <dsp:sp modelId="{75F323DC-91AD-4853-8308-4AF54090514D}">
      <dsp:nvSpPr>
        <dsp:cNvPr id="0" name=""/>
        <dsp:cNvSpPr/>
      </dsp:nvSpPr>
      <dsp:spPr>
        <a:xfrm>
          <a:off x="6018476" y="1398577"/>
          <a:ext cx="1343917" cy="1965600"/>
        </a:xfrm>
        <a:prstGeom prst="upArrowCallout">
          <a:avLst>
            <a:gd name="adj1" fmla="val 50000"/>
            <a:gd name="adj2" fmla="val 20000"/>
            <a:gd name="adj3" fmla="val 20000"/>
            <a:gd name="adj4" fmla="val 100000"/>
          </a:avLst>
        </a:prstGeom>
        <a:solidFill>
          <a:schemeClr val="accent6">
            <a:tint val="40000"/>
            <a:alpha val="90000"/>
            <a:hueOff val="0"/>
            <a:satOff val="0"/>
            <a:lumOff val="0"/>
            <a:alphaOff val="0"/>
          </a:schemeClr>
        </a:solidFill>
        <a:ln w="9525"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10" tIns="165100" rIns="106010" bIns="165100" numCol="1" spcCol="1270" anchor="t" anchorCtr="0">
          <a:noAutofit/>
        </a:bodyPr>
        <a:lstStyle/>
        <a:p>
          <a:pPr marL="0" lvl="0" indent="0" algn="l" defTabSz="488950">
            <a:lnSpc>
              <a:spcPct val="90000"/>
            </a:lnSpc>
            <a:spcBef>
              <a:spcPct val="0"/>
            </a:spcBef>
            <a:spcAft>
              <a:spcPct val="35000"/>
            </a:spcAft>
            <a:buNone/>
          </a:pPr>
          <a:r>
            <a:rPr lang="en-US" sz="1100" kern="1200"/>
            <a:t>Multiple states have now passed laws decriminalizing the possession and use of marijuana.</a:t>
          </a:r>
        </a:p>
      </dsp:txBody>
      <dsp:txXfrm>
        <a:off x="6018476" y="1667360"/>
        <a:ext cx="1343917" cy="1696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36835-4BCC-4AE7-BFF0-C07021F902E3}">
      <dsp:nvSpPr>
        <dsp:cNvPr id="0" name=""/>
        <dsp:cNvSpPr/>
      </dsp:nvSpPr>
      <dsp:spPr>
        <a:xfrm>
          <a:off x="0" y="0"/>
          <a:ext cx="5003800"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w="9525" cap="rnd" cmpd="sng" algn="ctr">
          <a:solidFill>
            <a:schemeClr val="accent2">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8B53C6C4-30B8-4B4F-BED7-DEC3207E9807}">
      <dsp:nvSpPr>
        <dsp:cNvPr id="0" name=""/>
        <dsp:cNvSpPr/>
      </dsp:nvSpPr>
      <dsp:spPr>
        <a:xfrm>
          <a:off x="0" y="0"/>
          <a:ext cx="5003800" cy="2954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DE FACTO DECRIMINALIZATION</a:t>
          </a:r>
        </a:p>
      </dsp:txBody>
      <dsp:txXfrm>
        <a:off x="0" y="0"/>
        <a:ext cx="5003800" cy="2954866"/>
      </dsp:txXfrm>
    </dsp:sp>
    <dsp:sp modelId="{0426D2D8-086C-4E07-B852-281FB0C34D2C}">
      <dsp:nvSpPr>
        <dsp:cNvPr id="0" name=""/>
        <dsp:cNvSpPr/>
      </dsp:nvSpPr>
      <dsp:spPr>
        <a:xfrm>
          <a:off x="0" y="2954866"/>
          <a:ext cx="5003800" cy="0"/>
        </a:xfrm>
        <a:prstGeom prst="lin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w="9525" cap="rnd" cmpd="sng" algn="ctr">
          <a:solidFill>
            <a:schemeClr val="accent3">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A6C50DAE-DD3C-4EF6-96A2-7CA8C39B1FFF}">
      <dsp:nvSpPr>
        <dsp:cNvPr id="0" name=""/>
        <dsp:cNvSpPr/>
      </dsp:nvSpPr>
      <dsp:spPr>
        <a:xfrm>
          <a:off x="0" y="2954866"/>
          <a:ext cx="5003800" cy="2954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Often prior to passing decriminalization legislation, many states go through a period of “de facto decriminalization,” whereby no actual decriminalization law has been officially passed, but the existing criminal law prohibiting use is no longer enforced. </a:t>
          </a:r>
        </a:p>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r>
            <a:rPr lang="en-US" sz="1700" kern="1200" dirty="0"/>
            <a:t>It is an implicit recognition that decriminalization might be a potentially useful policy position, even if sufficient social and political will to enact it is currently absent.</a:t>
          </a:r>
        </a:p>
      </dsp:txBody>
      <dsp:txXfrm>
        <a:off x="0" y="2954866"/>
        <a:ext cx="5003800" cy="2954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72B5-EFE3-468C-8995-8B07B9611650}">
      <dsp:nvSpPr>
        <dsp:cNvPr id="0" name=""/>
        <dsp:cNvSpPr/>
      </dsp:nvSpPr>
      <dsp:spPr>
        <a:xfrm>
          <a:off x="0" y="2041"/>
          <a:ext cx="5791199" cy="0"/>
        </a:xfrm>
        <a:prstGeom prst="line">
          <a:avLst/>
        </a:prstGeom>
        <a:gradFill rotWithShape="0">
          <a:gsLst>
            <a:gs pos="0">
              <a:schemeClr val="lt1">
                <a:hueOff val="0"/>
                <a:satOff val="0"/>
                <a:lumOff val="0"/>
                <a:alphaOff val="0"/>
                <a:tint val="96000"/>
                <a:lumMod val="104000"/>
              </a:schemeClr>
            </a:gs>
            <a:gs pos="100000">
              <a:schemeClr val="lt1">
                <a:hueOff val="0"/>
                <a:satOff val="0"/>
                <a:lumOff val="0"/>
                <a:alphaOff val="0"/>
                <a:shade val="84000"/>
                <a:lumMod val="84000"/>
              </a:schemeClr>
            </a:gs>
          </a:gsLst>
          <a:lin ang="5400000" scaled="0"/>
        </a:gradFill>
        <a:ln w="9525" cap="rnd" cmpd="sng" algn="ctr">
          <a:solidFill>
            <a:schemeClr val="dk2">
              <a:shade val="80000"/>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8B68D551-24C2-4191-A581-016EA47C53F9}">
      <dsp:nvSpPr>
        <dsp:cNvPr id="0" name=""/>
        <dsp:cNvSpPr/>
      </dsp:nvSpPr>
      <dsp:spPr>
        <a:xfrm>
          <a:off x="0" y="2041"/>
          <a:ext cx="5791199" cy="448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MEDICALIZATION</a:t>
          </a:r>
        </a:p>
      </dsp:txBody>
      <dsp:txXfrm>
        <a:off x="0" y="2041"/>
        <a:ext cx="5791199" cy="448718"/>
      </dsp:txXfrm>
    </dsp:sp>
    <dsp:sp modelId="{A70265C9-A318-412B-98CE-32C11D3042BE}">
      <dsp:nvSpPr>
        <dsp:cNvPr id="0" name=""/>
        <dsp:cNvSpPr/>
      </dsp:nvSpPr>
      <dsp:spPr>
        <a:xfrm>
          <a:off x="0" y="450759"/>
          <a:ext cx="5791199" cy="0"/>
        </a:xfrm>
        <a:prstGeom prst="line">
          <a:avLst/>
        </a:prstGeom>
        <a:gradFill rotWithShape="0">
          <a:gsLst>
            <a:gs pos="0">
              <a:schemeClr val="lt1">
                <a:hueOff val="0"/>
                <a:satOff val="0"/>
                <a:lumOff val="0"/>
                <a:alphaOff val="0"/>
                <a:tint val="96000"/>
                <a:lumMod val="104000"/>
              </a:schemeClr>
            </a:gs>
            <a:gs pos="100000">
              <a:schemeClr val="lt1">
                <a:hueOff val="0"/>
                <a:satOff val="0"/>
                <a:lumOff val="0"/>
                <a:alphaOff val="0"/>
                <a:shade val="84000"/>
                <a:lumMod val="84000"/>
              </a:schemeClr>
            </a:gs>
          </a:gsLst>
          <a:lin ang="5400000" scaled="0"/>
        </a:gradFill>
        <a:ln w="9525" cap="rnd" cmpd="sng" algn="ctr">
          <a:solidFill>
            <a:schemeClr val="dk2">
              <a:shade val="80000"/>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53D20872-FA63-400A-B39B-5DB3B457F756}">
      <dsp:nvSpPr>
        <dsp:cNvPr id="0" name=""/>
        <dsp:cNvSpPr/>
      </dsp:nvSpPr>
      <dsp:spPr>
        <a:xfrm>
          <a:off x="0" y="450759"/>
          <a:ext cx="5791199" cy="1754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Medicalization is a policy position taken for some psychoactive drugs. Notably, in the case of marijuana, its use for medical purposes has now become law in the majority of US states. </a:t>
          </a:r>
        </a:p>
      </dsp:txBody>
      <dsp:txXfrm>
        <a:off x="0" y="450759"/>
        <a:ext cx="5791199" cy="1754989"/>
      </dsp:txXfrm>
    </dsp:sp>
    <dsp:sp modelId="{8067C43E-55A3-4FF6-AE0B-B6A5BC49D23F}">
      <dsp:nvSpPr>
        <dsp:cNvPr id="0" name=""/>
        <dsp:cNvSpPr/>
      </dsp:nvSpPr>
      <dsp:spPr>
        <a:xfrm>
          <a:off x="0" y="2205748"/>
          <a:ext cx="5791199" cy="0"/>
        </a:xfrm>
        <a:prstGeom prst="line">
          <a:avLst/>
        </a:prstGeom>
        <a:gradFill rotWithShape="0">
          <a:gsLst>
            <a:gs pos="0">
              <a:schemeClr val="lt1">
                <a:hueOff val="0"/>
                <a:satOff val="0"/>
                <a:lumOff val="0"/>
                <a:alphaOff val="0"/>
                <a:tint val="96000"/>
                <a:lumMod val="104000"/>
              </a:schemeClr>
            </a:gs>
            <a:gs pos="100000">
              <a:schemeClr val="lt1">
                <a:hueOff val="0"/>
                <a:satOff val="0"/>
                <a:lumOff val="0"/>
                <a:alphaOff val="0"/>
                <a:shade val="84000"/>
                <a:lumMod val="84000"/>
              </a:schemeClr>
            </a:gs>
          </a:gsLst>
          <a:lin ang="5400000" scaled="0"/>
        </a:gradFill>
        <a:ln w="9525" cap="rnd" cmpd="sng" algn="ctr">
          <a:solidFill>
            <a:schemeClr val="dk2">
              <a:shade val="80000"/>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0DD95666-0BFC-430E-8CA9-80748BF4F450}">
      <dsp:nvSpPr>
        <dsp:cNvPr id="0" name=""/>
        <dsp:cNvSpPr/>
      </dsp:nvSpPr>
      <dsp:spPr>
        <a:xfrm>
          <a:off x="0" y="1629883"/>
          <a:ext cx="5785543" cy="3685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Medicalization of marijuana is unusual in this regard because it is medically “recommended” rather than actually “prescribed,” due to limited availability of empirical evidence on health benefits. If properly regulated and supported by clinical science for specific medical conditions, medicalization of a drug can destigmatize use, decrease pain and suffering related to those specific conditions. </a:t>
          </a:r>
        </a:p>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t>Because of safety concerns (e.g., in utero effects in pregnancy, drug-drug interactions, other medical contraindications), medicalization typically requires extensive testing to ensure users of the prescribed medication are not harmed by its use, and side-effects are minimized.</a:t>
          </a:r>
        </a:p>
      </dsp:txBody>
      <dsp:txXfrm>
        <a:off x="0" y="1629883"/>
        <a:ext cx="5785543" cy="36850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53F21-8201-4C9B-9294-6B09FA8A678B}">
      <dsp:nvSpPr>
        <dsp:cNvPr id="0" name=""/>
        <dsp:cNvSpPr/>
      </dsp:nvSpPr>
      <dsp:spPr>
        <a:xfrm>
          <a:off x="1451" y="547817"/>
          <a:ext cx="3094415" cy="229180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LEGALIZATION (IN ITS MANY FORMS)</a:t>
          </a:r>
          <a:endParaRPr lang="en-US" sz="1800" kern="1200"/>
        </a:p>
      </dsp:txBody>
      <dsp:txXfrm>
        <a:off x="68576" y="614942"/>
        <a:ext cx="2960165" cy="2157551"/>
      </dsp:txXfrm>
    </dsp:sp>
    <dsp:sp modelId="{2ECBD62A-E984-4E40-B245-29CB1143B7CD}">
      <dsp:nvSpPr>
        <dsp:cNvPr id="0" name=""/>
        <dsp:cNvSpPr/>
      </dsp:nvSpPr>
      <dsp:spPr>
        <a:xfrm>
          <a:off x="3405308" y="1310010"/>
          <a:ext cx="656016" cy="7674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405308" y="1463493"/>
        <a:ext cx="459211" cy="460449"/>
      </dsp:txXfrm>
    </dsp:sp>
    <dsp:sp modelId="{993CA84F-3C02-4292-8A79-FCC547780CBF}">
      <dsp:nvSpPr>
        <dsp:cNvPr id="0" name=""/>
        <dsp:cNvSpPr/>
      </dsp:nvSpPr>
      <dsp:spPr>
        <a:xfrm>
          <a:off x="4333633" y="547817"/>
          <a:ext cx="3094415" cy="229180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While you might think legalization is simply a yes or no dichotomy, important to recognize are several forms that legalization can take, each accompanied by own set of pros/cons.</a:t>
          </a:r>
        </a:p>
      </dsp:txBody>
      <dsp:txXfrm>
        <a:off x="4400758" y="614942"/>
        <a:ext cx="2960165" cy="21575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44FAF-8224-46D8-A371-503AB1D3EB31}">
      <dsp:nvSpPr>
        <dsp:cNvPr id="0" name=""/>
        <dsp:cNvSpPr/>
      </dsp:nvSpPr>
      <dsp:spPr>
        <a:xfrm>
          <a:off x="2343005" y="0"/>
          <a:ext cx="2825460" cy="282546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0F2868-5D8A-44A5-9B7F-04557D8A771A}">
      <dsp:nvSpPr>
        <dsp:cNvPr id="0" name=""/>
        <dsp:cNvSpPr/>
      </dsp:nvSpPr>
      <dsp:spPr>
        <a:xfrm>
          <a:off x="2611424" y="268418"/>
          <a:ext cx="1101929" cy="11019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Legalize</a:t>
          </a:r>
        </a:p>
      </dsp:txBody>
      <dsp:txXfrm>
        <a:off x="2665216" y="322210"/>
        <a:ext cx="994345" cy="994345"/>
      </dsp:txXfrm>
    </dsp:sp>
    <dsp:sp modelId="{FEBD41B4-D644-43F8-A81E-3C3CE35CBCBF}">
      <dsp:nvSpPr>
        <dsp:cNvPr id="0" name=""/>
        <dsp:cNvSpPr/>
      </dsp:nvSpPr>
      <dsp:spPr>
        <a:xfrm>
          <a:off x="3798117" y="268418"/>
          <a:ext cx="1101929" cy="11019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t>Regulate</a:t>
          </a:r>
        </a:p>
      </dsp:txBody>
      <dsp:txXfrm>
        <a:off x="3851909" y="322210"/>
        <a:ext cx="994345" cy="994345"/>
      </dsp:txXfrm>
    </dsp:sp>
    <dsp:sp modelId="{4364A992-1650-4163-ADF5-8BA67CC6E4E4}">
      <dsp:nvSpPr>
        <dsp:cNvPr id="0" name=""/>
        <dsp:cNvSpPr/>
      </dsp:nvSpPr>
      <dsp:spPr>
        <a:xfrm>
          <a:off x="2611424" y="1455111"/>
          <a:ext cx="1101929" cy="11019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t>Educate</a:t>
          </a:r>
        </a:p>
      </dsp:txBody>
      <dsp:txXfrm>
        <a:off x="2665216" y="1508903"/>
        <a:ext cx="994345" cy="994345"/>
      </dsp:txXfrm>
    </dsp:sp>
    <dsp:sp modelId="{89CFB14A-532A-4262-88AB-C69F4926A46F}">
      <dsp:nvSpPr>
        <dsp:cNvPr id="0" name=""/>
        <dsp:cNvSpPr/>
      </dsp:nvSpPr>
      <dsp:spPr>
        <a:xfrm>
          <a:off x="3798117" y="1455111"/>
          <a:ext cx="1101929" cy="11019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t>Tax</a:t>
          </a:r>
        </a:p>
      </dsp:txBody>
      <dsp:txXfrm>
        <a:off x="3851909" y="1508903"/>
        <a:ext cx="994345" cy="9943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2C316C-4BA4-4926-B0EC-41CE55C2C315}" type="datetimeFigureOut">
              <a:rPr lang="en-US" smtClean="0"/>
              <a:t>10/31/2019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EB0C4E-23FB-4152-B5E4-961397E44D21}" type="slidenum">
              <a:rPr lang="en-US" smtClean="0"/>
              <a:t>‹#›</a:t>
            </a:fld>
            <a:endParaRPr lang="en-US"/>
          </a:p>
        </p:txBody>
      </p:sp>
    </p:spTree>
    <p:extLst>
      <p:ext uri="{BB962C8B-B14F-4D97-AF65-F5344CB8AC3E}">
        <p14:creationId xmlns:p14="http://schemas.microsoft.com/office/powerpoint/2010/main" val="319494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B0C4E-23FB-4152-B5E4-961397E44D21}" type="slidenum">
              <a:rPr lang="en-US" smtClean="0"/>
              <a:t>13</a:t>
            </a:fld>
            <a:endParaRPr lang="en-US"/>
          </a:p>
        </p:txBody>
      </p:sp>
    </p:spTree>
    <p:extLst>
      <p:ext uri="{BB962C8B-B14F-4D97-AF65-F5344CB8AC3E}">
        <p14:creationId xmlns:p14="http://schemas.microsoft.com/office/powerpoint/2010/main" val="394318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Prevalence of </a:t>
            </a:r>
            <a:r>
              <a:rPr lang="en-US" sz="1200" i="1" dirty="0">
                <a:latin typeface="Times New Roman" pitchFamily="18" charset="0"/>
                <a:cs typeface="Times New Roman" pitchFamily="18" charset="0"/>
              </a:rPr>
              <a:t>DSM-IV</a:t>
            </a:r>
            <a:r>
              <a:rPr lang="en-US" sz="1200" dirty="0">
                <a:latin typeface="Times New Roman" pitchFamily="18" charset="0"/>
                <a:cs typeface="Times New Roman" pitchFamily="18" charset="0"/>
              </a:rPr>
              <a:t> marijuana use disorder nearly doubled between 2001-2002 and 2012-2013.</a:t>
            </a:r>
          </a:p>
          <a:p>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47</a:t>
            </a:fld>
            <a:endParaRPr lang="en-US"/>
          </a:p>
        </p:txBody>
      </p:sp>
    </p:spTree>
    <p:extLst>
      <p:ext uri="{BB962C8B-B14F-4D97-AF65-F5344CB8AC3E}">
        <p14:creationId xmlns:p14="http://schemas.microsoft.com/office/powerpoint/2010/main" val="134311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88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fontAlgn="base"/>
            <a:r>
              <a:rPr lang="en-US" sz="1200" b="1" i="0" kern="1200" dirty="0">
                <a:solidFill>
                  <a:schemeClr val="tx1"/>
                </a:solidFill>
                <a:effectLst/>
                <a:latin typeface="+mn-lt"/>
                <a:ea typeface="+mn-ea"/>
                <a:cs typeface="+mn-cs"/>
              </a:rPr>
              <a:t>References</a:t>
            </a: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United Nations Office on Drugs and Crime (UNODC). </a:t>
            </a:r>
            <a:r>
              <a:rPr lang="en-US" sz="1200" b="0" i="1" kern="1200" dirty="0">
                <a:solidFill>
                  <a:schemeClr val="tx1"/>
                </a:solidFill>
                <a:effectLst/>
                <a:latin typeface="+mn-lt"/>
                <a:ea typeface="+mn-ea"/>
                <a:cs typeface="+mn-cs"/>
              </a:rPr>
              <a:t>World Drug Report 2010.</a:t>
            </a:r>
            <a:r>
              <a:rPr lang="en-US" sz="1200" b="0" i="0" kern="1200" dirty="0">
                <a:solidFill>
                  <a:schemeClr val="tx1"/>
                </a:solidFill>
                <a:effectLst/>
                <a:latin typeface="+mn-lt"/>
                <a:ea typeface="+mn-ea"/>
                <a:cs typeface="+mn-cs"/>
              </a:rPr>
              <a:t> Vienna: United Nations; 2010.</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Koskinen J, </a:t>
            </a:r>
            <a:r>
              <a:rPr lang="en-US" sz="1200" b="0" i="0" kern="1200" dirty="0" err="1">
                <a:solidFill>
                  <a:schemeClr val="tx1"/>
                </a:solidFill>
                <a:effectLst/>
                <a:latin typeface="+mn-lt"/>
                <a:ea typeface="+mn-ea"/>
                <a:cs typeface="+mn-cs"/>
              </a:rPr>
              <a:t>Löhönen</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Koponen</a:t>
            </a:r>
            <a:r>
              <a:rPr lang="en-US" sz="1200" b="0" i="0" kern="1200" dirty="0">
                <a:solidFill>
                  <a:schemeClr val="tx1"/>
                </a:solidFill>
                <a:effectLst/>
                <a:latin typeface="+mn-lt"/>
                <a:ea typeface="+mn-ea"/>
                <a:cs typeface="+mn-cs"/>
              </a:rPr>
              <a:t> H, et al. Rate of cannabis use disorders in clinical samples of patients with schizophrenia: a meta-analysis. </a:t>
            </a:r>
            <a:r>
              <a:rPr lang="en-US" sz="1200" b="0" i="1" kern="1200" dirty="0" err="1">
                <a:solidFill>
                  <a:schemeClr val="tx1"/>
                </a:solidFill>
                <a:effectLst/>
                <a:latin typeface="+mn-lt"/>
                <a:ea typeface="+mn-ea"/>
                <a:cs typeface="+mn-cs"/>
              </a:rPr>
              <a:t>Schizophr</a:t>
            </a:r>
            <a:r>
              <a:rPr lang="en-US" sz="1200" b="0" i="1" kern="1200" dirty="0">
                <a:solidFill>
                  <a:schemeClr val="tx1"/>
                </a:solidFill>
                <a:effectLst/>
                <a:latin typeface="+mn-lt"/>
                <a:ea typeface="+mn-ea"/>
                <a:cs typeface="+mn-cs"/>
              </a:rPr>
              <a:t> Bull</a:t>
            </a:r>
            <a:r>
              <a:rPr lang="en-US" sz="1200" b="0" i="0" kern="1200" dirty="0">
                <a:solidFill>
                  <a:schemeClr val="tx1"/>
                </a:solidFill>
                <a:effectLst/>
                <a:latin typeface="+mn-lt"/>
                <a:ea typeface="+mn-ea"/>
                <a:cs typeface="+mn-cs"/>
              </a:rPr>
              <a:t>. 2010;36:1115-1130.</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Iversen</a:t>
            </a:r>
            <a:r>
              <a:rPr lang="en-US" sz="1200" b="0" i="0" kern="1200" dirty="0">
                <a:solidFill>
                  <a:schemeClr val="tx1"/>
                </a:solidFill>
                <a:effectLst/>
                <a:latin typeface="+mn-lt"/>
                <a:ea typeface="+mn-ea"/>
                <a:cs typeface="+mn-cs"/>
              </a:rPr>
              <a:t> LL. </a:t>
            </a:r>
            <a:r>
              <a:rPr lang="en-US" sz="1200" b="0" i="1" kern="1200" dirty="0">
                <a:solidFill>
                  <a:schemeClr val="tx1"/>
                </a:solidFill>
                <a:effectLst/>
                <a:latin typeface="+mn-lt"/>
                <a:ea typeface="+mn-ea"/>
                <a:cs typeface="+mn-cs"/>
              </a:rPr>
              <a:t>The Science of Marijuana.</a:t>
            </a:r>
            <a:r>
              <a:rPr lang="en-US" sz="1200" b="0" i="0" kern="1200" dirty="0">
                <a:solidFill>
                  <a:schemeClr val="tx1"/>
                </a:solidFill>
                <a:effectLst/>
                <a:latin typeface="+mn-lt"/>
                <a:ea typeface="+mn-ea"/>
                <a:cs typeface="+mn-cs"/>
              </a:rPr>
              <a:t> 2nd ed. New York: Oxford University Press; 2008.</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Ameri</a:t>
            </a:r>
            <a:r>
              <a:rPr lang="en-US" sz="1200" b="0" i="0" kern="1200" dirty="0">
                <a:solidFill>
                  <a:schemeClr val="tx1"/>
                </a:solidFill>
                <a:effectLst/>
                <a:latin typeface="+mn-lt"/>
                <a:ea typeface="+mn-ea"/>
                <a:cs typeface="+mn-cs"/>
              </a:rPr>
              <a:t> A. The effects of cannabinoids on the brain. </a:t>
            </a:r>
            <a:r>
              <a:rPr lang="en-US" sz="1200" b="0" i="1" kern="1200" dirty="0" err="1">
                <a:solidFill>
                  <a:schemeClr val="tx1"/>
                </a:solidFill>
                <a:effectLst/>
                <a:latin typeface="+mn-lt"/>
                <a:ea typeface="+mn-ea"/>
                <a:cs typeface="+mn-cs"/>
              </a:rPr>
              <a:t>Prog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Neurobiol</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1999;58:315-348.</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Pertwee</a:t>
            </a:r>
            <a:r>
              <a:rPr lang="en-US" sz="1200" b="0" i="0" kern="1200" dirty="0">
                <a:solidFill>
                  <a:schemeClr val="tx1"/>
                </a:solidFill>
                <a:effectLst/>
                <a:latin typeface="+mn-lt"/>
                <a:ea typeface="+mn-ea"/>
                <a:cs typeface="+mn-cs"/>
              </a:rPr>
              <a:t> RG. The diverse CB1 and CB2 receptor pharmacology of three plant cannabinoids: delta9-tetrahydrocannabinol, </a:t>
            </a:r>
            <a:r>
              <a:rPr lang="en-US" sz="1200" b="0" i="0" kern="1200" dirty="0" err="1">
                <a:solidFill>
                  <a:schemeClr val="tx1"/>
                </a:solidFill>
                <a:effectLst/>
                <a:latin typeface="+mn-lt"/>
                <a:ea typeface="+mn-ea"/>
                <a:cs typeface="+mn-cs"/>
              </a:rPr>
              <a:t>cannabidiol</a:t>
            </a:r>
            <a:r>
              <a:rPr lang="en-US" sz="1200" b="0" i="0" kern="1200" dirty="0">
                <a:solidFill>
                  <a:schemeClr val="tx1"/>
                </a:solidFill>
                <a:effectLst/>
                <a:latin typeface="+mn-lt"/>
                <a:ea typeface="+mn-ea"/>
                <a:cs typeface="+mn-cs"/>
              </a:rPr>
              <a:t> and delta9-tetrahydrocannabivarin. </a:t>
            </a:r>
            <a:r>
              <a:rPr lang="en-US" sz="1200" b="0" i="1" kern="1200" dirty="0">
                <a:solidFill>
                  <a:schemeClr val="tx1"/>
                </a:solidFill>
                <a:effectLst/>
                <a:latin typeface="+mn-lt"/>
                <a:ea typeface="+mn-ea"/>
                <a:cs typeface="+mn-cs"/>
              </a:rPr>
              <a:t>Br J </a:t>
            </a:r>
            <a:r>
              <a:rPr lang="en-US" sz="1200" b="0" i="1" kern="1200" dirty="0" err="1">
                <a:solidFill>
                  <a:schemeClr val="tx1"/>
                </a:solidFill>
                <a:effectLst/>
                <a:latin typeface="+mn-lt"/>
                <a:ea typeface="+mn-ea"/>
                <a:cs typeface="+mn-cs"/>
              </a:rPr>
              <a:t>Pharmacol</a:t>
            </a:r>
            <a:r>
              <a:rPr lang="en-US" sz="1200" b="0" i="0" kern="1200" dirty="0">
                <a:solidFill>
                  <a:schemeClr val="tx1"/>
                </a:solidFill>
                <a:effectLst/>
                <a:latin typeface="+mn-lt"/>
                <a:ea typeface="+mn-ea"/>
                <a:cs typeface="+mn-cs"/>
              </a:rPr>
              <a:t>. 2008;153:199-215.</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Eggan</a:t>
            </a:r>
            <a:r>
              <a:rPr lang="en-US" sz="1200" b="0" i="0" kern="1200" dirty="0">
                <a:solidFill>
                  <a:schemeClr val="tx1"/>
                </a:solidFill>
                <a:effectLst/>
                <a:latin typeface="+mn-lt"/>
                <a:ea typeface="+mn-ea"/>
                <a:cs typeface="+mn-cs"/>
              </a:rPr>
              <a:t> SM, Lewis DA. </a:t>
            </a:r>
            <a:r>
              <a:rPr lang="en-US" sz="1200" b="0" i="0" kern="1200" dirty="0" err="1">
                <a:solidFill>
                  <a:schemeClr val="tx1"/>
                </a:solidFill>
                <a:effectLst/>
                <a:latin typeface="+mn-lt"/>
                <a:ea typeface="+mn-ea"/>
                <a:cs typeface="+mn-cs"/>
              </a:rPr>
              <a:t>Immunocytochemical</a:t>
            </a:r>
            <a:r>
              <a:rPr lang="en-US" sz="1200" b="0" i="0" kern="1200" dirty="0">
                <a:solidFill>
                  <a:schemeClr val="tx1"/>
                </a:solidFill>
                <a:effectLst/>
                <a:latin typeface="+mn-lt"/>
                <a:ea typeface="+mn-ea"/>
                <a:cs typeface="+mn-cs"/>
              </a:rPr>
              <a:t> distribution of the cannabinoid CB1 receptor in the primate neocortex: a regional and laminar analysis. </a:t>
            </a:r>
            <a:r>
              <a:rPr lang="en-US" sz="1200" b="0" i="1" kern="1200" dirty="0" err="1">
                <a:solidFill>
                  <a:schemeClr val="tx1"/>
                </a:solidFill>
                <a:effectLst/>
                <a:latin typeface="+mn-lt"/>
                <a:ea typeface="+mn-ea"/>
                <a:cs typeface="+mn-cs"/>
              </a:rPr>
              <a:t>Cereb</a:t>
            </a:r>
            <a:r>
              <a:rPr lang="en-US" sz="1200" b="0" i="1" kern="1200" dirty="0">
                <a:solidFill>
                  <a:schemeClr val="tx1"/>
                </a:solidFill>
                <a:effectLst/>
                <a:latin typeface="+mn-lt"/>
                <a:ea typeface="+mn-ea"/>
                <a:cs typeface="+mn-cs"/>
              </a:rPr>
              <a:t> Cortex.</a:t>
            </a:r>
            <a:r>
              <a:rPr lang="en-US" sz="1200" b="0" i="0" kern="1200" dirty="0">
                <a:solidFill>
                  <a:schemeClr val="tx1"/>
                </a:solidFill>
                <a:effectLst/>
                <a:latin typeface="+mn-lt"/>
                <a:ea typeface="+mn-ea"/>
                <a:cs typeface="+mn-cs"/>
              </a:rPr>
              <a:t> 2007;17:175-191.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Szabo B, </a:t>
            </a:r>
            <a:r>
              <a:rPr lang="en-US" sz="1200" b="0" i="0" kern="1200" dirty="0" err="1">
                <a:solidFill>
                  <a:schemeClr val="tx1"/>
                </a:solidFill>
                <a:effectLst/>
                <a:latin typeface="+mn-lt"/>
                <a:ea typeface="+mn-ea"/>
                <a:cs typeface="+mn-cs"/>
              </a:rPr>
              <a:t>Siemes</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Wallmichrath</a:t>
            </a:r>
            <a:r>
              <a:rPr lang="en-US" sz="1200" b="0" i="0" kern="1200" dirty="0">
                <a:solidFill>
                  <a:schemeClr val="tx1"/>
                </a:solidFill>
                <a:effectLst/>
                <a:latin typeface="+mn-lt"/>
                <a:ea typeface="+mn-ea"/>
                <a:cs typeface="+mn-cs"/>
              </a:rPr>
              <a:t> I. Inhibition of GABAergic neurotransmission in the ventral tegmental area by cannabinoids. </a:t>
            </a:r>
            <a:r>
              <a:rPr lang="en-US" sz="1200" b="0" i="1" kern="1200" dirty="0" err="1">
                <a:solidFill>
                  <a:schemeClr val="tx1"/>
                </a:solidFill>
                <a:effectLst/>
                <a:latin typeface="+mn-lt"/>
                <a:ea typeface="+mn-ea"/>
                <a:cs typeface="+mn-cs"/>
              </a:rPr>
              <a:t>Eur</a:t>
            </a:r>
            <a:r>
              <a:rPr lang="en-US" sz="1200" b="0" i="1" kern="1200" dirty="0">
                <a:solidFill>
                  <a:schemeClr val="tx1"/>
                </a:solidFill>
                <a:effectLst/>
                <a:latin typeface="+mn-lt"/>
                <a:ea typeface="+mn-ea"/>
                <a:cs typeface="+mn-cs"/>
              </a:rPr>
              <a:t> J </a:t>
            </a:r>
            <a:r>
              <a:rPr lang="en-US" sz="1200" b="0" i="1" kern="1200" dirty="0" err="1">
                <a:solidFill>
                  <a:schemeClr val="tx1"/>
                </a:solidFill>
                <a:effectLst/>
                <a:latin typeface="+mn-lt"/>
                <a:ea typeface="+mn-ea"/>
                <a:cs typeface="+mn-cs"/>
              </a:rPr>
              <a:t>Neurosci</a:t>
            </a:r>
            <a:r>
              <a:rPr lang="en-US" sz="1200" b="0" i="0" kern="1200" dirty="0">
                <a:solidFill>
                  <a:schemeClr val="tx1"/>
                </a:solidFill>
                <a:effectLst/>
                <a:latin typeface="+mn-lt"/>
                <a:ea typeface="+mn-ea"/>
                <a:cs typeface="+mn-cs"/>
              </a:rPr>
              <a:t>. 2002;15:2057-2061.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Murray RM, Morrison PD, </a:t>
            </a:r>
            <a:r>
              <a:rPr lang="en-US" sz="1200" b="0" i="0" kern="1200" dirty="0" err="1">
                <a:solidFill>
                  <a:schemeClr val="tx1"/>
                </a:solidFill>
                <a:effectLst/>
                <a:latin typeface="+mn-lt"/>
                <a:ea typeface="+mn-ea"/>
                <a:cs typeface="+mn-cs"/>
              </a:rPr>
              <a:t>Henquet</a:t>
            </a:r>
            <a:r>
              <a:rPr lang="en-US" sz="1200" b="0" i="0" kern="1200" dirty="0">
                <a:solidFill>
                  <a:schemeClr val="tx1"/>
                </a:solidFill>
                <a:effectLst/>
                <a:latin typeface="+mn-lt"/>
                <a:ea typeface="+mn-ea"/>
                <a:cs typeface="+mn-cs"/>
              </a:rPr>
              <a:t> C, Di </a:t>
            </a:r>
            <a:r>
              <a:rPr lang="en-US" sz="1200" b="0" i="0" kern="1200" dirty="0" err="1">
                <a:solidFill>
                  <a:schemeClr val="tx1"/>
                </a:solidFill>
                <a:effectLst/>
                <a:latin typeface="+mn-lt"/>
                <a:ea typeface="+mn-ea"/>
                <a:cs typeface="+mn-cs"/>
              </a:rPr>
              <a:t>Forti</a:t>
            </a:r>
            <a:r>
              <a:rPr lang="en-US" sz="1200" b="0" i="0" kern="1200" dirty="0">
                <a:solidFill>
                  <a:schemeClr val="tx1"/>
                </a:solidFill>
                <a:effectLst/>
                <a:latin typeface="+mn-lt"/>
                <a:ea typeface="+mn-ea"/>
                <a:cs typeface="+mn-cs"/>
              </a:rPr>
              <a:t> M. Cannabis, the mind and society: the hash realities. </a:t>
            </a:r>
            <a:r>
              <a:rPr lang="en-US" sz="1200" b="0" i="1" kern="1200" dirty="0">
                <a:solidFill>
                  <a:schemeClr val="tx1"/>
                </a:solidFill>
                <a:effectLst/>
                <a:latin typeface="+mn-lt"/>
                <a:ea typeface="+mn-ea"/>
                <a:cs typeface="+mn-cs"/>
              </a:rPr>
              <a:t>Nat Rev </a:t>
            </a:r>
            <a:r>
              <a:rPr lang="en-US" sz="1200" b="0" i="1" kern="1200" dirty="0" err="1">
                <a:solidFill>
                  <a:schemeClr val="tx1"/>
                </a:solidFill>
                <a:effectLst/>
                <a:latin typeface="+mn-lt"/>
                <a:ea typeface="+mn-ea"/>
                <a:cs typeface="+mn-cs"/>
              </a:rPr>
              <a:t>Neurosci</a:t>
            </a:r>
            <a:r>
              <a:rPr lang="en-US" sz="1200" b="0" i="0" kern="1200" dirty="0">
                <a:solidFill>
                  <a:schemeClr val="tx1"/>
                </a:solidFill>
                <a:effectLst/>
                <a:latin typeface="+mn-lt"/>
                <a:ea typeface="+mn-ea"/>
                <a:cs typeface="+mn-cs"/>
              </a:rPr>
              <a:t>. 2007;8:885-895.</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9.</a:t>
            </a:r>
            <a:r>
              <a:rPr lang="en-US" sz="1200" b="0" i="0" kern="1200" dirty="0">
                <a:solidFill>
                  <a:schemeClr val="tx1"/>
                </a:solidFill>
                <a:effectLst/>
                <a:latin typeface="+mn-lt"/>
                <a:ea typeface="+mn-ea"/>
                <a:cs typeface="+mn-cs"/>
              </a:rPr>
              <a:t> Morrison PD, Murray RM. From real-world events to psychosis: the emerging neuropharmacology of delusions. </a:t>
            </a:r>
            <a:r>
              <a:rPr lang="en-US" sz="1200" b="0" i="1" kern="1200" dirty="0" err="1">
                <a:solidFill>
                  <a:schemeClr val="tx1"/>
                </a:solidFill>
                <a:effectLst/>
                <a:latin typeface="+mn-lt"/>
                <a:ea typeface="+mn-ea"/>
                <a:cs typeface="+mn-cs"/>
              </a:rPr>
              <a:t>Schizophr</a:t>
            </a:r>
            <a:r>
              <a:rPr lang="en-US" sz="1200" b="0" i="1" kern="1200" dirty="0">
                <a:solidFill>
                  <a:schemeClr val="tx1"/>
                </a:solidFill>
                <a:effectLst/>
                <a:latin typeface="+mn-lt"/>
                <a:ea typeface="+mn-ea"/>
                <a:cs typeface="+mn-cs"/>
              </a:rPr>
              <a:t> Bull</a:t>
            </a:r>
            <a:r>
              <a:rPr lang="en-US" sz="1200" b="0" i="0" kern="1200" dirty="0">
                <a:solidFill>
                  <a:schemeClr val="tx1"/>
                </a:solidFill>
                <a:effectLst/>
                <a:latin typeface="+mn-lt"/>
                <a:ea typeface="+mn-ea"/>
                <a:cs typeface="+mn-cs"/>
              </a:rPr>
              <a:t>. 2009;35:668-674.</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Moore TH, </a:t>
            </a:r>
            <a:r>
              <a:rPr lang="en-US" sz="1200" b="0" i="0" kern="1200" dirty="0" err="1">
                <a:solidFill>
                  <a:schemeClr val="tx1"/>
                </a:solidFill>
                <a:effectLst/>
                <a:latin typeface="+mn-lt"/>
                <a:ea typeface="+mn-ea"/>
                <a:cs typeface="+mn-cs"/>
              </a:rPr>
              <a:t>Zammit</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Lingford</a:t>
            </a:r>
            <a:r>
              <a:rPr lang="en-US" sz="1200" b="0" i="0" kern="1200" dirty="0">
                <a:solidFill>
                  <a:schemeClr val="tx1"/>
                </a:solidFill>
                <a:effectLst/>
                <a:latin typeface="+mn-lt"/>
                <a:ea typeface="+mn-ea"/>
                <a:cs typeface="+mn-cs"/>
              </a:rPr>
              <a:t>-Hughes A, et al. Cannabis use and risk of psychotic or affective mental health outcomes: a systematic review.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2007;370:319-328.</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11.</a:t>
            </a:r>
            <a:r>
              <a:rPr lang="en-US" sz="1200" b="0" i="0" kern="1200" dirty="0">
                <a:solidFill>
                  <a:schemeClr val="tx1"/>
                </a:solidFill>
                <a:effectLst/>
                <a:latin typeface="+mn-lt"/>
                <a:ea typeface="+mn-ea"/>
                <a:cs typeface="+mn-cs"/>
              </a:rPr>
              <a:t> McLaren JA, </a:t>
            </a:r>
            <a:r>
              <a:rPr lang="en-US" sz="1200" b="0" i="0" kern="1200" dirty="0" err="1">
                <a:solidFill>
                  <a:schemeClr val="tx1"/>
                </a:solidFill>
                <a:effectLst/>
                <a:latin typeface="+mn-lt"/>
                <a:ea typeface="+mn-ea"/>
                <a:cs typeface="+mn-cs"/>
              </a:rPr>
              <a:t>Silins</a:t>
            </a:r>
            <a:r>
              <a:rPr lang="en-US" sz="1200" b="0" i="0" kern="1200" dirty="0">
                <a:solidFill>
                  <a:schemeClr val="tx1"/>
                </a:solidFill>
                <a:effectLst/>
                <a:latin typeface="+mn-lt"/>
                <a:ea typeface="+mn-ea"/>
                <a:cs typeface="+mn-cs"/>
              </a:rPr>
              <a:t> E, Hutchinson D, et al. Assessing evidence for a causal link between cannabis and psychosis: a review of cohort studies. </a:t>
            </a:r>
            <a:r>
              <a:rPr lang="en-US" sz="1200" b="0" i="1" kern="1200" dirty="0" err="1">
                <a:solidFill>
                  <a:schemeClr val="tx1"/>
                </a:solidFill>
                <a:effectLst/>
                <a:latin typeface="+mn-lt"/>
                <a:ea typeface="+mn-ea"/>
                <a:cs typeface="+mn-cs"/>
              </a:rPr>
              <a:t>Int</a:t>
            </a:r>
            <a:r>
              <a:rPr lang="en-US" sz="1200" b="0" i="1" kern="1200" dirty="0">
                <a:solidFill>
                  <a:schemeClr val="tx1"/>
                </a:solidFill>
                <a:effectLst/>
                <a:latin typeface="+mn-lt"/>
                <a:ea typeface="+mn-ea"/>
                <a:cs typeface="+mn-cs"/>
              </a:rPr>
              <a:t> J Drug Policy</a:t>
            </a:r>
            <a:r>
              <a:rPr lang="en-US" sz="1200" b="0" i="0" kern="1200" dirty="0">
                <a:solidFill>
                  <a:schemeClr val="tx1"/>
                </a:solidFill>
                <a:effectLst/>
                <a:latin typeface="+mn-lt"/>
                <a:ea typeface="+mn-ea"/>
                <a:cs typeface="+mn-cs"/>
              </a:rPr>
              <a:t>. 2009;21:10-19.</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12.</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Andréasson</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Allebeck</a:t>
            </a:r>
            <a:r>
              <a:rPr lang="en-US" sz="1200" b="0" i="0" kern="1200" dirty="0">
                <a:solidFill>
                  <a:schemeClr val="tx1"/>
                </a:solidFill>
                <a:effectLst/>
                <a:latin typeface="+mn-lt"/>
                <a:ea typeface="+mn-ea"/>
                <a:cs typeface="+mn-cs"/>
              </a:rPr>
              <a:t> P, </a:t>
            </a:r>
            <a:r>
              <a:rPr lang="en-US" sz="1200" b="0" i="0" kern="1200" dirty="0" err="1">
                <a:solidFill>
                  <a:schemeClr val="tx1"/>
                </a:solidFill>
                <a:effectLst/>
                <a:latin typeface="+mn-lt"/>
                <a:ea typeface="+mn-ea"/>
                <a:cs typeface="+mn-cs"/>
              </a:rPr>
              <a:t>Engström</a:t>
            </a:r>
            <a:r>
              <a:rPr lang="en-US" sz="1200" b="0" i="0" kern="1200" dirty="0">
                <a:solidFill>
                  <a:schemeClr val="tx1"/>
                </a:solidFill>
                <a:effectLst/>
                <a:latin typeface="+mn-lt"/>
                <a:ea typeface="+mn-ea"/>
                <a:cs typeface="+mn-cs"/>
              </a:rPr>
              <a:t> A, Rydberg U. Cannabis and schizophrenia. A longitudinal study of Swedish conscripts.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1987;2:1483-1486.</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13.</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Arseneault</a:t>
            </a:r>
            <a:r>
              <a:rPr lang="en-US" sz="1200" b="0" i="0" kern="1200" dirty="0">
                <a:solidFill>
                  <a:schemeClr val="tx1"/>
                </a:solidFill>
                <a:effectLst/>
                <a:latin typeface="+mn-lt"/>
                <a:ea typeface="+mn-ea"/>
                <a:cs typeface="+mn-cs"/>
              </a:rPr>
              <a:t> L, Cannon M, </a:t>
            </a:r>
            <a:r>
              <a:rPr lang="en-US" sz="1200" b="0" i="0" kern="1200" dirty="0" err="1">
                <a:solidFill>
                  <a:schemeClr val="tx1"/>
                </a:solidFill>
                <a:effectLst/>
                <a:latin typeface="+mn-lt"/>
                <a:ea typeface="+mn-ea"/>
                <a:cs typeface="+mn-cs"/>
              </a:rPr>
              <a:t>Poulton</a:t>
            </a:r>
            <a:r>
              <a:rPr lang="en-US" sz="1200" b="0" i="0" kern="1200" dirty="0">
                <a:solidFill>
                  <a:schemeClr val="tx1"/>
                </a:solidFill>
                <a:effectLst/>
                <a:latin typeface="+mn-lt"/>
                <a:ea typeface="+mn-ea"/>
                <a:cs typeface="+mn-cs"/>
              </a:rPr>
              <a:t> R, et al</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Cannabis use in adolescence and risk for adult psychosis: longitudinal prospective study. </a:t>
            </a:r>
            <a:r>
              <a:rPr lang="en-US" sz="1200" b="0" i="1" kern="1200" dirty="0">
                <a:solidFill>
                  <a:schemeClr val="tx1"/>
                </a:solidFill>
                <a:effectLst/>
                <a:latin typeface="+mn-lt"/>
                <a:ea typeface="+mn-ea"/>
                <a:cs typeface="+mn-cs"/>
              </a:rPr>
              <a:t>BMJ</a:t>
            </a:r>
            <a:r>
              <a:rPr lang="en-US" sz="1200" b="0" i="0" kern="1200" dirty="0">
                <a:solidFill>
                  <a:schemeClr val="tx1"/>
                </a:solidFill>
                <a:effectLst/>
                <a:latin typeface="+mn-lt"/>
                <a:ea typeface="+mn-ea"/>
                <a:cs typeface="+mn-cs"/>
              </a:rPr>
              <a:t>. 2002;325:1212-1213.</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14.</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Caspi</a:t>
            </a:r>
            <a:r>
              <a:rPr lang="en-US" sz="1200" b="0" i="0" kern="1200" dirty="0">
                <a:solidFill>
                  <a:schemeClr val="tx1"/>
                </a:solidFill>
                <a:effectLst/>
                <a:latin typeface="+mn-lt"/>
                <a:ea typeface="+mn-ea"/>
                <a:cs typeface="+mn-cs"/>
              </a:rPr>
              <a:t> A, Moffitt TE, Cannon M, et al. Moderation of the effect of adolescent-onset cannabis use on adult psychosis by a functional polymorphism in the catechol-</a:t>
            </a:r>
            <a:r>
              <a:rPr lang="en-US" sz="1200" b="0" i="1" kern="12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methyltransferase gene: longitudinal evidence of a gene X environment interaction. </a:t>
            </a:r>
            <a:r>
              <a:rPr lang="en-US" sz="1200" b="0" i="1" kern="1200" dirty="0" err="1">
                <a:solidFill>
                  <a:schemeClr val="tx1"/>
                </a:solidFill>
                <a:effectLst/>
                <a:latin typeface="+mn-lt"/>
                <a:ea typeface="+mn-ea"/>
                <a:cs typeface="+mn-cs"/>
              </a:rPr>
              <a:t>Biol</a:t>
            </a:r>
            <a:r>
              <a:rPr lang="en-US" sz="1200" b="0" i="1" kern="1200" dirty="0">
                <a:solidFill>
                  <a:schemeClr val="tx1"/>
                </a:solidFill>
                <a:effectLst/>
                <a:latin typeface="+mn-lt"/>
                <a:ea typeface="+mn-ea"/>
                <a:cs typeface="+mn-cs"/>
              </a:rPr>
              <a:t> Psychiatry</a:t>
            </a:r>
            <a:r>
              <a:rPr lang="en-US" sz="1200" b="0" i="0" kern="1200" dirty="0">
                <a:solidFill>
                  <a:schemeClr val="tx1"/>
                </a:solidFill>
                <a:effectLst/>
                <a:latin typeface="+mn-lt"/>
                <a:ea typeface="+mn-ea"/>
                <a:cs typeface="+mn-cs"/>
              </a:rPr>
              <a:t>. 2005;57:1117-1127.</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15.</a:t>
            </a:r>
            <a:r>
              <a:rPr lang="en-US" sz="1200" b="0" i="0" kern="1200" dirty="0">
                <a:solidFill>
                  <a:schemeClr val="tx1"/>
                </a:solidFill>
                <a:effectLst/>
                <a:latin typeface="+mn-lt"/>
                <a:ea typeface="+mn-ea"/>
                <a:cs typeface="+mn-cs"/>
              </a:rPr>
              <a:t> Lachman HM, </a:t>
            </a:r>
            <a:r>
              <a:rPr lang="en-US" sz="1200" b="0" i="0" kern="1200" dirty="0" err="1">
                <a:solidFill>
                  <a:schemeClr val="tx1"/>
                </a:solidFill>
                <a:effectLst/>
                <a:latin typeface="+mn-lt"/>
                <a:ea typeface="+mn-ea"/>
                <a:cs typeface="+mn-cs"/>
              </a:rPr>
              <a:t>Papolos</a:t>
            </a:r>
            <a:r>
              <a:rPr lang="en-US" sz="1200" b="0" i="0" kern="1200" dirty="0">
                <a:solidFill>
                  <a:schemeClr val="tx1"/>
                </a:solidFill>
                <a:effectLst/>
                <a:latin typeface="+mn-lt"/>
                <a:ea typeface="+mn-ea"/>
                <a:cs typeface="+mn-cs"/>
              </a:rPr>
              <a:t> DF, Saito T, et al. Human catechol-</a:t>
            </a:r>
            <a:r>
              <a:rPr lang="en-US" sz="1200" b="0" i="1" kern="12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-methyltransferase pharmacogenetics: description of a functional polymorphism and its potential application to neuropsychiatric disorders. </a:t>
            </a:r>
            <a:r>
              <a:rPr lang="en-US" sz="1200" b="0" i="1" kern="1200" dirty="0">
                <a:solidFill>
                  <a:schemeClr val="tx1"/>
                </a:solidFill>
                <a:effectLst/>
                <a:latin typeface="+mn-lt"/>
                <a:ea typeface="+mn-ea"/>
                <a:cs typeface="+mn-cs"/>
              </a:rPr>
              <a:t>Pharmacogenetics</a:t>
            </a:r>
            <a:r>
              <a:rPr lang="en-US" sz="1200" b="0" i="0" kern="1200" dirty="0">
                <a:solidFill>
                  <a:schemeClr val="tx1"/>
                </a:solidFill>
                <a:effectLst/>
                <a:latin typeface="+mn-lt"/>
                <a:ea typeface="+mn-ea"/>
                <a:cs typeface="+mn-cs"/>
              </a:rPr>
              <a:t>. 1996;6:243-250.</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Bilder</a:t>
            </a:r>
            <a:r>
              <a:rPr lang="en-US" sz="1200" b="0" i="0" kern="1200" dirty="0">
                <a:solidFill>
                  <a:schemeClr val="tx1"/>
                </a:solidFill>
                <a:effectLst/>
                <a:latin typeface="+mn-lt"/>
                <a:ea typeface="+mn-ea"/>
                <a:cs typeface="+mn-cs"/>
              </a:rPr>
              <a:t> RM, </a:t>
            </a:r>
            <a:r>
              <a:rPr lang="en-US" sz="1200" b="0" i="0" kern="1200" dirty="0" err="1">
                <a:solidFill>
                  <a:schemeClr val="tx1"/>
                </a:solidFill>
                <a:effectLst/>
                <a:latin typeface="+mn-lt"/>
                <a:ea typeface="+mn-ea"/>
                <a:cs typeface="+mn-cs"/>
              </a:rPr>
              <a:t>Volavka</a:t>
            </a:r>
            <a:r>
              <a:rPr lang="en-US" sz="1200" b="0" i="0" kern="1200" dirty="0">
                <a:solidFill>
                  <a:schemeClr val="tx1"/>
                </a:solidFill>
                <a:effectLst/>
                <a:latin typeface="+mn-lt"/>
                <a:ea typeface="+mn-ea"/>
                <a:cs typeface="+mn-cs"/>
              </a:rPr>
              <a:t> J, Lachman HM, Grace AA. The catechol-</a:t>
            </a:r>
            <a:r>
              <a:rPr lang="en-US" sz="1200" b="0" i="1" kern="12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methyltransferase polymorphism: relations to the tonic-phasic dopamine hypothesis and neuropsychiatric phenotypes. </a:t>
            </a:r>
            <a:r>
              <a:rPr lang="en-US" sz="1200" b="0" i="1" kern="1200" dirty="0" err="1">
                <a:solidFill>
                  <a:schemeClr val="tx1"/>
                </a:solidFill>
                <a:effectLst/>
                <a:latin typeface="+mn-lt"/>
                <a:ea typeface="+mn-ea"/>
                <a:cs typeface="+mn-cs"/>
              </a:rPr>
              <a:t>Neuropsychopharmacology</a:t>
            </a:r>
            <a:r>
              <a:rPr lang="en-US" sz="1200" b="0" i="0" kern="1200" dirty="0">
                <a:solidFill>
                  <a:schemeClr val="tx1"/>
                </a:solidFill>
                <a:effectLst/>
                <a:latin typeface="+mn-lt"/>
                <a:ea typeface="+mn-ea"/>
                <a:cs typeface="+mn-cs"/>
              </a:rPr>
              <a:t>. 2004;29:1943-1961.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17.</a:t>
            </a:r>
            <a:r>
              <a:rPr lang="en-US" sz="1200" b="0" i="0" kern="1200" dirty="0">
                <a:solidFill>
                  <a:schemeClr val="tx1"/>
                </a:solidFill>
                <a:effectLst/>
                <a:latin typeface="+mn-lt"/>
                <a:ea typeface="+mn-ea"/>
                <a:cs typeface="+mn-cs"/>
              </a:rPr>
              <a:t> Fergusson DM, </a:t>
            </a:r>
            <a:r>
              <a:rPr lang="en-US" sz="1200" b="0" i="0" kern="1200" dirty="0" err="1">
                <a:solidFill>
                  <a:schemeClr val="tx1"/>
                </a:solidFill>
                <a:effectLst/>
                <a:latin typeface="+mn-lt"/>
                <a:ea typeface="+mn-ea"/>
                <a:cs typeface="+mn-cs"/>
              </a:rPr>
              <a:t>Horwood</a:t>
            </a:r>
            <a:r>
              <a:rPr lang="en-US" sz="1200" b="0" i="0" kern="1200" dirty="0">
                <a:solidFill>
                  <a:schemeClr val="tx1"/>
                </a:solidFill>
                <a:effectLst/>
                <a:latin typeface="+mn-lt"/>
                <a:ea typeface="+mn-ea"/>
                <a:cs typeface="+mn-cs"/>
              </a:rPr>
              <a:t> LJ, Swain-Campbell NR. Cannabis dependence and psychotic symptoms in young people. </a:t>
            </a:r>
            <a:r>
              <a:rPr lang="en-US" sz="1200" b="0" i="1" kern="1200" dirty="0" err="1">
                <a:solidFill>
                  <a:schemeClr val="tx1"/>
                </a:solidFill>
                <a:effectLst/>
                <a:latin typeface="+mn-lt"/>
                <a:ea typeface="+mn-ea"/>
                <a:cs typeface="+mn-cs"/>
              </a:rPr>
              <a:t>Psychol</a:t>
            </a:r>
            <a:r>
              <a:rPr lang="en-US" sz="1200" b="0" i="1" kern="1200" dirty="0">
                <a:solidFill>
                  <a:schemeClr val="tx1"/>
                </a:solidFill>
                <a:effectLst/>
                <a:latin typeface="+mn-lt"/>
                <a:ea typeface="+mn-ea"/>
                <a:cs typeface="+mn-cs"/>
              </a:rPr>
              <a:t> Med</a:t>
            </a:r>
            <a:r>
              <a:rPr lang="en-US" sz="1200" b="0" i="0" kern="1200" dirty="0">
                <a:solidFill>
                  <a:schemeClr val="tx1"/>
                </a:solidFill>
                <a:effectLst/>
                <a:latin typeface="+mn-lt"/>
                <a:ea typeface="+mn-ea"/>
                <a:cs typeface="+mn-cs"/>
              </a:rPr>
              <a:t>. 2003;33:15-21.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18.</a:t>
            </a:r>
            <a:r>
              <a:rPr lang="en-US" sz="1200" b="0" i="0" kern="1200" dirty="0">
                <a:solidFill>
                  <a:schemeClr val="tx1"/>
                </a:solidFill>
                <a:effectLst/>
                <a:latin typeface="+mn-lt"/>
                <a:ea typeface="+mn-ea"/>
                <a:cs typeface="+mn-cs"/>
              </a:rPr>
              <a:t> Bowers MB Jr, </a:t>
            </a:r>
            <a:r>
              <a:rPr lang="en-US" sz="1200" b="0" i="0" kern="1200" dirty="0" err="1">
                <a:solidFill>
                  <a:schemeClr val="tx1"/>
                </a:solidFill>
                <a:effectLst/>
                <a:latin typeface="+mn-lt"/>
                <a:ea typeface="+mn-ea"/>
                <a:cs typeface="+mn-cs"/>
              </a:rPr>
              <a:t>Mazure</a:t>
            </a:r>
            <a:r>
              <a:rPr lang="en-US" sz="1200" b="0" i="0" kern="1200" dirty="0">
                <a:solidFill>
                  <a:schemeClr val="tx1"/>
                </a:solidFill>
                <a:effectLst/>
                <a:latin typeface="+mn-lt"/>
                <a:ea typeface="+mn-ea"/>
                <a:cs typeface="+mn-cs"/>
              </a:rPr>
              <a:t> CM, Nelson JC, </a:t>
            </a:r>
            <a:r>
              <a:rPr lang="en-US" sz="1200" b="0" i="0" kern="1200" dirty="0" err="1">
                <a:solidFill>
                  <a:schemeClr val="tx1"/>
                </a:solidFill>
                <a:effectLst/>
                <a:latin typeface="+mn-lt"/>
                <a:ea typeface="+mn-ea"/>
                <a:cs typeface="+mn-cs"/>
              </a:rPr>
              <a:t>Jatlow</a:t>
            </a:r>
            <a:r>
              <a:rPr lang="en-US" sz="1200" b="0" i="0" kern="1200" dirty="0">
                <a:solidFill>
                  <a:schemeClr val="tx1"/>
                </a:solidFill>
                <a:effectLst/>
                <a:latin typeface="+mn-lt"/>
                <a:ea typeface="+mn-ea"/>
                <a:cs typeface="+mn-cs"/>
              </a:rPr>
              <a:t> PI. Psychotogenic drug use and neuroleptic response. </a:t>
            </a:r>
            <a:r>
              <a:rPr lang="en-US" sz="1200" b="0" i="1" kern="1200" dirty="0" err="1">
                <a:solidFill>
                  <a:schemeClr val="tx1"/>
                </a:solidFill>
                <a:effectLst/>
                <a:latin typeface="+mn-lt"/>
                <a:ea typeface="+mn-ea"/>
                <a:cs typeface="+mn-cs"/>
              </a:rPr>
              <a:t>Schizophr</a:t>
            </a:r>
            <a:r>
              <a:rPr lang="en-US" sz="1200" b="0" i="1" kern="1200" dirty="0">
                <a:solidFill>
                  <a:schemeClr val="tx1"/>
                </a:solidFill>
                <a:effectLst/>
                <a:latin typeface="+mn-lt"/>
                <a:ea typeface="+mn-ea"/>
                <a:cs typeface="+mn-cs"/>
              </a:rPr>
              <a:t> Bull</a:t>
            </a:r>
            <a:r>
              <a:rPr lang="en-US" sz="1200" b="0" i="0" kern="1200" dirty="0">
                <a:solidFill>
                  <a:schemeClr val="tx1"/>
                </a:solidFill>
                <a:effectLst/>
                <a:latin typeface="+mn-lt"/>
                <a:ea typeface="+mn-ea"/>
                <a:cs typeface="+mn-cs"/>
              </a:rPr>
              <a:t>. 1990;16:81-85.</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19.</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Linszen</a:t>
            </a:r>
            <a:r>
              <a:rPr lang="en-US" sz="1200" b="0" i="0" kern="1200" dirty="0">
                <a:solidFill>
                  <a:schemeClr val="tx1"/>
                </a:solidFill>
                <a:effectLst/>
                <a:latin typeface="+mn-lt"/>
                <a:ea typeface="+mn-ea"/>
                <a:cs typeface="+mn-cs"/>
              </a:rPr>
              <a:t> DH, </a:t>
            </a:r>
            <a:r>
              <a:rPr lang="en-US" sz="1200" b="0" i="0" kern="1200" dirty="0" err="1">
                <a:solidFill>
                  <a:schemeClr val="tx1"/>
                </a:solidFill>
                <a:effectLst/>
                <a:latin typeface="+mn-lt"/>
                <a:ea typeface="+mn-ea"/>
                <a:cs typeface="+mn-cs"/>
              </a:rPr>
              <a:t>Dingemans</a:t>
            </a:r>
            <a:r>
              <a:rPr lang="en-US" sz="1200" b="0" i="0" kern="1200" dirty="0">
                <a:solidFill>
                  <a:schemeClr val="tx1"/>
                </a:solidFill>
                <a:effectLst/>
                <a:latin typeface="+mn-lt"/>
                <a:ea typeface="+mn-ea"/>
                <a:cs typeface="+mn-cs"/>
              </a:rPr>
              <a:t> PM, </a:t>
            </a:r>
            <a:r>
              <a:rPr lang="en-US" sz="1200" b="0" i="0" kern="1200" dirty="0" err="1">
                <a:solidFill>
                  <a:schemeClr val="tx1"/>
                </a:solidFill>
                <a:effectLst/>
                <a:latin typeface="+mn-lt"/>
                <a:ea typeface="+mn-ea"/>
                <a:cs typeface="+mn-cs"/>
              </a:rPr>
              <a:t>Lenior</a:t>
            </a:r>
            <a:r>
              <a:rPr lang="en-US" sz="1200" b="0" i="0" kern="1200" dirty="0">
                <a:solidFill>
                  <a:schemeClr val="tx1"/>
                </a:solidFill>
                <a:effectLst/>
                <a:latin typeface="+mn-lt"/>
                <a:ea typeface="+mn-ea"/>
                <a:cs typeface="+mn-cs"/>
              </a:rPr>
              <a:t> ME. Cannabis abuse and the course of recent-onset schizophrenic disorders. </a:t>
            </a:r>
            <a:r>
              <a:rPr lang="en-US" sz="1200" b="0" i="1" kern="1200" dirty="0">
                <a:solidFill>
                  <a:schemeClr val="tx1"/>
                </a:solidFill>
                <a:effectLst/>
                <a:latin typeface="+mn-lt"/>
                <a:ea typeface="+mn-ea"/>
                <a:cs typeface="+mn-cs"/>
              </a:rPr>
              <a:t>Arch Gen Psychiatry</a:t>
            </a:r>
            <a:r>
              <a:rPr lang="en-US" sz="1200" b="0" i="0" kern="1200" dirty="0">
                <a:solidFill>
                  <a:schemeClr val="tx1"/>
                </a:solidFill>
                <a:effectLst/>
                <a:latin typeface="+mn-lt"/>
                <a:ea typeface="+mn-ea"/>
                <a:cs typeface="+mn-cs"/>
              </a:rPr>
              <a:t>. 1994;51:273-279.</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20.</a:t>
            </a:r>
            <a:r>
              <a:rPr lang="en-US" sz="1200" b="0" i="0" kern="1200" dirty="0">
                <a:solidFill>
                  <a:schemeClr val="tx1"/>
                </a:solidFill>
                <a:effectLst/>
                <a:latin typeface="+mn-lt"/>
                <a:ea typeface="+mn-ea"/>
                <a:cs typeface="+mn-cs"/>
              </a:rPr>
              <a:t> Rabin RA, </a:t>
            </a:r>
            <a:r>
              <a:rPr lang="en-US" sz="1200" b="0" i="0" kern="1200" dirty="0" err="1">
                <a:solidFill>
                  <a:schemeClr val="tx1"/>
                </a:solidFill>
                <a:effectLst/>
                <a:latin typeface="+mn-lt"/>
                <a:ea typeface="+mn-ea"/>
                <a:cs typeface="+mn-cs"/>
              </a:rPr>
              <a:t>Zakzanis</a:t>
            </a:r>
            <a:r>
              <a:rPr lang="en-US" sz="1200" b="0" i="0" kern="1200" dirty="0">
                <a:solidFill>
                  <a:schemeClr val="tx1"/>
                </a:solidFill>
                <a:effectLst/>
                <a:latin typeface="+mn-lt"/>
                <a:ea typeface="+mn-ea"/>
                <a:cs typeface="+mn-cs"/>
              </a:rPr>
              <a:t> KK, George TP. The effects of cannabis use on </a:t>
            </a:r>
            <a:r>
              <a:rPr lang="en-US" sz="1200" b="0" i="0" kern="1200" dirty="0" err="1">
                <a:solidFill>
                  <a:schemeClr val="tx1"/>
                </a:solidFill>
                <a:effectLst/>
                <a:latin typeface="+mn-lt"/>
                <a:ea typeface="+mn-ea"/>
                <a:cs typeface="+mn-cs"/>
              </a:rPr>
              <a:t>neurocognition</a:t>
            </a:r>
            <a:r>
              <a:rPr lang="en-US" sz="1200" b="0" i="0" kern="1200" dirty="0">
                <a:solidFill>
                  <a:schemeClr val="tx1"/>
                </a:solidFill>
                <a:effectLst/>
                <a:latin typeface="+mn-lt"/>
                <a:ea typeface="+mn-ea"/>
                <a:cs typeface="+mn-cs"/>
              </a:rPr>
              <a:t> in schizophrenia: a meta-analysis. </a:t>
            </a:r>
            <a:r>
              <a:rPr lang="en-US" sz="1200" b="0" i="1" kern="1200" dirty="0" err="1">
                <a:solidFill>
                  <a:schemeClr val="tx1"/>
                </a:solidFill>
                <a:effectLst/>
                <a:latin typeface="+mn-lt"/>
                <a:ea typeface="+mn-ea"/>
                <a:cs typeface="+mn-cs"/>
              </a:rPr>
              <a:t>Schizophr</a:t>
            </a:r>
            <a:r>
              <a:rPr lang="en-US" sz="1200" b="0" i="1" kern="1200" dirty="0">
                <a:solidFill>
                  <a:schemeClr val="tx1"/>
                </a:solidFill>
                <a:effectLst/>
                <a:latin typeface="+mn-lt"/>
                <a:ea typeface="+mn-ea"/>
                <a:cs typeface="+mn-cs"/>
              </a:rPr>
              <a:t> Res</a:t>
            </a:r>
            <a:r>
              <a:rPr lang="en-US" sz="1200" b="0" i="0" kern="1200" dirty="0">
                <a:solidFill>
                  <a:schemeClr val="tx1"/>
                </a:solidFill>
                <a:effectLst/>
                <a:latin typeface="+mn-lt"/>
                <a:ea typeface="+mn-ea"/>
                <a:cs typeface="+mn-cs"/>
              </a:rPr>
              <a:t>. 2011;128:111-116.</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21.</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Zuardi</a:t>
            </a:r>
            <a:r>
              <a:rPr lang="en-US" sz="1200" b="0" i="0" kern="1200" dirty="0">
                <a:solidFill>
                  <a:schemeClr val="tx1"/>
                </a:solidFill>
                <a:effectLst/>
                <a:latin typeface="+mn-lt"/>
                <a:ea typeface="+mn-ea"/>
                <a:cs typeface="+mn-cs"/>
              </a:rPr>
              <a:t> AW, </a:t>
            </a:r>
            <a:r>
              <a:rPr lang="en-US" sz="1200" b="0" i="0" kern="1200" dirty="0" err="1">
                <a:solidFill>
                  <a:schemeClr val="tx1"/>
                </a:solidFill>
                <a:effectLst/>
                <a:latin typeface="+mn-lt"/>
                <a:ea typeface="+mn-ea"/>
                <a:cs typeface="+mn-cs"/>
              </a:rPr>
              <a:t>Crippa</a:t>
            </a:r>
            <a:r>
              <a:rPr lang="en-US" sz="1200" b="0" i="0" kern="1200" dirty="0">
                <a:solidFill>
                  <a:schemeClr val="tx1"/>
                </a:solidFill>
                <a:effectLst/>
                <a:latin typeface="+mn-lt"/>
                <a:ea typeface="+mn-ea"/>
                <a:cs typeface="+mn-cs"/>
              </a:rPr>
              <a:t> JA, </a:t>
            </a:r>
            <a:r>
              <a:rPr lang="en-US" sz="1200" b="0" i="0" kern="1200" dirty="0" err="1">
                <a:solidFill>
                  <a:schemeClr val="tx1"/>
                </a:solidFill>
                <a:effectLst/>
                <a:latin typeface="+mn-lt"/>
                <a:ea typeface="+mn-ea"/>
                <a:cs typeface="+mn-cs"/>
              </a:rPr>
              <a:t>Hallak</a:t>
            </a:r>
            <a:r>
              <a:rPr lang="en-US" sz="1200" b="0" i="0" kern="1200" dirty="0">
                <a:solidFill>
                  <a:schemeClr val="tx1"/>
                </a:solidFill>
                <a:effectLst/>
                <a:latin typeface="+mn-lt"/>
                <a:ea typeface="+mn-ea"/>
                <a:cs typeface="+mn-cs"/>
              </a:rPr>
              <a:t> JE, et al. </a:t>
            </a:r>
            <a:r>
              <a:rPr lang="en-US" sz="1200" b="0" i="0" kern="1200" dirty="0" err="1">
                <a:solidFill>
                  <a:schemeClr val="tx1"/>
                </a:solidFill>
                <a:effectLst/>
                <a:latin typeface="+mn-lt"/>
                <a:ea typeface="+mn-ea"/>
                <a:cs typeface="+mn-cs"/>
              </a:rPr>
              <a:t>Cannabidiol</a:t>
            </a:r>
            <a:r>
              <a:rPr lang="en-US" sz="1200" b="0" i="0" kern="1200" dirty="0">
                <a:solidFill>
                  <a:schemeClr val="tx1"/>
                </a:solidFill>
                <a:effectLst/>
                <a:latin typeface="+mn-lt"/>
                <a:ea typeface="+mn-ea"/>
                <a:cs typeface="+mn-cs"/>
              </a:rPr>
              <a:t>, a </a:t>
            </a:r>
            <a:r>
              <a:rPr lang="en-US" sz="1200" b="0" i="1" kern="1200" dirty="0">
                <a:solidFill>
                  <a:schemeClr val="tx1"/>
                </a:solidFill>
                <a:effectLst/>
                <a:latin typeface="+mn-lt"/>
                <a:ea typeface="+mn-ea"/>
                <a:cs typeface="+mn-cs"/>
              </a:rPr>
              <a:t>Cannabis sativa</a:t>
            </a:r>
            <a:r>
              <a:rPr lang="en-US" sz="1200" b="0" i="0" kern="1200" dirty="0">
                <a:solidFill>
                  <a:schemeClr val="tx1"/>
                </a:solidFill>
                <a:effectLst/>
                <a:latin typeface="+mn-lt"/>
                <a:ea typeface="+mn-ea"/>
                <a:cs typeface="+mn-cs"/>
              </a:rPr>
              <a:t> constituent, as an antipsychotic drug. </a:t>
            </a:r>
            <a:r>
              <a:rPr lang="en-US" sz="1200" b="0" i="1" kern="1200" dirty="0" err="1">
                <a:solidFill>
                  <a:schemeClr val="tx1"/>
                </a:solidFill>
                <a:effectLst/>
                <a:latin typeface="+mn-lt"/>
                <a:ea typeface="+mn-ea"/>
                <a:cs typeface="+mn-cs"/>
              </a:rPr>
              <a:t>Braz</a:t>
            </a:r>
            <a:r>
              <a:rPr lang="en-US" sz="1200" b="0" i="1" kern="1200" dirty="0">
                <a:solidFill>
                  <a:schemeClr val="tx1"/>
                </a:solidFill>
                <a:effectLst/>
                <a:latin typeface="+mn-lt"/>
                <a:ea typeface="+mn-ea"/>
                <a:cs typeface="+mn-cs"/>
              </a:rPr>
              <a:t> J Med </a:t>
            </a:r>
            <a:r>
              <a:rPr lang="en-US" sz="1200" b="0" i="1" kern="1200" dirty="0" err="1">
                <a:solidFill>
                  <a:schemeClr val="tx1"/>
                </a:solidFill>
                <a:effectLst/>
                <a:latin typeface="+mn-lt"/>
                <a:ea typeface="+mn-ea"/>
                <a:cs typeface="+mn-cs"/>
              </a:rPr>
              <a:t>Biol</a:t>
            </a:r>
            <a:r>
              <a:rPr lang="en-US" sz="1200" b="0" i="1" kern="1200" dirty="0">
                <a:solidFill>
                  <a:schemeClr val="tx1"/>
                </a:solidFill>
                <a:effectLst/>
                <a:latin typeface="+mn-lt"/>
                <a:ea typeface="+mn-ea"/>
                <a:cs typeface="+mn-cs"/>
              </a:rPr>
              <a:t> Res</a:t>
            </a:r>
            <a:r>
              <a:rPr lang="en-US" sz="1200" b="0" i="0" kern="1200" dirty="0">
                <a:solidFill>
                  <a:schemeClr val="tx1"/>
                </a:solidFill>
                <a:effectLst/>
                <a:latin typeface="+mn-lt"/>
                <a:ea typeface="+mn-ea"/>
                <a:cs typeface="+mn-cs"/>
              </a:rPr>
              <a:t>. 2006;39:421-429.</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22.</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Fadda</a:t>
            </a:r>
            <a:r>
              <a:rPr lang="en-US" sz="1200" b="0" i="0" kern="1200" dirty="0">
                <a:solidFill>
                  <a:schemeClr val="tx1"/>
                </a:solidFill>
                <a:effectLst/>
                <a:latin typeface="+mn-lt"/>
                <a:ea typeface="+mn-ea"/>
                <a:cs typeface="+mn-cs"/>
              </a:rPr>
              <a:t> P, Robinson L, </a:t>
            </a:r>
            <a:r>
              <a:rPr lang="en-US" sz="1200" b="0" i="0" kern="1200" dirty="0" err="1">
                <a:solidFill>
                  <a:schemeClr val="tx1"/>
                </a:solidFill>
                <a:effectLst/>
                <a:latin typeface="+mn-lt"/>
                <a:ea typeface="+mn-ea"/>
                <a:cs typeface="+mn-cs"/>
              </a:rPr>
              <a:t>Fratta</a:t>
            </a:r>
            <a:r>
              <a:rPr lang="en-US" sz="1200" b="0" i="0" kern="1200" dirty="0">
                <a:solidFill>
                  <a:schemeClr val="tx1"/>
                </a:solidFill>
                <a:effectLst/>
                <a:latin typeface="+mn-lt"/>
                <a:ea typeface="+mn-ea"/>
                <a:cs typeface="+mn-cs"/>
              </a:rPr>
              <a:t> W, et al. Differential effects of THC- or CBD-rich cannabis extracts on working memory in rats. </a:t>
            </a:r>
            <a:r>
              <a:rPr lang="en-US" sz="1200" b="0" i="1" kern="1200" dirty="0">
                <a:solidFill>
                  <a:schemeClr val="tx1"/>
                </a:solidFill>
                <a:effectLst/>
                <a:latin typeface="+mn-lt"/>
                <a:ea typeface="+mn-ea"/>
                <a:cs typeface="+mn-cs"/>
              </a:rPr>
              <a:t>Neuropharmacology</a:t>
            </a:r>
            <a:r>
              <a:rPr lang="en-US" sz="1200" b="0" i="0" kern="1200" dirty="0">
                <a:solidFill>
                  <a:schemeClr val="tx1"/>
                </a:solidFill>
                <a:effectLst/>
                <a:latin typeface="+mn-lt"/>
                <a:ea typeface="+mn-ea"/>
                <a:cs typeface="+mn-cs"/>
              </a:rPr>
              <a:t>. 2004;47:1170-1179.</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23.</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Henquet</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Krabbendam</a:t>
            </a:r>
            <a:r>
              <a:rPr lang="en-US" sz="1200" b="0" i="0" kern="1200" dirty="0">
                <a:solidFill>
                  <a:schemeClr val="tx1"/>
                </a:solidFill>
                <a:effectLst/>
                <a:latin typeface="+mn-lt"/>
                <a:ea typeface="+mn-ea"/>
                <a:cs typeface="+mn-cs"/>
              </a:rPr>
              <a:t> L, </a:t>
            </a:r>
            <a:r>
              <a:rPr lang="en-US" sz="1200" b="0" i="0" kern="1200" dirty="0" err="1">
                <a:solidFill>
                  <a:schemeClr val="tx1"/>
                </a:solidFill>
                <a:effectLst/>
                <a:latin typeface="+mn-lt"/>
                <a:ea typeface="+mn-ea"/>
                <a:cs typeface="+mn-cs"/>
              </a:rPr>
              <a:t>Spauwen</a:t>
            </a:r>
            <a:r>
              <a:rPr lang="en-US" sz="1200" b="0" i="0" kern="1200" dirty="0">
                <a:solidFill>
                  <a:schemeClr val="tx1"/>
                </a:solidFill>
                <a:effectLst/>
                <a:latin typeface="+mn-lt"/>
                <a:ea typeface="+mn-ea"/>
                <a:cs typeface="+mn-cs"/>
              </a:rPr>
              <a:t> J, et al. Prospective cohort study of cannabis use, predisposition for psychosis, and psychotic symptoms in young people. </a:t>
            </a:r>
            <a:r>
              <a:rPr lang="en-US" sz="1200" b="0" i="1" kern="1200" dirty="0">
                <a:solidFill>
                  <a:schemeClr val="tx1"/>
                </a:solidFill>
                <a:effectLst/>
                <a:latin typeface="+mn-lt"/>
                <a:ea typeface="+mn-ea"/>
                <a:cs typeface="+mn-cs"/>
              </a:rPr>
              <a:t>BMJ</a:t>
            </a:r>
            <a:r>
              <a:rPr lang="en-US" sz="1200" b="0" i="0" kern="1200" dirty="0">
                <a:solidFill>
                  <a:schemeClr val="tx1"/>
                </a:solidFill>
                <a:effectLst/>
                <a:latin typeface="+mn-lt"/>
                <a:ea typeface="+mn-ea"/>
                <a:cs typeface="+mn-cs"/>
              </a:rPr>
              <a:t>. 2005;330:11.</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24.</a:t>
            </a:r>
            <a:r>
              <a:rPr lang="en-US" sz="1200" b="0" i="0" kern="1200" dirty="0">
                <a:solidFill>
                  <a:schemeClr val="tx1"/>
                </a:solidFill>
                <a:effectLst/>
                <a:latin typeface="+mn-lt"/>
                <a:ea typeface="+mn-ea"/>
                <a:cs typeface="+mn-cs"/>
              </a:rPr>
              <a:t> Tien AY, Anthony JC. Epidemiological analysis of alcohol and drug use as risk factors for psychotic experiences. </a:t>
            </a:r>
            <a:r>
              <a:rPr lang="en-US" sz="1200" b="0" i="1" kern="1200" dirty="0">
                <a:solidFill>
                  <a:schemeClr val="tx1"/>
                </a:solidFill>
                <a:effectLst/>
                <a:latin typeface="+mn-lt"/>
                <a:ea typeface="+mn-ea"/>
                <a:cs typeface="+mn-cs"/>
              </a:rPr>
              <a:t>J </a:t>
            </a:r>
            <a:r>
              <a:rPr lang="en-US" sz="1200" b="0" i="1" kern="1200" dirty="0" err="1">
                <a:solidFill>
                  <a:schemeClr val="tx1"/>
                </a:solidFill>
                <a:effectLst/>
                <a:latin typeface="+mn-lt"/>
                <a:ea typeface="+mn-ea"/>
                <a:cs typeface="+mn-cs"/>
              </a:rPr>
              <a:t>Nerv</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Ment</a:t>
            </a:r>
            <a:r>
              <a:rPr lang="en-US" sz="1200" b="0" i="1" kern="1200" dirty="0">
                <a:solidFill>
                  <a:schemeClr val="tx1"/>
                </a:solidFill>
                <a:effectLst/>
                <a:latin typeface="+mn-lt"/>
                <a:ea typeface="+mn-ea"/>
                <a:cs typeface="+mn-cs"/>
              </a:rPr>
              <a:t> Dis</a:t>
            </a:r>
            <a:r>
              <a:rPr lang="en-US" sz="1200" b="0" i="0" kern="1200" dirty="0">
                <a:solidFill>
                  <a:schemeClr val="tx1"/>
                </a:solidFill>
                <a:effectLst/>
                <a:latin typeface="+mn-lt"/>
                <a:ea typeface="+mn-ea"/>
                <a:cs typeface="+mn-cs"/>
              </a:rPr>
              <a:t>. 1990;178:473-480.</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25.</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Os</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Bak</a:t>
            </a:r>
            <a:r>
              <a:rPr lang="en-US" sz="1200" b="0" i="0" kern="1200" dirty="0">
                <a:solidFill>
                  <a:schemeClr val="tx1"/>
                </a:solidFill>
                <a:effectLst/>
                <a:latin typeface="+mn-lt"/>
                <a:ea typeface="+mn-ea"/>
                <a:cs typeface="+mn-cs"/>
              </a:rPr>
              <a:t> M, Hanssen M, et al. Cannabis use and psychosis: a longitudinal population-based study. </a:t>
            </a:r>
            <a:r>
              <a:rPr lang="en-US" sz="1200" b="0" i="1" kern="1200" dirty="0">
                <a:solidFill>
                  <a:schemeClr val="tx1"/>
                </a:solidFill>
                <a:effectLst/>
                <a:latin typeface="+mn-lt"/>
                <a:ea typeface="+mn-ea"/>
                <a:cs typeface="+mn-cs"/>
              </a:rPr>
              <a:t>Am J </a:t>
            </a:r>
            <a:r>
              <a:rPr lang="en-US" sz="1200" b="0" i="1" kern="1200" dirty="0" err="1">
                <a:solidFill>
                  <a:schemeClr val="tx1"/>
                </a:solidFill>
                <a:effectLst/>
                <a:latin typeface="+mn-lt"/>
                <a:ea typeface="+mn-ea"/>
                <a:cs typeface="+mn-cs"/>
              </a:rPr>
              <a:t>Epidemiol</a:t>
            </a:r>
            <a:r>
              <a:rPr lang="en-US" sz="1200" b="0" i="0" kern="1200" dirty="0">
                <a:solidFill>
                  <a:schemeClr val="tx1"/>
                </a:solidFill>
                <a:effectLst/>
                <a:latin typeface="+mn-lt"/>
                <a:ea typeface="+mn-ea"/>
                <a:cs typeface="+mn-cs"/>
              </a:rPr>
              <a:t>. 2002;156:319-327.</a:t>
            </a:r>
          </a:p>
          <a:p>
            <a:r>
              <a:rPr lang="en-US" sz="1200" b="0" i="0" kern="1200" dirty="0">
                <a:solidFill>
                  <a:schemeClr val="tx1"/>
                </a:solidFill>
                <a:effectLst/>
                <a:latin typeface="+mn-lt"/>
                <a:ea typeface="+mn-ea"/>
                <a:cs typeface="+mn-cs"/>
              </a:rPr>
              <a:t>- See more at: http://www.psychiatrictimes.com/schizophrenia/cannabis-psychosis-link/page/0/3#sthash.rhb5egtj.dpuf</a:t>
            </a:r>
            <a:endParaRPr lang="en-US" dirty="0"/>
          </a:p>
        </p:txBody>
      </p:sp>
      <p:sp>
        <p:nvSpPr>
          <p:cNvPr id="4" name="Slide Number Placeholder 3"/>
          <p:cNvSpPr>
            <a:spLocks noGrp="1"/>
          </p:cNvSpPr>
          <p:nvPr>
            <p:ph type="sldNum" sz="quarter" idx="10"/>
          </p:nvPr>
        </p:nvSpPr>
        <p:spPr/>
        <p:txBody>
          <a:bodyPr/>
          <a:lstStyle/>
          <a:p>
            <a:fld id="{96EB0C4E-23FB-4152-B5E4-961397E44D21}" type="slidenum">
              <a:rPr lang="en-US" smtClean="0"/>
              <a:t>61</a:t>
            </a:fld>
            <a:endParaRPr lang="en-US"/>
          </a:p>
        </p:txBody>
      </p:sp>
    </p:spTree>
    <p:extLst>
      <p:ext uri="{BB962C8B-B14F-4D97-AF65-F5344CB8AC3E}">
        <p14:creationId xmlns:p14="http://schemas.microsoft.com/office/powerpoint/2010/main" val="4097022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5235" rtl="0" eaLnBrk="1" fontAlgn="auto" latinLnBrk="0" hangingPunct="1">
              <a:lnSpc>
                <a:spcPct val="100000"/>
              </a:lnSpc>
              <a:spcBef>
                <a:spcPts val="0"/>
              </a:spcBef>
              <a:spcAft>
                <a:spcPts val="0"/>
              </a:spcAft>
              <a:buClrTx/>
              <a:buSzTx/>
              <a:buFontTx/>
              <a:buNone/>
              <a:tabLst/>
              <a:defRPr/>
            </a:pPr>
            <a:r>
              <a:rPr lang="en-US" sz="700" dirty="0"/>
              <a:t>Meta-analysis of 11 studies examining the relationship between cannabis use and psychosis</a:t>
            </a:r>
          </a:p>
          <a:p>
            <a:r>
              <a:rPr lang="en-US" sz="700" dirty="0"/>
              <a:t>Dose-related effect of cannabis use was seen, with vulnerable groups including individuals who used cannabis during adolescence, those who had previously experienced psychotic symptoms, and those at high genetic risk of developing schizophrenia. </a:t>
            </a:r>
          </a:p>
          <a:p>
            <a:r>
              <a:rPr lang="en-US" sz="700" dirty="0"/>
              <a:t>Available evidence supports the hypothesis that cannabis is an independent risk factor, both for psychosis and the development of psychotic symptoms.</a:t>
            </a:r>
          </a:p>
          <a:p>
            <a:endParaRPr lang="en-US" sz="700" dirty="0"/>
          </a:p>
          <a:p>
            <a:r>
              <a:rPr lang="en-US" sz="700" dirty="0"/>
              <a:t>Six case–control studies rating psychotic symptoms in cannabis users vs. non-users in both ‘high risk’ and ‘general’ populations</a:t>
            </a:r>
          </a:p>
          <a:p>
            <a:endParaRPr lang="en-US" sz="700" dirty="0"/>
          </a:p>
          <a:p>
            <a:r>
              <a:rPr lang="en-US" sz="700" dirty="0"/>
              <a:t>Dunedin Birth Cohort Study (</a:t>
            </a:r>
            <a:r>
              <a:rPr lang="en-US" sz="700" dirty="0" err="1"/>
              <a:t>Arseneault</a:t>
            </a:r>
            <a:r>
              <a:rPr lang="en-US" sz="700" dirty="0"/>
              <a:t> </a:t>
            </a:r>
            <a:r>
              <a:rPr lang="en-US" sz="700" i="1" dirty="0"/>
              <a:t>et al.</a:t>
            </a:r>
            <a:r>
              <a:rPr lang="en-US" sz="700" dirty="0"/>
              <a:t>, 2002) found that, even when psychotic symptoms at age 11 years were controlled for, cannabis users by age 15 years and by age 18 years had significantly more ‘schizophrenia symptoms’ compared to controls (although data did not permit calculation of ORs).</a:t>
            </a:r>
          </a:p>
          <a:p>
            <a:endParaRPr lang="en-US" sz="120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Marijuana impact slides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6FBAC97-F5E4-4797-88B2-4C12E9435AB9}"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10/31/2019</a:t>
            </a:fld>
            <a:endParaRPr kumimoji="0" lang="en-US"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BB2A3B2-3F0E-884E-A372-9A39CE3B0A7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82324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latin typeface="+mn-lt"/>
                <a:ea typeface="+mn-ea"/>
                <a:cs typeface="+mn-cs"/>
              </a:rPr>
              <a:t>Whether adolescent marijuana use can contribute to developing psychosis later in adulthood appears to depend on whether a person already has a genetically based vulnerability to the disorder. The AKT1 gene governs an enzyme that affects brain signaling involving the neurotransmitter dopamine. Altered dopamine signaling is known to be involved in schizophrenia. AKT1 can take one of three forms in a specific region of the gene implicated in susceptibility to schizophrenia: T/T, C/T, and C/C. Daily users of marijuana</a:t>
            </a:r>
            <a:r>
              <a:rPr lang="en-US" sz="1000" kern="1200" baseline="0" dirty="0">
                <a:solidFill>
                  <a:schemeClr val="tx1"/>
                </a:solidFill>
                <a:latin typeface="+mn-lt"/>
                <a:ea typeface="+mn-ea"/>
                <a:cs typeface="+mn-cs"/>
              </a:rPr>
              <a:t> </a:t>
            </a:r>
            <a:r>
              <a:rPr lang="en-US" sz="1000" kern="1200" dirty="0">
                <a:solidFill>
                  <a:schemeClr val="tx1"/>
                </a:solidFill>
                <a:latin typeface="+mn-lt"/>
                <a:ea typeface="+mn-ea"/>
                <a:cs typeface="+mn-cs"/>
              </a:rPr>
              <a:t>with the C/C variant have a seven times higher risk of developing psychosis than infrequent marijuana users or nonusers. The risk for psychosis among those with the T/T variant was unaffected by whether they used marijuana.</a:t>
            </a:r>
          </a:p>
          <a:p>
            <a:endParaRPr lang="en-US" sz="1000" kern="1200" dirty="0">
              <a:solidFill>
                <a:schemeClr val="tx1"/>
              </a:solidFill>
              <a:latin typeface="+mn-lt"/>
              <a:ea typeface="+mn-ea"/>
              <a:cs typeface="+mn-cs"/>
            </a:endParaRPr>
          </a:p>
          <a:p>
            <a:r>
              <a:rPr lang="en-US" sz="1000" kern="1200" dirty="0">
                <a:solidFill>
                  <a:schemeClr val="tx1"/>
                </a:solidFill>
                <a:latin typeface="+mn-lt"/>
                <a:ea typeface="+mn-ea"/>
                <a:cs typeface="+mn-cs"/>
              </a:rPr>
              <a:t>Results</a:t>
            </a:r>
          </a:p>
          <a:p>
            <a:r>
              <a:rPr lang="en-US" sz="1000" kern="1200" dirty="0">
                <a:solidFill>
                  <a:schemeClr val="tx1"/>
                </a:solidFill>
                <a:latin typeface="+mn-lt"/>
                <a:ea typeface="+mn-ea"/>
                <a:cs typeface="+mn-cs"/>
              </a:rPr>
              <a:t>The rs2494732 locus was not associated with an increased risk of a psychotic disorder, with lifetime cannabis use, or with frequency of use. We did, however, find that the effect of lifetime cannabis use on risk of psychosis was significantly influenced by the rs2494732 locus (likelihood ratio statistic for the interaction = 8.54; </a:t>
            </a:r>
            <a:r>
              <a:rPr lang="en-US" sz="1000" i="1" kern="1200" dirty="0">
                <a:solidFill>
                  <a:schemeClr val="tx1"/>
                </a:solidFill>
                <a:latin typeface="+mn-lt"/>
                <a:ea typeface="+mn-ea"/>
                <a:cs typeface="+mn-cs"/>
              </a:rPr>
              <a:t>p</a:t>
            </a:r>
            <a:r>
              <a:rPr lang="en-US" sz="1000" i="0" kern="1200" dirty="0">
                <a:solidFill>
                  <a:schemeClr val="tx1"/>
                </a:solidFill>
                <a:latin typeface="+mn-lt"/>
                <a:ea typeface="+mn-ea"/>
                <a:cs typeface="+mn-cs"/>
              </a:rPr>
              <a:t> = .014). Carriers of the C/C genotype with a history of cannabis use showed a greater than twofold increased likelihood of a psychotic disorder (odds ratio = 2.18 [95% confidence interval: 1.12, 4.31]) when compared with users who were T/T carriers. Moreover, the interaction between the rs2494732 genotype and frequency of use was also significant at the 5% level (likelihood ratio = 13.39; </a:t>
            </a:r>
            <a:r>
              <a:rPr lang="en-US" sz="1000" i="1" kern="1200" dirty="0">
                <a:solidFill>
                  <a:schemeClr val="tx1"/>
                </a:solidFill>
                <a:latin typeface="+mn-lt"/>
                <a:ea typeface="+mn-ea"/>
                <a:cs typeface="+mn-cs"/>
              </a:rPr>
              <a:t>p</a:t>
            </a:r>
            <a:r>
              <a:rPr lang="en-US" sz="1000" i="0" kern="1200" dirty="0">
                <a:solidFill>
                  <a:schemeClr val="tx1"/>
                </a:solidFill>
                <a:latin typeface="+mn-lt"/>
                <a:ea typeface="+mn-ea"/>
                <a:cs typeface="+mn-cs"/>
              </a:rPr>
              <a:t> = .010). Among daily users, C/C carriers demonstrated a sevenfold increase in the odds of psychosis compared with T/T carriers (odds ratio = 7.23 [95% confidence interval: 1.37, 38.12]).</a:t>
            </a:r>
          </a:p>
          <a:p>
            <a:pPr marL="0" marR="0" indent="0" algn="l" defTabSz="95235"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Di </a:t>
            </a:r>
            <a:r>
              <a:rPr lang="en-US" sz="1000" kern="1200" dirty="0" err="1">
                <a:solidFill>
                  <a:schemeClr val="tx1"/>
                </a:solidFill>
                <a:latin typeface="+mn-lt"/>
                <a:ea typeface="+mn-ea"/>
                <a:cs typeface="+mn-cs"/>
              </a:rPr>
              <a:t>Forti</a:t>
            </a:r>
            <a:r>
              <a:rPr lang="en-US" sz="1000" kern="1200" dirty="0">
                <a:solidFill>
                  <a:schemeClr val="tx1"/>
                </a:solidFill>
                <a:latin typeface="+mn-lt"/>
                <a:ea typeface="+mn-ea"/>
                <a:cs typeface="+mn-cs"/>
              </a:rPr>
              <a:t> M, </a:t>
            </a:r>
            <a:r>
              <a:rPr lang="en-US" sz="1000" kern="1200" dirty="0" err="1">
                <a:solidFill>
                  <a:schemeClr val="tx1"/>
                </a:solidFill>
                <a:latin typeface="+mn-lt"/>
                <a:ea typeface="+mn-ea"/>
                <a:cs typeface="+mn-cs"/>
              </a:rPr>
              <a:t>Iyegbe</a:t>
            </a:r>
            <a:r>
              <a:rPr lang="en-US" sz="1000" kern="1200" dirty="0">
                <a:solidFill>
                  <a:schemeClr val="tx1"/>
                </a:solidFill>
                <a:latin typeface="+mn-lt"/>
                <a:ea typeface="+mn-ea"/>
                <a:cs typeface="+mn-cs"/>
              </a:rPr>
              <a:t> C, </a:t>
            </a:r>
            <a:r>
              <a:rPr lang="en-US" sz="1000" kern="1200" dirty="0" err="1">
                <a:solidFill>
                  <a:schemeClr val="tx1"/>
                </a:solidFill>
                <a:latin typeface="+mn-lt"/>
                <a:ea typeface="+mn-ea"/>
                <a:cs typeface="+mn-cs"/>
              </a:rPr>
              <a:t>Sallis</a:t>
            </a:r>
            <a:r>
              <a:rPr lang="en-US" sz="1000" kern="1200" dirty="0">
                <a:solidFill>
                  <a:schemeClr val="tx1"/>
                </a:solidFill>
                <a:latin typeface="+mn-lt"/>
                <a:ea typeface="+mn-ea"/>
                <a:cs typeface="+mn-cs"/>
              </a:rPr>
              <a:t> H, et al. Confirmation that the AKT1 (rs2494732) genotype influences the risk of psychosis in cannabis users. </a:t>
            </a:r>
            <a:r>
              <a:rPr lang="en-US" sz="1000" i="1" kern="1200" dirty="0" err="1">
                <a:solidFill>
                  <a:schemeClr val="tx1"/>
                </a:solidFill>
                <a:latin typeface="+mn-lt"/>
                <a:ea typeface="+mn-ea"/>
                <a:cs typeface="+mn-cs"/>
              </a:rPr>
              <a:t>Biol</a:t>
            </a:r>
            <a:r>
              <a:rPr lang="en-US" sz="1000" i="1" kern="1200" dirty="0">
                <a:solidFill>
                  <a:schemeClr val="tx1"/>
                </a:solidFill>
                <a:latin typeface="+mn-lt"/>
                <a:ea typeface="+mn-ea"/>
                <a:cs typeface="+mn-cs"/>
              </a:rPr>
              <a:t> Psychiatry</a:t>
            </a:r>
            <a:r>
              <a:rPr lang="en-US" sz="1000" i="0" kern="1200" dirty="0">
                <a:solidFill>
                  <a:schemeClr val="tx1"/>
                </a:solidFill>
                <a:latin typeface="+mn-lt"/>
                <a:ea typeface="+mn-ea"/>
                <a:cs typeface="+mn-cs"/>
              </a:rPr>
              <a:t>. 2012;72(10):811-816. doi:10.1016/j.biopsych.2012.06.020.</a:t>
            </a:r>
            <a:endParaRPr lang="en-US" sz="1000" dirty="0"/>
          </a:p>
          <a:p>
            <a:endParaRPr lang="en-US" sz="1000" kern="120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Marijuana impact slides</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D6A314A-CE1D-4E13-A47C-C9AD1685F97C}"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10/31/2019</a:t>
            </a:fld>
            <a:endParaRPr kumimoji="0" lang="en-US"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BB2A3B2-3F0E-884E-A372-9A39CE3B0A7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8709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latin typeface="+mn-lt"/>
                <a:ea typeface="+mn-ea"/>
                <a:cs typeface="+mn-cs"/>
              </a:rPr>
              <a:t>Whether adolescent marijuana use can contribute to developing psychosis later in adulthood appears to depend on whether a person already has a genetically based vulnerability to the disorder. </a:t>
            </a:r>
            <a:r>
              <a:rPr lang="en-US" sz="1000" u="sng" kern="1200" dirty="0">
                <a:solidFill>
                  <a:srgbClr val="FF0000"/>
                </a:solidFill>
                <a:latin typeface="+mn-lt"/>
                <a:ea typeface="+mn-ea"/>
                <a:cs typeface="+mn-cs"/>
              </a:rPr>
              <a:t>The AKT1 gene governs an enzyme that affects brain signaling involving the neurotransmitter dopamine</a:t>
            </a:r>
            <a:r>
              <a:rPr lang="en-US" sz="1000" kern="1200" dirty="0">
                <a:solidFill>
                  <a:schemeClr val="tx1"/>
                </a:solidFill>
                <a:latin typeface="+mn-lt"/>
                <a:ea typeface="+mn-ea"/>
                <a:cs typeface="+mn-cs"/>
              </a:rPr>
              <a:t>. Altered dopamine signaling is known to be involved in schizophrenia. AKT1 can take one of three forms in a specific region of the gene implicated in susceptibility to schizophrenia: T/T, C/T, and C/C. Daily users of marijuana</a:t>
            </a:r>
            <a:r>
              <a:rPr lang="en-US" sz="1000" kern="1200" baseline="0" dirty="0">
                <a:solidFill>
                  <a:schemeClr val="tx1"/>
                </a:solidFill>
                <a:latin typeface="+mn-lt"/>
                <a:ea typeface="+mn-ea"/>
                <a:cs typeface="+mn-cs"/>
              </a:rPr>
              <a:t> </a:t>
            </a:r>
            <a:r>
              <a:rPr lang="en-US" sz="1000" kern="1200" dirty="0">
                <a:solidFill>
                  <a:schemeClr val="tx1"/>
                </a:solidFill>
                <a:latin typeface="+mn-lt"/>
                <a:ea typeface="+mn-ea"/>
                <a:cs typeface="+mn-cs"/>
              </a:rPr>
              <a:t>with the C/C variant have a seven times higher risk of developing psychosis than infrequent marijuana users or nonusers. The risk for psychosis among those with the T/T variant was unaffected by whether they used marijuana.</a:t>
            </a:r>
          </a:p>
          <a:p>
            <a:endParaRPr lang="en-US" sz="1000" kern="1200" dirty="0">
              <a:solidFill>
                <a:schemeClr val="tx1"/>
              </a:solidFill>
              <a:latin typeface="+mn-lt"/>
              <a:ea typeface="+mn-ea"/>
              <a:cs typeface="+mn-cs"/>
            </a:endParaRPr>
          </a:p>
          <a:p>
            <a:r>
              <a:rPr lang="en-US" sz="1000" kern="1200" dirty="0">
                <a:solidFill>
                  <a:schemeClr val="tx1"/>
                </a:solidFill>
                <a:latin typeface="+mn-lt"/>
                <a:ea typeface="+mn-ea"/>
                <a:cs typeface="+mn-cs"/>
              </a:rPr>
              <a:t>Results</a:t>
            </a:r>
          </a:p>
          <a:p>
            <a:r>
              <a:rPr lang="en-US" sz="1000" kern="1200" dirty="0">
                <a:solidFill>
                  <a:schemeClr val="tx1"/>
                </a:solidFill>
                <a:latin typeface="+mn-lt"/>
                <a:ea typeface="+mn-ea"/>
                <a:cs typeface="+mn-cs"/>
              </a:rPr>
              <a:t>The rs2494732 locus was not associated with an increased risk of a psychotic disorder, with lifetime cannabis use, or with frequency of use. We did, however, find that the effect of lifetime cannabis use on risk of psychosis was significantly influenced by the rs2494732 locus (likelihood ratio statistic for the interaction = 8.54; </a:t>
            </a:r>
            <a:r>
              <a:rPr lang="en-US" sz="1000" i="1" kern="1200" dirty="0">
                <a:solidFill>
                  <a:schemeClr val="tx1"/>
                </a:solidFill>
                <a:latin typeface="+mn-lt"/>
                <a:ea typeface="+mn-ea"/>
                <a:cs typeface="+mn-cs"/>
              </a:rPr>
              <a:t>p</a:t>
            </a:r>
            <a:r>
              <a:rPr lang="en-US" sz="1000" i="0" kern="1200" dirty="0">
                <a:solidFill>
                  <a:schemeClr val="tx1"/>
                </a:solidFill>
                <a:latin typeface="+mn-lt"/>
                <a:ea typeface="+mn-ea"/>
                <a:cs typeface="+mn-cs"/>
              </a:rPr>
              <a:t> = .014). Carriers of the C/C genotype with a history of cannabis use showed a greater than twofold increased likelihood of a psychotic disorder (odds ratio = 2.18 [95% confidence interval: 1.12, 4.31]) when compared with users who were T/T carriers. Moreover, the interaction between the rs2494732 genotype and frequency of use was also significant at the 5% level (likelihood ratio = 13.39; </a:t>
            </a:r>
            <a:r>
              <a:rPr lang="en-US" sz="1000" i="1" kern="1200" dirty="0">
                <a:solidFill>
                  <a:schemeClr val="tx1"/>
                </a:solidFill>
                <a:latin typeface="+mn-lt"/>
                <a:ea typeface="+mn-ea"/>
                <a:cs typeface="+mn-cs"/>
              </a:rPr>
              <a:t>p</a:t>
            </a:r>
            <a:r>
              <a:rPr lang="en-US" sz="1000" i="0" kern="1200" dirty="0">
                <a:solidFill>
                  <a:schemeClr val="tx1"/>
                </a:solidFill>
                <a:latin typeface="+mn-lt"/>
                <a:ea typeface="+mn-ea"/>
                <a:cs typeface="+mn-cs"/>
              </a:rPr>
              <a:t> = .010). Among daily users, C/C carriers demonstrated a sevenfold increase in the odds of psychosis compared with T/T carriers (odds ratio = 7.23 [95% confidence interval: 1.37, 38.12]).</a:t>
            </a:r>
          </a:p>
          <a:p>
            <a:pPr marL="0" marR="0" indent="0" algn="l" defTabSz="95235"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Di </a:t>
            </a:r>
            <a:r>
              <a:rPr lang="en-US" sz="1000" kern="1200" dirty="0" err="1">
                <a:solidFill>
                  <a:schemeClr val="tx1"/>
                </a:solidFill>
                <a:latin typeface="+mn-lt"/>
                <a:ea typeface="+mn-ea"/>
                <a:cs typeface="+mn-cs"/>
              </a:rPr>
              <a:t>Forti</a:t>
            </a:r>
            <a:r>
              <a:rPr lang="en-US" sz="1000" kern="1200" dirty="0">
                <a:solidFill>
                  <a:schemeClr val="tx1"/>
                </a:solidFill>
                <a:latin typeface="+mn-lt"/>
                <a:ea typeface="+mn-ea"/>
                <a:cs typeface="+mn-cs"/>
              </a:rPr>
              <a:t> M, </a:t>
            </a:r>
            <a:r>
              <a:rPr lang="en-US" sz="1000" kern="1200" dirty="0" err="1">
                <a:solidFill>
                  <a:schemeClr val="tx1"/>
                </a:solidFill>
                <a:latin typeface="+mn-lt"/>
                <a:ea typeface="+mn-ea"/>
                <a:cs typeface="+mn-cs"/>
              </a:rPr>
              <a:t>Iyegbe</a:t>
            </a:r>
            <a:r>
              <a:rPr lang="en-US" sz="1000" kern="1200" dirty="0">
                <a:solidFill>
                  <a:schemeClr val="tx1"/>
                </a:solidFill>
                <a:latin typeface="+mn-lt"/>
                <a:ea typeface="+mn-ea"/>
                <a:cs typeface="+mn-cs"/>
              </a:rPr>
              <a:t> C, </a:t>
            </a:r>
            <a:r>
              <a:rPr lang="en-US" sz="1000" kern="1200" dirty="0" err="1">
                <a:solidFill>
                  <a:schemeClr val="tx1"/>
                </a:solidFill>
                <a:latin typeface="+mn-lt"/>
                <a:ea typeface="+mn-ea"/>
                <a:cs typeface="+mn-cs"/>
              </a:rPr>
              <a:t>Sallis</a:t>
            </a:r>
            <a:r>
              <a:rPr lang="en-US" sz="1000" kern="1200" dirty="0">
                <a:solidFill>
                  <a:schemeClr val="tx1"/>
                </a:solidFill>
                <a:latin typeface="+mn-lt"/>
                <a:ea typeface="+mn-ea"/>
                <a:cs typeface="+mn-cs"/>
              </a:rPr>
              <a:t> H, et al. Confirmation that the AKT1 (rs2494732) genotype influences the risk of psychosis in cannabis users. </a:t>
            </a:r>
            <a:r>
              <a:rPr lang="en-US" sz="1000" i="1" kern="1200" dirty="0" err="1">
                <a:solidFill>
                  <a:schemeClr val="tx1"/>
                </a:solidFill>
                <a:latin typeface="+mn-lt"/>
                <a:ea typeface="+mn-ea"/>
                <a:cs typeface="+mn-cs"/>
              </a:rPr>
              <a:t>Biol</a:t>
            </a:r>
            <a:r>
              <a:rPr lang="en-US" sz="1000" i="1" kern="1200" dirty="0">
                <a:solidFill>
                  <a:schemeClr val="tx1"/>
                </a:solidFill>
                <a:latin typeface="+mn-lt"/>
                <a:ea typeface="+mn-ea"/>
                <a:cs typeface="+mn-cs"/>
              </a:rPr>
              <a:t> Psychiatry</a:t>
            </a:r>
            <a:r>
              <a:rPr lang="en-US" sz="1000" i="0" kern="1200" dirty="0">
                <a:solidFill>
                  <a:schemeClr val="tx1"/>
                </a:solidFill>
                <a:latin typeface="+mn-lt"/>
                <a:ea typeface="+mn-ea"/>
                <a:cs typeface="+mn-cs"/>
              </a:rPr>
              <a:t>. 2012;72(10):811-816. doi:10.1016/j.biopsych.2012.06.020.</a:t>
            </a:r>
            <a:endParaRPr lang="en-US" sz="1000" dirty="0"/>
          </a:p>
          <a:p>
            <a:endParaRPr lang="en-US" sz="1000" kern="120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Marijuana impact slides</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D6A314A-CE1D-4E13-A47C-C9AD1685F97C}"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10/31/2019</a:t>
            </a:fld>
            <a:endParaRPr kumimoji="0" lang="en-US"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BB2A3B2-3F0E-884E-A372-9A39CE3B0A7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75325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 (RMHIDTA, 2017; RMHIDTA, personal communication, January 25, 2018). </a:t>
            </a:r>
          </a:p>
          <a:p>
            <a:endParaRPr lang="en-US"/>
          </a:p>
          <a:p>
            <a:r>
              <a:rPr lang="en-US" sz="1200"/>
              <a:t>ACCESSIBILITY </a:t>
            </a:r>
          </a:p>
          <a:p>
            <a:r>
              <a:rPr lang="en-US" sz="1200"/>
              <a:t>Accessibility</a:t>
            </a:r>
            <a:r>
              <a:rPr lang="en-US" sz="1200" baseline="0"/>
              <a:t>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349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venir Book"/>
              </a:rPr>
              <a:t>(National Survey on Drug Use and Health [NSDUH], 2006-2017).</a:t>
            </a:r>
          </a:p>
          <a:p>
            <a:endParaRPr lang="en-US">
              <a:latin typeface="Avenir Book"/>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058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New increase in unintentional marijuana ingestions by young children after modification of drug enforcement laws for marijuana possession in Colorado.</a:t>
            </a:r>
          </a:p>
        </p:txBody>
      </p:sp>
      <p:sp>
        <p:nvSpPr>
          <p:cNvPr id="4" name="Slide Number Placeholder 3"/>
          <p:cNvSpPr>
            <a:spLocks noGrp="1"/>
          </p:cNvSpPr>
          <p:nvPr>
            <p:ph type="sldNum" sz="quarter" idx="10"/>
          </p:nvPr>
        </p:nvSpPr>
        <p:spPr/>
        <p:txBody>
          <a:bodyPr/>
          <a:lstStyle/>
          <a:p>
            <a:fld id="{C1EADE21-E2C3-422C-8036-9F68A437F04B}" type="slidenum">
              <a:rPr lang="en-US" smtClean="0"/>
              <a:t>75</a:t>
            </a:fld>
            <a:endParaRPr lang="en-US"/>
          </a:p>
        </p:txBody>
      </p:sp>
    </p:spTree>
    <p:extLst>
      <p:ext uri="{BB962C8B-B14F-4D97-AF65-F5344CB8AC3E}">
        <p14:creationId xmlns:p14="http://schemas.microsoft.com/office/powerpoint/2010/main" val="2712839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VIA Reuters: https://www.reuters.com/article/us-health-marijuana-kids/marijuana-related-er-visits-by-colorado-teens-on-the-rise-idUSKBN1HO38A</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161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B8C47-F03D-476A-867F-AA5CCB63636F}" type="slidenum">
              <a:rPr lang="en-US" smtClean="0"/>
              <a:t>20</a:t>
            </a:fld>
            <a:endParaRPr lang="en-US"/>
          </a:p>
        </p:txBody>
      </p:sp>
    </p:spTree>
    <p:extLst>
      <p:ext uri="{BB962C8B-B14F-4D97-AF65-F5344CB8AC3E}">
        <p14:creationId xmlns:p14="http://schemas.microsoft.com/office/powerpoint/2010/main" val="3060264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“Central Oregon hospitals saw a nearly 2,000% increase in emergency room visits due to marijuana poisoning, with 434 marijuana-related emergency visits in January 2016 alone, compared to a maximum of 32 visits per month prior to legalization (Kent, 2016).“</a:t>
            </a:r>
          </a:p>
          <a:p>
            <a:r>
              <a:rPr lang="en-US" sz="1200" b="0" i="0" u="none" strike="noStrike" kern="1200" baseline="0">
                <a:solidFill>
                  <a:schemeClr val="tx1"/>
                </a:solidFill>
                <a:latin typeface="+mn-lt"/>
                <a:ea typeface="+mn-ea"/>
                <a:cs typeface="+mn-cs"/>
              </a:rPr>
              <a:t>“One hospital in Bend, Oregon, also had an increase in marijuana-related emergency room visits from 229 in 2012 to 2,251 in 2015; the average number of marijuana-related emergency room visits per month in the same hospital in 2016 was 552 (</a:t>
            </a:r>
            <a:r>
              <a:rPr lang="en-US" sz="1200" b="0" i="0" u="none" strike="noStrike" kern="1200" baseline="0" err="1">
                <a:solidFill>
                  <a:schemeClr val="tx1"/>
                </a:solidFill>
                <a:latin typeface="+mn-lt"/>
                <a:ea typeface="+mn-ea"/>
                <a:cs typeface="+mn-cs"/>
              </a:rPr>
              <a:t>Hawryluk</a:t>
            </a:r>
            <a:r>
              <a:rPr lang="en-US" sz="1200" b="0" i="0" u="none" strike="noStrike" kern="1200" baseline="0">
                <a:solidFill>
                  <a:schemeClr val="tx1"/>
                </a:solidFill>
                <a:latin typeface="+mn-lt"/>
                <a:ea typeface="+mn-ea"/>
                <a:cs typeface="+mn-cs"/>
              </a:rPr>
              <a:t>, 2017).” </a:t>
            </a:r>
          </a:p>
          <a:p>
            <a:endParaRPr lang="en-US" sz="800">
              <a:solidFill>
                <a:schemeClr val="bg1"/>
              </a:solidFill>
            </a:endParaRPr>
          </a:p>
          <a:p>
            <a:endParaRPr lang="en-US" sz="80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rPr>
              <a:t>REFERENCE:</a:t>
            </a:r>
            <a:r>
              <a:rPr lang="en-US" sz="800" baseline="0">
                <a:solidFill>
                  <a:schemeClr val="bg1"/>
                </a:solidFill>
              </a:rPr>
              <a:t> </a:t>
            </a:r>
            <a:r>
              <a:rPr lang="en-US" sz="800">
                <a:solidFill>
                  <a:schemeClr val="bg1"/>
                </a:solidFill>
              </a:rPr>
              <a:t>Rocky Mountain Poison and Drug Center. (2017). Retrieved December 22, 2017, from http://www.rmhidta.org/html/FINAL%202017%20Legalization%20of%20Marijuana%20in%20Colorado%20The%20Impact.pdf as cited by Smart Approaches to Marijuana (SAM) (2018, March). Lessons learned from marijuana legalization in four U.S. States and D.C. March 2018. Retrieved from https://learnaboutsam.org/wp-content/uploads/2018/03/SAM-Digital-C-4.pdf. </a:t>
            </a:r>
          </a:p>
          <a:p>
            <a:endParaRPr lang="en-US" sz="80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402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79</a:t>
            </a:fld>
            <a:endParaRPr lang="en-US"/>
          </a:p>
        </p:txBody>
      </p:sp>
    </p:spTree>
    <p:extLst>
      <p:ext uri="{BB962C8B-B14F-4D97-AF65-F5344CB8AC3E}">
        <p14:creationId xmlns:p14="http://schemas.microsoft.com/office/powerpoint/2010/main" val="1672536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retail marijuana was legalized, there is a</a:t>
            </a:r>
            <a:r>
              <a:rPr lang="en-US" baseline="0" dirty="0"/>
              <a:t>n increasing trend in the amount of hospitalizations ad emergency department visits.</a:t>
            </a:r>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80</a:t>
            </a:fld>
            <a:endParaRPr lang="en-US"/>
          </a:p>
        </p:txBody>
      </p:sp>
    </p:spTree>
    <p:extLst>
      <p:ext uri="{BB962C8B-B14F-4D97-AF65-F5344CB8AC3E}">
        <p14:creationId xmlns:p14="http://schemas.microsoft.com/office/powerpoint/2010/main" val="1085885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Dashed line</a:t>
            </a:r>
            <a:r>
              <a:rPr lang="en-US" baseline="0" dirty="0"/>
              <a:t> marks the expansion of medical marijuana commercialization</a:t>
            </a:r>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86</a:t>
            </a:fld>
            <a:endParaRPr lang="en-US"/>
          </a:p>
        </p:txBody>
      </p:sp>
    </p:spTree>
    <p:extLst>
      <p:ext uri="{BB962C8B-B14F-4D97-AF65-F5344CB8AC3E}">
        <p14:creationId xmlns:p14="http://schemas.microsoft.com/office/powerpoint/2010/main" val="4267372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“Commercialization” refers</a:t>
            </a:r>
            <a:r>
              <a:rPr lang="en-US" baseline="0" dirty="0"/>
              <a:t> to the commercialization </a:t>
            </a:r>
          </a:p>
          <a:p>
            <a:r>
              <a:rPr lang="en-US" sz="1200" b="0" i="0" u="none" strike="noStrike" kern="1200" baseline="0" dirty="0">
                <a:solidFill>
                  <a:schemeClr val="tx1"/>
                </a:solidFill>
                <a:latin typeface="+mn-lt"/>
                <a:ea typeface="+mn-ea"/>
                <a:cs typeface="+mn-cs"/>
              </a:rPr>
              <a:t> </a:t>
            </a:r>
            <a:r>
              <a:rPr lang="it-IT" sz="1200" b="1" i="0" u="none" strike="noStrike" kern="1200" baseline="0" dirty="0">
                <a:solidFill>
                  <a:schemeClr val="tx1"/>
                </a:solidFill>
                <a:latin typeface="+mn-lt"/>
                <a:ea typeface="+mn-ea"/>
                <a:cs typeface="+mn-cs"/>
              </a:rPr>
              <a:t>2006 – 2008: </a:t>
            </a:r>
            <a:r>
              <a:rPr lang="it-IT" sz="1200" b="0" i="0" u="none" strike="noStrike" kern="1200" baseline="0" dirty="0">
                <a:solidFill>
                  <a:schemeClr val="tx1"/>
                </a:solidFill>
                <a:latin typeface="+mn-lt"/>
                <a:ea typeface="+mn-ea"/>
                <a:cs typeface="+mn-cs"/>
              </a:rPr>
              <a:t>Medical marijuana pre‐commercialization era</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2009 – Present: </a:t>
            </a:r>
            <a:r>
              <a:rPr lang="en-US" sz="1200" b="0" i="0" u="none" strike="noStrike" kern="1200" baseline="0" dirty="0">
                <a:solidFill>
                  <a:schemeClr val="tx1"/>
                </a:solidFill>
                <a:latin typeface="+mn-lt"/>
                <a:ea typeface="+mn-ea"/>
                <a:cs typeface="+mn-cs"/>
              </a:rPr>
              <a:t>Medical marijuana commercialization and expansion era</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2013 – Present: </a:t>
            </a:r>
            <a:r>
              <a:rPr lang="en-US" sz="1200" b="0" i="0" u="none" strike="noStrike" kern="1200" baseline="0" dirty="0">
                <a:solidFill>
                  <a:schemeClr val="tx1"/>
                </a:solidFill>
                <a:latin typeface="+mn-lt"/>
                <a:ea typeface="+mn-ea"/>
                <a:cs typeface="+mn-cs"/>
              </a:rPr>
              <a:t>Recreational marijuana era</a:t>
            </a:r>
            <a:endParaRPr lang="en-US" dirty="0"/>
          </a:p>
        </p:txBody>
      </p:sp>
      <p:sp>
        <p:nvSpPr>
          <p:cNvPr id="4" name="Slide Number Placeholder 3"/>
          <p:cNvSpPr>
            <a:spLocks noGrp="1"/>
          </p:cNvSpPr>
          <p:nvPr>
            <p:ph type="sldNum" sz="quarter" idx="10"/>
          </p:nvPr>
        </p:nvSpPr>
        <p:spPr/>
        <p:txBody>
          <a:bodyPr/>
          <a:lstStyle/>
          <a:p>
            <a:fld id="{96EB0C4E-23FB-4152-B5E4-961397E44D21}" type="slidenum">
              <a:rPr lang="en-US" smtClean="0"/>
              <a:t>87</a:t>
            </a:fld>
            <a:endParaRPr lang="en-US"/>
          </a:p>
        </p:txBody>
      </p:sp>
    </p:spTree>
    <p:extLst>
      <p:ext uri="{BB962C8B-B14F-4D97-AF65-F5344CB8AC3E}">
        <p14:creationId xmlns:p14="http://schemas.microsoft.com/office/powerpoint/2010/main" val="50062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High Report, Sept 2016 </a:t>
            </a:r>
          </a:p>
        </p:txBody>
      </p:sp>
      <p:sp>
        <p:nvSpPr>
          <p:cNvPr id="4" name="Slide Number Placeholder 3"/>
          <p:cNvSpPr>
            <a:spLocks noGrp="1"/>
          </p:cNvSpPr>
          <p:nvPr>
            <p:ph type="sldNum" sz="quarter" idx="10"/>
          </p:nvPr>
        </p:nvSpPr>
        <p:spPr/>
        <p:txBody>
          <a:bodyPr/>
          <a:lstStyle/>
          <a:p>
            <a:fld id="{96EB0C4E-23FB-4152-B5E4-961397E44D21}" type="slidenum">
              <a:rPr lang="en-US" smtClean="0"/>
              <a:t>88</a:t>
            </a:fld>
            <a:endParaRPr lang="en-US"/>
          </a:p>
        </p:txBody>
      </p:sp>
    </p:spTree>
    <p:extLst>
      <p:ext uri="{BB962C8B-B14F-4D97-AF65-F5344CB8AC3E}">
        <p14:creationId xmlns:p14="http://schemas.microsoft.com/office/powerpoint/2010/main" val="1352547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Delta-9-THC represents the compound in marijuana responsible for the psychoactive ‘high’ users’ experience.</a:t>
            </a:r>
          </a:p>
          <a:p>
            <a:r>
              <a:rPr lang="en-US" sz="1200" kern="1200" baseline="0" dirty="0" err="1">
                <a:solidFill>
                  <a:schemeClr val="tx1"/>
                </a:solidFill>
                <a:latin typeface="+mn-lt"/>
                <a:ea typeface="+mn-ea"/>
                <a:cs typeface="+mn-cs"/>
              </a:rPr>
              <a:t>Carboxy</a:t>
            </a:r>
            <a:r>
              <a:rPr lang="en-US" sz="1200" kern="1200" baseline="0" dirty="0">
                <a:solidFill>
                  <a:schemeClr val="tx1"/>
                </a:solidFill>
                <a:latin typeface="+mn-lt"/>
                <a:ea typeface="+mn-ea"/>
                <a:cs typeface="+mn-cs"/>
              </a:rPr>
              <a:t>-THC is the second stage metabolite of THC – it stays in an individual for a period of time and is not taken into account for DUI but in this case is used to show past use in an individual. </a:t>
            </a:r>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89</a:t>
            </a:fld>
            <a:endParaRPr lang="en-US"/>
          </a:p>
        </p:txBody>
      </p:sp>
    </p:spTree>
    <p:extLst>
      <p:ext uri="{BB962C8B-B14F-4D97-AF65-F5344CB8AC3E}">
        <p14:creationId xmlns:p14="http://schemas.microsoft.com/office/powerpoint/2010/main" val="3291709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Graph shows the amount of individuals involved in a fatal car accident by age.</a:t>
            </a:r>
            <a:r>
              <a:rPr lang="en-US" baseline="0" dirty="0"/>
              <a:t> Highest percentage of drivers who were positive for THC, </a:t>
            </a:r>
            <a:r>
              <a:rPr lang="en-US" baseline="0" dirty="0" err="1"/>
              <a:t>carboxy</a:t>
            </a:r>
            <a:r>
              <a:rPr lang="en-US" baseline="0" dirty="0"/>
              <a:t>-THC ad TCH &amp; Alcohol were people between the ages of 16-25.</a:t>
            </a:r>
            <a:endParaRPr lang="en-US" dirty="0"/>
          </a:p>
        </p:txBody>
      </p:sp>
      <p:sp>
        <p:nvSpPr>
          <p:cNvPr id="4" name="Slide Number Placeholder 3"/>
          <p:cNvSpPr>
            <a:spLocks noGrp="1"/>
          </p:cNvSpPr>
          <p:nvPr>
            <p:ph type="sldNum" sz="quarter" idx="10"/>
          </p:nvPr>
        </p:nvSpPr>
        <p:spPr/>
        <p:txBody>
          <a:bodyPr/>
          <a:lstStyle/>
          <a:p>
            <a:fld id="{C1EADE21-E2C3-422C-8036-9F68A437F04B}" type="slidenum">
              <a:rPr lang="en-US" smtClean="0"/>
              <a:t>90</a:t>
            </a:fld>
            <a:endParaRPr lang="en-US"/>
          </a:p>
        </p:txBody>
      </p:sp>
    </p:spTree>
    <p:extLst>
      <p:ext uri="{BB962C8B-B14F-4D97-AF65-F5344CB8AC3E}">
        <p14:creationId xmlns:p14="http://schemas.microsoft.com/office/powerpoint/2010/main" val="3750570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B0C4E-23FB-4152-B5E4-961397E44D21}" type="slidenum">
              <a:rPr lang="en-US" smtClean="0"/>
              <a:t>95</a:t>
            </a:fld>
            <a:endParaRPr lang="en-US"/>
          </a:p>
        </p:txBody>
      </p:sp>
    </p:spTree>
    <p:extLst>
      <p:ext uri="{BB962C8B-B14F-4D97-AF65-F5344CB8AC3E}">
        <p14:creationId xmlns:p14="http://schemas.microsoft.com/office/powerpoint/2010/main" val="3135757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Nabilone</a:t>
            </a:r>
            <a:r>
              <a:rPr lang="en-US" baseline="0" dirty="0"/>
              <a:t> is an analog to </a:t>
            </a:r>
            <a:r>
              <a:rPr lang="en-US" baseline="0" dirty="0" err="1"/>
              <a:t>Dronabinol</a:t>
            </a:r>
            <a:r>
              <a:rPr lang="en-US" baseline="0" dirty="0"/>
              <a:t>.  Differences are primarily related to dosing:</a:t>
            </a:r>
          </a:p>
          <a:p>
            <a:r>
              <a:rPr lang="en-US" baseline="0" dirty="0" err="1"/>
              <a:t>Dronabinol</a:t>
            </a:r>
            <a:r>
              <a:rPr lang="en-US" baseline="0" dirty="0"/>
              <a:t>: 5 mg/m2 orally four to six times per day. May increase in 2.5mg/m2 increments up to 15 mg/m2 per dose. Schedule III controlled substance</a:t>
            </a:r>
          </a:p>
          <a:p>
            <a:r>
              <a:rPr lang="en-US" baseline="0" dirty="0" err="1"/>
              <a:t>Nabilone</a:t>
            </a:r>
            <a:r>
              <a:rPr lang="en-US" baseline="0" dirty="0"/>
              <a:t>: 1 to 2 mg orally twice daily;  maximum of 6 mg per day. Schedule II controlled substance</a:t>
            </a:r>
            <a:endParaRPr lang="en-US" dirty="0"/>
          </a:p>
        </p:txBody>
      </p:sp>
      <p:sp>
        <p:nvSpPr>
          <p:cNvPr id="4" name="Slide Number Placeholder 3"/>
          <p:cNvSpPr>
            <a:spLocks noGrp="1"/>
          </p:cNvSpPr>
          <p:nvPr>
            <p:ph type="sldNum" sz="quarter" idx="10"/>
          </p:nvPr>
        </p:nvSpPr>
        <p:spPr/>
        <p:txBody>
          <a:bodyPr/>
          <a:lstStyle/>
          <a:p>
            <a:fld id="{01FB8C47-F03D-476A-867F-AA5CCB63636F}" type="slidenum">
              <a:rPr lang="en-US" smtClean="0"/>
              <a:t>21</a:t>
            </a:fld>
            <a:endParaRPr lang="en-US"/>
          </a:p>
        </p:txBody>
      </p:sp>
    </p:spTree>
    <p:extLst>
      <p:ext uri="{BB962C8B-B14F-4D97-AF65-F5344CB8AC3E}">
        <p14:creationId xmlns:p14="http://schemas.microsoft.com/office/powerpoint/2010/main" val="17003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conclusions: “…based on the available data, oral cannabinoids should not be used as first-line</a:t>
            </a:r>
            <a:r>
              <a:rPr lang="en-US" baseline="0" dirty="0"/>
              <a:t> anti-emetics.  They may, however, prove effective to treat refractory emesis and have their place as adjuvants to other antiemetic medications.  There is insufficient evidence on the efficacy of cannabis and its derivatives to control epilepsy.  Further clinical trials, well-designed, carefully executed and powered for efficacy, are essential to clearly define the role of cannabinoids as appetite stimulants, as well as in the treatment of multiple sclerosis, spinal cord injuries, Tourette’s syndrome and glaucoma.  For each pathology, it remains to be determined what type of cannabinoid and what route of administration are the most suitable to maximize the beneficial effects of each preparation and minimize the incidence of undesirable reactions”</a:t>
            </a:r>
            <a:endParaRPr lang="en-US" dirty="0"/>
          </a:p>
        </p:txBody>
      </p:sp>
      <p:sp>
        <p:nvSpPr>
          <p:cNvPr id="4" name="Slide Number Placeholder 3"/>
          <p:cNvSpPr>
            <a:spLocks noGrp="1"/>
          </p:cNvSpPr>
          <p:nvPr>
            <p:ph type="sldNum" sz="quarter" idx="10"/>
          </p:nvPr>
        </p:nvSpPr>
        <p:spPr/>
        <p:txBody>
          <a:bodyPr/>
          <a:lstStyle/>
          <a:p>
            <a:fld id="{01FB8C47-F03D-476A-867F-AA5CCB63636F}" type="slidenum">
              <a:rPr lang="en-US" smtClean="0"/>
              <a:t>23</a:t>
            </a:fld>
            <a:endParaRPr lang="en-US"/>
          </a:p>
        </p:txBody>
      </p:sp>
    </p:spTree>
    <p:extLst>
      <p:ext uri="{BB962C8B-B14F-4D97-AF65-F5344CB8AC3E}">
        <p14:creationId xmlns:p14="http://schemas.microsoft.com/office/powerpoint/2010/main" val="3873271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Results: A total of seven relevant studies were included in the review, reported in eight publications. All were </a:t>
            </a:r>
            <a:r>
              <a:rPr lang="en-US" dirty="0" err="1"/>
              <a:t>randomised</a:t>
            </a:r>
            <a:r>
              <a:rPr lang="en-US" dirty="0"/>
              <a:t> controlled studies, with four </a:t>
            </a:r>
            <a:r>
              <a:rPr lang="en-US" dirty="0" err="1"/>
              <a:t>utilising</a:t>
            </a:r>
            <a:r>
              <a:rPr lang="en-US" dirty="0"/>
              <a:t> a parallel group design, two a within-subject </a:t>
            </a:r>
            <a:r>
              <a:rPr lang="en-US" dirty="0" err="1"/>
              <a:t>randomisation</a:t>
            </a:r>
            <a:r>
              <a:rPr lang="en-US" dirty="0"/>
              <a:t> and two a cross-over design. All of the studies were of a fairly short duration, ranging from 21 days to 84 days. In only four papers (in effect, three studies) were sequence generation and allocation concealment judged to be adequate. The use of </a:t>
            </a:r>
            <a:r>
              <a:rPr lang="en-US" dirty="0">
                <a:effectLst/>
              </a:rPr>
              <a:t>cannabis</a:t>
            </a:r>
            <a:r>
              <a:rPr lang="en-US" dirty="0"/>
              <a:t> and rapidly acting cannabinoids posed considerable challenges for blinding, as the psychoactive effects are expected to be quickly discernible to study participants, particularly those who have been previous users of such products. </a:t>
            </a:r>
            <a:r>
              <a:rPr lang="en-US" dirty="0" err="1"/>
              <a:t>Dronabinol</a:t>
            </a:r>
            <a:r>
              <a:rPr lang="en-US" dirty="0"/>
              <a:t> was expected to be more easily blinded. The outcomes measured were variable, including change in weight, change in body fat (measured as a percentage of total body weight), change in appetite (measured on a visual analogue scale), change in caloric intake (measured in kcals/kg/24hr), change in nausea and vomiting (measured on a visual analogue scale), change in performance (measured by </a:t>
            </a:r>
            <a:r>
              <a:rPr lang="en-US" dirty="0" err="1"/>
              <a:t>Karnofsky</a:t>
            </a:r>
            <a:r>
              <a:rPr lang="en-US" dirty="0"/>
              <a:t> performance score or specific tests for memory and dexterity) and change in mood (measured on a visual analogue scale).The evidence for substantial effects on morbidity and mortality is currently limited. Data from only one relatively small study (n=139, of which only 88 were evaluable), conducted in the period before access to highly-active antiretroviral therapy (HAART), showed that patients administered </a:t>
            </a:r>
            <a:r>
              <a:rPr lang="en-US" dirty="0" err="1"/>
              <a:t>dronabinol</a:t>
            </a:r>
            <a:r>
              <a:rPr lang="en-US" dirty="0"/>
              <a:t> were twice as likely to gain 2kg or more in body weight (RR 2.09), but the confidence interval for this measure (95% CI 0.72 - 6.06) included unity. The mean weight gain in the </a:t>
            </a:r>
            <a:r>
              <a:rPr lang="en-US" dirty="0" err="1"/>
              <a:t>dronabinol</a:t>
            </a:r>
            <a:r>
              <a:rPr lang="en-US" dirty="0"/>
              <a:t> group was only 0.1kg, compared with a loss of 0.4kg in the placebo group. However, the quality of sequence generation and allocation concealment in this study, in which participants were </a:t>
            </a:r>
            <a:r>
              <a:rPr lang="en-US" dirty="0" err="1"/>
              <a:t>randomised</a:t>
            </a:r>
            <a:r>
              <a:rPr lang="en-US" dirty="0"/>
              <a:t> by </a:t>
            </a:r>
            <a:r>
              <a:rPr lang="en-US" dirty="0" err="1"/>
              <a:t>centre</a:t>
            </a:r>
            <a:r>
              <a:rPr lang="en-US" dirty="0"/>
              <a:t>, could not be assessed.</a:t>
            </a:r>
          </a:p>
          <a:p>
            <a:endParaRPr lang="en-US" dirty="0"/>
          </a:p>
          <a:p>
            <a:r>
              <a:rPr lang="en-US" dirty="0"/>
              <a:t>Author’s Conclusions: Despite </a:t>
            </a:r>
            <a:r>
              <a:rPr lang="en-US" dirty="0" err="1"/>
              <a:t>dronabinol</a:t>
            </a:r>
            <a:r>
              <a:rPr lang="en-US" dirty="0"/>
              <a:t> being registered by at least some medicines regulatory authorities for the treatment of AIDS-associated anorexia, and some jurisdictions making allowances for the "</a:t>
            </a:r>
            <a:r>
              <a:rPr lang="en-US" dirty="0">
                <a:effectLst/>
              </a:rPr>
              <a:t>medical</a:t>
            </a:r>
            <a:r>
              <a:rPr lang="en-US" dirty="0"/>
              <a:t>" use of marijuana by patients with HIV/AIDS, evidence for the efficacy and safety of </a:t>
            </a:r>
            <a:r>
              <a:rPr lang="en-US" dirty="0">
                <a:effectLst/>
              </a:rPr>
              <a:t>cannabis</a:t>
            </a:r>
            <a:r>
              <a:rPr lang="en-US" dirty="0"/>
              <a:t> and cannabinoids in this setting is lacking. Such studies as have been performed have been of short duration, in small numbers of patients, and have focused on short-term measures of efficacy. Long-term data, showing a sustained effect on AIDS-related morbidity and mortality and safety in patients on effective antiretroviral therapy, has yet to be presented. Whether the available evidence is sufficient to justify a wide-ranging revisiting of medicines regulatory practice remains unclear.</a:t>
            </a:r>
          </a:p>
          <a:p>
            <a:endParaRPr lang="en-US" dirty="0"/>
          </a:p>
        </p:txBody>
      </p:sp>
      <p:sp>
        <p:nvSpPr>
          <p:cNvPr id="4" name="Slide Number Placeholder 3"/>
          <p:cNvSpPr>
            <a:spLocks noGrp="1"/>
          </p:cNvSpPr>
          <p:nvPr>
            <p:ph type="sldNum" sz="quarter" idx="10"/>
          </p:nvPr>
        </p:nvSpPr>
        <p:spPr/>
        <p:txBody>
          <a:bodyPr/>
          <a:lstStyle/>
          <a:p>
            <a:fld id="{01FB8C47-F03D-476A-867F-AA5CCB63636F}" type="slidenum">
              <a:rPr lang="en-US" smtClean="0"/>
              <a:t>24</a:t>
            </a:fld>
            <a:endParaRPr lang="en-US"/>
          </a:p>
        </p:txBody>
      </p:sp>
    </p:spTree>
    <p:extLst>
      <p:ext uri="{BB962C8B-B14F-4D97-AF65-F5344CB8AC3E}">
        <p14:creationId xmlns:p14="http://schemas.microsoft.com/office/powerpoint/2010/main" val="405738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in CO</a:t>
            </a:r>
            <a:r>
              <a:rPr lang="en-US" baseline="0" dirty="0"/>
              <a:t>, 2/3 of drivers involved in accidents who tested positive for MJ, had alcohol or another drug in their system also</a:t>
            </a:r>
            <a:endParaRPr lang="en-US" dirty="0"/>
          </a:p>
        </p:txBody>
      </p:sp>
      <p:sp>
        <p:nvSpPr>
          <p:cNvPr id="4" name="Slide Number Placeholder 3"/>
          <p:cNvSpPr>
            <a:spLocks noGrp="1"/>
          </p:cNvSpPr>
          <p:nvPr>
            <p:ph type="sldNum" sz="quarter" idx="10"/>
          </p:nvPr>
        </p:nvSpPr>
        <p:spPr/>
        <p:txBody>
          <a:bodyPr/>
          <a:lstStyle/>
          <a:p>
            <a:fld id="{96EB0C4E-23FB-4152-B5E4-961397E44D21}" type="slidenum">
              <a:rPr lang="en-US" smtClean="0"/>
              <a:t>30</a:t>
            </a:fld>
            <a:endParaRPr lang="en-US"/>
          </a:p>
        </p:txBody>
      </p:sp>
    </p:spTree>
    <p:extLst>
      <p:ext uri="{BB962C8B-B14F-4D97-AF65-F5344CB8AC3E}">
        <p14:creationId xmlns:p14="http://schemas.microsoft.com/office/powerpoint/2010/main" val="246889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https://www.eurekalert.org/pub_releases/2018-04/wkh-pwu041718.php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495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“Furthermore, researchers from Oregon State University found that college students who are binge drinkers under the age of 21 have been one of the primary groups of marijuana users after legalization (Darling, 2017).”</a:t>
            </a:r>
            <a:endParaRPr lang="en-US"/>
          </a:p>
          <a:p>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REFERENCE: </a:t>
            </a:r>
          </a:p>
          <a:p>
            <a:r>
              <a:rPr lang="en-US" sz="1200" b="0" i="0" u="none" strike="noStrike" kern="1200" baseline="0">
                <a:solidFill>
                  <a:schemeClr val="tx1"/>
                </a:solidFill>
                <a:latin typeface="+mn-lt"/>
                <a:ea typeface="+mn-ea"/>
                <a:cs typeface="+mn-cs"/>
              </a:rPr>
              <a:t>Haughwout, P., &amp; Slater, M. (2017). Surveillance report #108: Apparent per capita alcohol consumption: National, state, and regional trends, 1977–2015. Bethesda, MD: National Institute on Alcohol Abuse and Alcoholism. Retrieved February 3, 2018, from https://www.niaaa.nih.gov/sites/default/files/publications/Surveillance/Surveillance108/CONS15.pdf and Colorado Department of Revenue, Colorado Liquor Excise Tax. (2017). Retrieved February 6, 2018, from http://www.rmhidta.org/html/FINAL%202017%20Legalization%20of%20Marijuana%20in%20Colorado%20The%20Impact.pdf, as cited by </a:t>
            </a:r>
            <a:r>
              <a:rPr lang="en-US" sz="800">
                <a:solidFill>
                  <a:schemeClr val="bg1"/>
                </a:solidFill>
              </a:rPr>
              <a:t>Smart Approaches to Marijuana (SAM) (2018, March). Lessons learned from marijuana legalization in four U.S. States and D.C. March 2018. Retrieved from https://learnaboutsam.org/wp-content/uploads/2018/03/SAM-Digital-C-4.pdf. </a:t>
            </a:r>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40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prohibition does have many positive effects</a:t>
            </a:r>
            <a:r>
              <a:rPr lang="en-US" baseline="0" dirty="0"/>
              <a:t> – this argument is made for why should legalize “drugs”. Yes, it’s much harder to prohibit a legalized and culturally and historically embedded drug like alcohol than it is to keep a drug illegal that has not been legal (for a century). </a:t>
            </a:r>
            <a:endParaRPr lang="en-US" dirty="0"/>
          </a:p>
        </p:txBody>
      </p:sp>
      <p:sp>
        <p:nvSpPr>
          <p:cNvPr id="4" name="Slide Number Placeholder 3"/>
          <p:cNvSpPr>
            <a:spLocks noGrp="1"/>
          </p:cNvSpPr>
          <p:nvPr>
            <p:ph type="sldNum" sz="quarter" idx="10"/>
          </p:nvPr>
        </p:nvSpPr>
        <p:spPr/>
        <p:txBody>
          <a:bodyPr/>
          <a:lstStyle/>
          <a:p>
            <a:fld id="{96EB0C4E-23FB-4152-B5E4-961397E44D21}" type="slidenum">
              <a:rPr lang="en-US" smtClean="0"/>
              <a:t>33</a:t>
            </a:fld>
            <a:endParaRPr lang="en-US"/>
          </a:p>
        </p:txBody>
      </p:sp>
    </p:spTree>
    <p:extLst>
      <p:ext uri="{BB962C8B-B14F-4D97-AF65-F5344CB8AC3E}">
        <p14:creationId xmlns:p14="http://schemas.microsoft.com/office/powerpoint/2010/main" val="2803004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E3CBFC9-C69A-4DD5-B61F-648FE3F146C4}" type="datetime1">
              <a:rPr lang="en-US" smtClean="0"/>
              <a:t>10/31/2019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E19F530-FFB0-D141-884B-ACCB2B99C609}" type="slidenum">
              <a:rPr lang="en-US" smtClean="0"/>
              <a:pPr/>
              <a:t>‹#›</a:t>
            </a:fld>
            <a:endParaRPr lang="en-US"/>
          </a:p>
        </p:txBody>
      </p:sp>
    </p:spTree>
    <p:extLst>
      <p:ext uri="{BB962C8B-B14F-4D97-AF65-F5344CB8AC3E}">
        <p14:creationId xmlns:p14="http://schemas.microsoft.com/office/powerpoint/2010/main" val="408341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AC58E9-BCC3-43D8-BE33-DFDF9264AE3F}" type="datetime1">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908388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624D30-1433-4908-90A9-C69CCF033A4C}" type="datetime1">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457114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A9BC7B-1CF2-4292-B677-828C25B00F40}"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196548201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A9BC7B-1CF2-4292-B677-828C25B00F40}"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3167216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A9BC7B-1CF2-4292-B677-828C25B00F40}"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412742787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A9BC7B-1CF2-4292-B677-828C25B00F40}"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3463646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A9BC7B-1CF2-4292-B677-828C25B00F40}"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4218740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A9BC7B-1CF2-4292-B677-828C25B00F40}"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916837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A9BC7B-1CF2-4292-B677-828C25B00F40}"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651188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2A9BC7B-1CF2-4292-B677-828C25B00F40}"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789004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BE18956-B7E5-4533-AFCC-15AED74FE4F9}" type="datetime1">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071415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23649" y="6181344"/>
            <a:ext cx="718502" cy="365125"/>
          </a:xfrm>
        </p:spPr>
        <p:txBody>
          <a:bodyPr/>
          <a:lstStyle/>
          <a:p>
            <a:fld id="{A2A9BC7B-1CF2-4292-B677-828C25B00F40}" type="datetimeFigureOut">
              <a:rPr lang="en-US" smtClean="0"/>
              <a:t>10/31/2019</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1205428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E5FDA5-D267-4D1F-B0D5-BF19E84F2E2C}" type="datetime1">
              <a:rPr lang="en-US" smtClean="0"/>
              <a:t>10/31/2019</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52451241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E5FDA5-D267-4D1F-B0D5-BF19E84F2E2C}" type="datetime1">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46261382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E5FDA5-D267-4D1F-B0D5-BF19E84F2E2C}" type="datetime1">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70013334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E5FDA5-D267-4D1F-B0D5-BF19E84F2E2C}" type="datetime1">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405072936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E5FDA5-D267-4D1F-B0D5-BF19E84F2E2C}" type="datetime1">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71356524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E5FDA5-D267-4D1F-B0D5-BF19E84F2E2C}" type="datetime1">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401981068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A9BC7B-1CF2-4292-B677-828C25B00F40}"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2634262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A9BC7B-1CF2-4292-B677-828C25B00F40}"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8DA7F-2A73-4C1E-98EE-752A0092FDF9}" type="slidenum">
              <a:rPr lang="en-US" smtClean="0"/>
              <a:t>‹#›</a:t>
            </a:fld>
            <a:endParaRPr lang="en-US"/>
          </a:p>
        </p:txBody>
      </p:sp>
    </p:spTree>
    <p:extLst>
      <p:ext uri="{BB962C8B-B14F-4D97-AF65-F5344CB8AC3E}">
        <p14:creationId xmlns:p14="http://schemas.microsoft.com/office/powerpoint/2010/main" val="195826944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421522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F2E5167-7EED-4A66-920D-74E1BA0B362D}" type="datetime1">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1448923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120085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681513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18385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72DE3-F348-45B9-964F-3F8556C33E0F}"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217056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72DE3-F348-45B9-964F-3F8556C33E0F}"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547945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72DE3-F348-45B9-964F-3F8556C33E0F}"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517894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957766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671657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525221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197464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A93EA7B-C3ED-47E0-8301-F7BEB510BAB1}" type="datetime1">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9F530-FFB0-D141-884B-ACCB2B99C609}"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80177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AD52F43-1CCB-4BBE-9092-E13363C91199}" type="datetime1">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173672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1167DA-4450-4B7C-B8E8-BF9F18C24F02}" type="datetime1">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9F530-FFB0-D141-884B-ACCB2B99C609}"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9307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83F9B-FC32-46F7-BA01-A4CF794B4674}" type="datetime1">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388865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DAC337C9-A044-4471-8BDD-685F662F86DC}" type="datetime1">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9F530-FFB0-D141-884B-ACCB2B99C609}" type="slidenum">
              <a:rPr lang="en-US" smtClean="0"/>
              <a:pPr/>
              <a:t>‹#›</a:t>
            </a:fld>
            <a:endParaRPr lang="en-US"/>
          </a:p>
        </p:txBody>
      </p:sp>
    </p:spTree>
    <p:extLst>
      <p:ext uri="{BB962C8B-B14F-4D97-AF65-F5344CB8AC3E}">
        <p14:creationId xmlns:p14="http://schemas.microsoft.com/office/powerpoint/2010/main" val="423338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403AE4B9-FDDA-4F04-B5DA-114A9047B9F0}" type="datetime1">
              <a:rPr lang="en-US" smtClean="0"/>
              <a:t>10/31/2019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E19F530-FFB0-D141-884B-ACCB2B99C609}"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417736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E5FDA5-D267-4D1F-B0D5-BF19E84F2E2C}" type="datetime1">
              <a:rPr lang="en-US" smtClean="0"/>
              <a:t>10/31/2019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E19F530-FFB0-D141-884B-ACCB2B99C609}" type="slidenum">
              <a:rPr lang="en-US" smtClean="0"/>
              <a:pPr/>
              <a:t>‹#›</a:t>
            </a:fld>
            <a:endParaRPr lang="en-US"/>
          </a:p>
        </p:txBody>
      </p:sp>
    </p:spTree>
    <p:extLst>
      <p:ext uri="{BB962C8B-B14F-4D97-AF65-F5344CB8AC3E}">
        <p14:creationId xmlns:p14="http://schemas.microsoft.com/office/powerpoint/2010/main" val="14489833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B2E5FDA5-D267-4D1F-B0D5-BF19E84F2E2C}" type="datetime1">
              <a:rPr lang="en-US" smtClean="0"/>
              <a:t>10/31/2019</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2E19F530-FFB0-D141-884B-ACCB2B99C609}" type="slidenum">
              <a:rPr lang="en-US" smtClean="0"/>
              <a:pPr/>
              <a:t>‹#›</a:t>
            </a:fld>
            <a:endParaRPr lang="en-US"/>
          </a:p>
        </p:txBody>
      </p:sp>
    </p:spTree>
    <p:extLst>
      <p:ext uri="{BB962C8B-B14F-4D97-AF65-F5344CB8AC3E}">
        <p14:creationId xmlns:p14="http://schemas.microsoft.com/office/powerpoint/2010/main" val="795399562"/>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Lst>
  <p:hf hdr="0" ftr="0" dt="0"/>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2DE3-F348-45B9-964F-3F8556C33E0F}" type="datetimeFigureOut">
              <a:rPr lang="en-US" smtClean="0"/>
              <a:t>10/31/2019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DFBF-E099-4CE0-BACF-EE7AE7AAE6E8}" type="slidenum">
              <a:rPr lang="en-US" smtClean="0"/>
              <a:t>‹#›</a:t>
            </a:fld>
            <a:endParaRPr lang="en-US"/>
          </a:p>
        </p:txBody>
      </p:sp>
    </p:spTree>
    <p:extLst>
      <p:ext uri="{BB962C8B-B14F-4D97-AF65-F5344CB8AC3E}">
        <p14:creationId xmlns:p14="http://schemas.microsoft.com/office/powerpoint/2010/main" val="19070699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medicalmarijuana.procon.org/view.resource.php?resourceID=000884"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www.whitehouse.gov/ondcp/frequently-asked-questions-and-facts-about-marijuana"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19.xml"/><Relationship Id="rId4" Type="http://schemas.openxmlformats.org/officeDocument/2006/relationships/image" Target="../media/image74.emf"/></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904988"/>
            <a:ext cx="8610600" cy="1282625"/>
          </a:xfrm>
          <a:effectLst>
            <a:outerShdw blurRad="698500" dist="50800" dir="3180000" algn="ctr" rotWithShape="0">
              <a:srgbClr val="000000">
                <a:alpha val="43137"/>
              </a:srgbClr>
            </a:outerShdw>
            <a:reflection stA="45000" endPos="4000" dist="50800" dir="5400000" sy="-100000" algn="bl" rotWithShape="0"/>
            <a:softEdge rad="317500"/>
          </a:effectLst>
        </p:spPr>
        <p:txBody>
          <a:bodyPr>
            <a:noAutofit/>
          </a:bodyPr>
          <a:lstStyle/>
          <a:p>
            <a:r>
              <a:rPr lang="en-US" sz="2800" dirty="0"/>
              <a:t>Medicine or menace: Will new Cannabis policies reduce harm or produce harm?”</a:t>
            </a:r>
          </a:p>
        </p:txBody>
      </p:sp>
      <p:sp>
        <p:nvSpPr>
          <p:cNvPr id="3" name="Subtitle 2"/>
          <p:cNvSpPr>
            <a:spLocks noGrp="1"/>
          </p:cNvSpPr>
          <p:nvPr>
            <p:ph type="subTitle" idx="1"/>
          </p:nvPr>
        </p:nvSpPr>
        <p:spPr>
          <a:xfrm>
            <a:off x="931047" y="5257800"/>
            <a:ext cx="7510506" cy="838200"/>
          </a:xfrm>
        </p:spPr>
        <p:txBody>
          <a:bodyPr>
            <a:normAutofit fontScale="85000" lnSpcReduction="20000"/>
          </a:bodyPr>
          <a:lstStyle/>
          <a:p>
            <a:pPr algn="l"/>
            <a:r>
              <a:rPr lang="en-US" sz="2800" dirty="0"/>
              <a:t>John F. Kelly, PhD</a:t>
            </a:r>
          </a:p>
          <a:p>
            <a:pPr algn="l"/>
            <a:r>
              <a:rPr lang="en-US" sz="2800" dirty="0"/>
              <a:t>Parkside, Tulsa OK November 2019</a:t>
            </a:r>
          </a:p>
        </p:txBody>
      </p:sp>
      <p:pic>
        <p:nvPicPr>
          <p:cNvPr id="4" name="Picture 3"/>
          <p:cNvPicPr>
            <a:picLocks noChangeAspect="1"/>
          </p:cNvPicPr>
          <p:nvPr/>
        </p:nvPicPr>
        <p:blipFill>
          <a:blip r:embed="rId3"/>
          <a:stretch>
            <a:fillRect/>
          </a:stretch>
        </p:blipFill>
        <p:spPr>
          <a:xfrm>
            <a:off x="2895600" y="2908319"/>
            <a:ext cx="2800350" cy="1628775"/>
          </a:xfrm>
          <a:prstGeom prst="rect">
            <a:avLst/>
          </a:prstGeom>
        </p:spPr>
      </p:pic>
    </p:spTree>
    <p:extLst>
      <p:ext uri="{BB962C8B-B14F-4D97-AF65-F5344CB8AC3E}">
        <p14:creationId xmlns:p14="http://schemas.microsoft.com/office/powerpoint/2010/main" val="2297532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370" y="0"/>
            <a:ext cx="7027065" cy="6857999"/>
          </a:xfrm>
          <a:prstGeom prst="rect">
            <a:avLst/>
          </a:prstGeom>
          <a:gradFill flip="none" rotWithShape="1">
            <a:gsLst>
              <a:gs pos="10000">
                <a:schemeClr val="bg2">
                  <a:lumMod val="60000"/>
                  <a:lumOff val="40000"/>
                  <a:alpha val="40000"/>
                </a:schemeClr>
              </a:gs>
              <a:gs pos="70000">
                <a:schemeClr val="bg2">
                  <a:alpha val="0"/>
                </a:schemeClr>
              </a:gs>
              <a:gs pos="0">
                <a:schemeClr val="bg2">
                  <a:lumMod val="40000"/>
                  <a:lumOff val="60000"/>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56636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algn="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004EF-63AA-4F99-A2E3-4FF8767745C3}"/>
              </a:ext>
            </a:extLst>
          </p:cNvPr>
          <p:cNvSpPr>
            <a:spLocks noGrp="1"/>
          </p:cNvSpPr>
          <p:nvPr>
            <p:ph type="title"/>
          </p:nvPr>
        </p:nvSpPr>
        <p:spPr>
          <a:xfrm>
            <a:off x="721516" y="643467"/>
            <a:ext cx="3255017" cy="5571064"/>
          </a:xfrm>
        </p:spPr>
        <p:txBody>
          <a:bodyPr anchor="ctr">
            <a:normAutofit/>
          </a:bodyPr>
          <a:lstStyle/>
          <a:p>
            <a:r>
              <a:rPr lang="en-US" sz="3800"/>
              <a:t>Policy Positions 101</a:t>
            </a:r>
          </a:p>
        </p:txBody>
      </p:sp>
      <p:sp>
        <p:nvSpPr>
          <p:cNvPr id="3" name="Content Placeholder 2">
            <a:extLst>
              <a:ext uri="{FF2B5EF4-FFF2-40B4-BE49-F238E27FC236}">
                <a16:creationId xmlns:a16="http://schemas.microsoft.com/office/drawing/2014/main" id="{753B1795-B863-413C-A3C6-488031B6F61B}"/>
              </a:ext>
            </a:extLst>
          </p:cNvPr>
          <p:cNvSpPr>
            <a:spLocks noGrp="1"/>
          </p:cNvSpPr>
          <p:nvPr>
            <p:ph idx="1"/>
          </p:nvPr>
        </p:nvSpPr>
        <p:spPr>
          <a:xfrm>
            <a:off x="5031374" y="643467"/>
            <a:ext cx="3391110" cy="5571064"/>
          </a:xfrm>
        </p:spPr>
        <p:txBody>
          <a:bodyPr>
            <a:normAutofit/>
          </a:bodyPr>
          <a:lstStyle/>
          <a:p>
            <a:pPr marL="0" indent="0">
              <a:lnSpc>
                <a:spcPct val="90000"/>
              </a:lnSpc>
              <a:buNone/>
            </a:pPr>
            <a:r>
              <a:rPr lang="en-US" sz="1500" dirty="0"/>
              <a:t>MARKET REGULATION</a:t>
            </a:r>
          </a:p>
          <a:p>
            <a:pPr marL="0" indent="0">
              <a:lnSpc>
                <a:spcPct val="90000"/>
              </a:lnSpc>
              <a:buNone/>
            </a:pPr>
            <a:endParaRPr lang="en-US" sz="1500" dirty="0"/>
          </a:p>
          <a:p>
            <a:pPr marL="0" indent="0">
              <a:lnSpc>
                <a:spcPct val="90000"/>
              </a:lnSpc>
              <a:buNone/>
            </a:pPr>
            <a:r>
              <a:rPr lang="en-US" sz="1500" dirty="0"/>
              <a:t>A medium for the exchange of goods or services over which a government body exerts a level of control. </a:t>
            </a:r>
          </a:p>
          <a:p>
            <a:pPr marL="0" indent="0">
              <a:lnSpc>
                <a:spcPct val="90000"/>
              </a:lnSpc>
              <a:buNone/>
            </a:pPr>
            <a:r>
              <a:rPr lang="en-US" sz="1500" dirty="0"/>
              <a:t>may require market participants to comply with environmental standards, product-safety specifications, information disclosure requirements etc.</a:t>
            </a:r>
            <a:br>
              <a:rPr lang="en-US" sz="1500" dirty="0"/>
            </a:br>
            <a:br>
              <a:rPr lang="en-US" sz="1500" dirty="0"/>
            </a:br>
            <a:br>
              <a:rPr lang="en-US" sz="1500" dirty="0"/>
            </a:br>
            <a:r>
              <a:rPr lang="en-US" sz="1500" dirty="0"/>
              <a:t>market for both prescription and over-the-counter drugs is an example of regulated market. </a:t>
            </a:r>
          </a:p>
          <a:p>
            <a:pPr marL="0" indent="0">
              <a:lnSpc>
                <a:spcPct val="90000"/>
              </a:lnSpc>
              <a:buNone/>
            </a:pPr>
            <a:r>
              <a:rPr lang="en-US" sz="1500" dirty="0"/>
              <a:t> FDA controls what drugs may be sold on the market, how advertised, for what conditions they may be prescribed ETC.</a:t>
            </a:r>
          </a:p>
        </p:txBody>
      </p:sp>
    </p:spTree>
    <p:extLst>
      <p:ext uri="{BB962C8B-B14F-4D97-AF65-F5344CB8AC3E}">
        <p14:creationId xmlns:p14="http://schemas.microsoft.com/office/powerpoint/2010/main" val="3762031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950" y="0"/>
            <a:ext cx="6099050"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1214" y="3195797"/>
            <a:ext cx="51435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52478"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2" name="Title 1">
            <a:extLst>
              <a:ext uri="{FF2B5EF4-FFF2-40B4-BE49-F238E27FC236}">
                <a16:creationId xmlns:a16="http://schemas.microsoft.com/office/drawing/2014/main" id="{00F004EF-63AA-4F99-A2E3-4FF8767745C3}"/>
              </a:ext>
            </a:extLst>
          </p:cNvPr>
          <p:cNvSpPr>
            <a:spLocks noGrp="1"/>
          </p:cNvSpPr>
          <p:nvPr>
            <p:ph type="title"/>
          </p:nvPr>
        </p:nvSpPr>
        <p:spPr>
          <a:xfrm>
            <a:off x="152400" y="1430179"/>
            <a:ext cx="2621973" cy="3675908"/>
          </a:xfrm>
        </p:spPr>
        <p:txBody>
          <a:bodyPr anchor="ctr">
            <a:normAutofit/>
          </a:bodyPr>
          <a:lstStyle/>
          <a:p>
            <a:r>
              <a:rPr lang="en-US" sz="3500" dirty="0"/>
              <a:t>Policy Positions 101</a:t>
            </a:r>
          </a:p>
        </p:txBody>
      </p:sp>
      <p:graphicFrame>
        <p:nvGraphicFramePr>
          <p:cNvPr id="19" name="Content Placeholder 2"/>
          <p:cNvGraphicFramePr>
            <a:graphicFrameLocks noGrp="1"/>
          </p:cNvGraphicFramePr>
          <p:nvPr>
            <p:ph idx="1"/>
            <p:extLst>
              <p:ext uri="{D42A27DB-BD31-4B8C-83A1-F6EECF244321}">
                <p14:modId xmlns:p14="http://schemas.microsoft.com/office/powerpoint/2010/main" val="1565953760"/>
              </p:ext>
            </p:extLst>
          </p:nvPr>
        </p:nvGraphicFramePr>
        <p:xfrm>
          <a:off x="3352800" y="965200"/>
          <a:ext cx="5791199" cy="589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3300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04EF-63AA-4F99-A2E3-4FF8767745C3}"/>
              </a:ext>
            </a:extLst>
          </p:cNvPr>
          <p:cNvSpPr>
            <a:spLocks noGrp="1"/>
          </p:cNvSpPr>
          <p:nvPr>
            <p:ph type="title"/>
          </p:nvPr>
        </p:nvSpPr>
        <p:spPr>
          <a:xfrm>
            <a:off x="856059" y="609600"/>
            <a:ext cx="7429499" cy="1468582"/>
          </a:xfrm>
        </p:spPr>
        <p:txBody>
          <a:bodyPr>
            <a:normAutofit/>
          </a:bodyPr>
          <a:lstStyle/>
          <a:p>
            <a:r>
              <a:rPr lang="en-US" dirty="0"/>
              <a:t>Policy Positions 101</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107144832"/>
              </p:ext>
            </p:extLst>
          </p:nvPr>
        </p:nvGraphicFramePr>
        <p:xfrm>
          <a:off x="856059" y="2286000"/>
          <a:ext cx="7429500" cy="3387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2766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5017" y="0"/>
            <a:ext cx="5668982"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4904" y="3195797"/>
            <a:ext cx="51435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1752"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2" name="Title 1">
            <a:extLst>
              <a:ext uri="{FF2B5EF4-FFF2-40B4-BE49-F238E27FC236}">
                <a16:creationId xmlns:a16="http://schemas.microsoft.com/office/drawing/2014/main" id="{00F004EF-63AA-4F99-A2E3-4FF8767745C3}"/>
              </a:ext>
            </a:extLst>
          </p:cNvPr>
          <p:cNvSpPr>
            <a:spLocks noGrp="1"/>
          </p:cNvSpPr>
          <p:nvPr>
            <p:ph type="title"/>
          </p:nvPr>
        </p:nvSpPr>
        <p:spPr>
          <a:xfrm>
            <a:off x="730634" y="714375"/>
            <a:ext cx="2499716" cy="5076826"/>
          </a:xfrm>
        </p:spPr>
        <p:txBody>
          <a:bodyPr anchor="ctr">
            <a:normAutofit/>
          </a:bodyPr>
          <a:lstStyle/>
          <a:p>
            <a:r>
              <a:rPr lang="en-US" sz="3500" dirty="0"/>
              <a:t>Policy Positions 101</a:t>
            </a:r>
          </a:p>
        </p:txBody>
      </p:sp>
      <p:sp>
        <p:nvSpPr>
          <p:cNvPr id="3" name="Content Placeholder 2">
            <a:extLst>
              <a:ext uri="{FF2B5EF4-FFF2-40B4-BE49-F238E27FC236}">
                <a16:creationId xmlns:a16="http://schemas.microsoft.com/office/drawing/2014/main" id="{753B1795-B863-413C-A3C6-488031B6F61B}"/>
              </a:ext>
            </a:extLst>
          </p:cNvPr>
          <p:cNvSpPr>
            <a:spLocks noGrp="1"/>
          </p:cNvSpPr>
          <p:nvPr>
            <p:ph idx="1"/>
          </p:nvPr>
        </p:nvSpPr>
        <p:spPr>
          <a:xfrm>
            <a:off x="3475017" y="0"/>
            <a:ext cx="5675717" cy="6781800"/>
          </a:xfrm>
        </p:spPr>
        <p:txBody>
          <a:bodyPr>
            <a:noAutofit/>
          </a:bodyPr>
          <a:lstStyle/>
          <a:p>
            <a:pPr marL="0" indent="0">
              <a:lnSpc>
                <a:spcPct val="90000"/>
              </a:lnSpc>
              <a:buNone/>
            </a:pPr>
            <a:r>
              <a:rPr lang="en-US" sz="1600" dirty="0">
                <a:solidFill>
                  <a:schemeClr val="tx1"/>
                </a:solidFill>
              </a:rPr>
              <a:t>LEGALIZATION WITHOUT COMMERCIALIZATION</a:t>
            </a:r>
          </a:p>
          <a:p>
            <a:pPr marL="0" indent="0">
              <a:lnSpc>
                <a:spcPct val="90000"/>
              </a:lnSpc>
              <a:buNone/>
            </a:pPr>
            <a:endParaRPr lang="en-US" sz="1600" dirty="0">
              <a:solidFill>
                <a:schemeClr val="tx1"/>
              </a:solidFill>
            </a:endParaRPr>
          </a:p>
          <a:p>
            <a:pPr marL="0" indent="0">
              <a:lnSpc>
                <a:spcPct val="90000"/>
              </a:lnSpc>
              <a:buNone/>
            </a:pPr>
            <a:r>
              <a:rPr lang="en-US" sz="1600" dirty="0">
                <a:solidFill>
                  <a:schemeClr val="tx1"/>
                </a:solidFill>
              </a:rPr>
              <a:t>allows production, distribution, and sale, forbids commercialization. bans branding and advertising designed to increase sales. </a:t>
            </a:r>
          </a:p>
          <a:p>
            <a:pPr marL="0" indent="0">
              <a:lnSpc>
                <a:spcPct val="90000"/>
              </a:lnSpc>
              <a:buNone/>
            </a:pPr>
            <a:r>
              <a:rPr lang="en-US" sz="1600" dirty="0">
                <a:solidFill>
                  <a:schemeClr val="tx1"/>
                </a:solidFill>
              </a:rPr>
              <a:t>alternative is have local, state, or federal control over production, sale; still makes drug legal, available, and accessible, and retains better control of quality and labeling of the drug’s psychoactive potency and ingredients.</a:t>
            </a:r>
          </a:p>
          <a:p>
            <a:pPr marL="0" indent="0">
              <a:lnSpc>
                <a:spcPct val="90000"/>
              </a:lnSpc>
              <a:buNone/>
            </a:pPr>
            <a:r>
              <a:rPr lang="en-US" sz="1600" dirty="0">
                <a:solidFill>
                  <a:schemeClr val="tx1"/>
                </a:solidFill>
              </a:rPr>
              <a:t>plus side- people who want to use it recreationally can without fear of recrimination; eradicates criminality, incarceration, black markets - lessens stigmatization of addicted users, lessening barrier to treatment. </a:t>
            </a:r>
          </a:p>
          <a:p>
            <a:pPr marL="0" indent="0">
              <a:lnSpc>
                <a:spcPct val="90000"/>
              </a:lnSpc>
              <a:buNone/>
            </a:pPr>
            <a:r>
              <a:rPr lang="en-US" sz="1600" dirty="0">
                <a:solidFill>
                  <a:schemeClr val="tx1"/>
                </a:solidFill>
              </a:rPr>
              <a:t>downside, because drugs cause acute impairments, as well as addiction (about 10% of users meet criteria for addiction), increased accessibility, de-stigmatization, and decreased prices that comes with legalization, results in more users and more potential hazards and harms in population (e.g., drugged driving) as well as addiction cases.</a:t>
            </a:r>
          </a:p>
        </p:txBody>
      </p:sp>
    </p:spTree>
    <p:extLst>
      <p:ext uri="{BB962C8B-B14F-4D97-AF65-F5344CB8AC3E}">
        <p14:creationId xmlns:p14="http://schemas.microsoft.com/office/powerpoint/2010/main" val="866524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04EF-63AA-4F99-A2E3-4FF8767745C3}"/>
              </a:ext>
            </a:extLst>
          </p:cNvPr>
          <p:cNvSpPr>
            <a:spLocks noGrp="1"/>
          </p:cNvSpPr>
          <p:nvPr>
            <p:ph type="title"/>
          </p:nvPr>
        </p:nvSpPr>
        <p:spPr>
          <a:xfrm>
            <a:off x="381000" y="152400"/>
            <a:ext cx="7511473" cy="623182"/>
          </a:xfrm>
        </p:spPr>
        <p:txBody>
          <a:bodyPr/>
          <a:lstStyle/>
          <a:p>
            <a:r>
              <a:rPr lang="en-US" dirty="0"/>
              <a:t>Policy Positions 101</a:t>
            </a:r>
          </a:p>
        </p:txBody>
      </p:sp>
      <p:sp>
        <p:nvSpPr>
          <p:cNvPr id="3" name="Content Placeholder 2">
            <a:extLst>
              <a:ext uri="{FF2B5EF4-FFF2-40B4-BE49-F238E27FC236}">
                <a16:creationId xmlns:a16="http://schemas.microsoft.com/office/drawing/2014/main" id="{753B1795-B863-413C-A3C6-488031B6F61B}"/>
              </a:ext>
            </a:extLst>
          </p:cNvPr>
          <p:cNvSpPr>
            <a:spLocks noGrp="1"/>
          </p:cNvSpPr>
          <p:nvPr>
            <p:ph idx="1"/>
          </p:nvPr>
        </p:nvSpPr>
        <p:spPr>
          <a:xfrm>
            <a:off x="304800" y="838200"/>
            <a:ext cx="8305800" cy="5638800"/>
          </a:xfrm>
        </p:spPr>
        <p:txBody>
          <a:bodyPr>
            <a:normAutofit/>
          </a:bodyPr>
          <a:lstStyle/>
          <a:p>
            <a:pPr marL="0" indent="0">
              <a:buNone/>
            </a:pPr>
            <a:r>
              <a:rPr lang="en-US" sz="2200" dirty="0"/>
              <a:t>LEGALIZATION WITH LIMITS ON COMMERCIALIZATION</a:t>
            </a:r>
          </a:p>
          <a:p>
            <a:pPr marL="0" indent="0">
              <a:buNone/>
            </a:pPr>
            <a:endParaRPr lang="en-US" dirty="0"/>
          </a:p>
          <a:p>
            <a:pPr marL="0" indent="0">
              <a:buNone/>
            </a:pPr>
            <a:r>
              <a:rPr lang="en-US" dirty="0"/>
              <a:t>legalization but allows at least some commercialization. E.g., restrictions placed on how much and to whom products are advertised. drug could be made legal for recreational use, but commercial advertising in certain venues at certain times (e.g., when children/adolescents likely to be exposed to advertisements) is restricted. </a:t>
            </a:r>
          </a:p>
          <a:p>
            <a:pPr marL="0" indent="0">
              <a:buNone/>
            </a:pPr>
            <a:r>
              <a:rPr lang="en-US" dirty="0"/>
              <a:t>Other restrictions could include </a:t>
            </a:r>
            <a:r>
              <a:rPr lang="en-US" b="1" dirty="0"/>
              <a:t>minimum age </a:t>
            </a:r>
            <a:r>
              <a:rPr lang="en-US" dirty="0"/>
              <a:t>(e.g. age 21), ensuring </a:t>
            </a:r>
            <a:r>
              <a:rPr lang="en-US" b="1" dirty="0"/>
              <a:t>quality</a:t>
            </a:r>
            <a:r>
              <a:rPr lang="en-US" dirty="0"/>
              <a:t> </a:t>
            </a:r>
            <a:r>
              <a:rPr lang="en-US" b="1" dirty="0"/>
              <a:t>control</a:t>
            </a:r>
            <a:r>
              <a:rPr lang="en-US" dirty="0"/>
              <a:t>, </a:t>
            </a:r>
            <a:r>
              <a:rPr lang="en-US" b="1" dirty="0"/>
              <a:t>listing of ingredients </a:t>
            </a:r>
            <a:r>
              <a:rPr lang="en-US" dirty="0"/>
              <a:t>including nature and </a:t>
            </a:r>
            <a:r>
              <a:rPr lang="en-US" b="1" dirty="0"/>
              <a:t>potency</a:t>
            </a:r>
            <a:r>
              <a:rPr lang="en-US" dirty="0"/>
              <a:t> of psychoactive content; </a:t>
            </a:r>
            <a:r>
              <a:rPr lang="en-US" b="1" dirty="0"/>
              <a:t>limiting licensed outlets</a:t>
            </a:r>
            <a:r>
              <a:rPr lang="en-US" dirty="0"/>
              <a:t>; still prohibiting use under certain conditions (e.g., driving); having minimum price per unit at which the drug sold (Many such restrictions are placed on the sale of alcohol, for example).</a:t>
            </a:r>
          </a:p>
          <a:p>
            <a:pPr marL="0" indent="0">
              <a:buNone/>
            </a:pPr>
            <a:r>
              <a:rPr lang="en-US" dirty="0"/>
              <a:t>Note, just because laws in place to limit potential public health and safety harms from uptick in use, does not mean necessarily that such laws will be adequately enforced once drug legalized.</a:t>
            </a:r>
            <a:endParaRPr lang="en-US" sz="1800" dirty="0"/>
          </a:p>
        </p:txBody>
      </p:sp>
    </p:spTree>
    <p:extLst>
      <p:ext uri="{BB962C8B-B14F-4D97-AF65-F5344CB8AC3E}">
        <p14:creationId xmlns:p14="http://schemas.microsoft.com/office/powerpoint/2010/main" val="846279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04EF-63AA-4F99-A2E3-4FF8767745C3}"/>
              </a:ext>
            </a:extLst>
          </p:cNvPr>
          <p:cNvSpPr>
            <a:spLocks noGrp="1"/>
          </p:cNvSpPr>
          <p:nvPr>
            <p:ph type="title"/>
          </p:nvPr>
        </p:nvSpPr>
        <p:spPr>
          <a:xfrm>
            <a:off x="228600" y="152400"/>
            <a:ext cx="7511473" cy="1004182"/>
          </a:xfrm>
        </p:spPr>
        <p:txBody>
          <a:bodyPr/>
          <a:lstStyle/>
          <a:p>
            <a:r>
              <a:rPr lang="en-US" dirty="0"/>
              <a:t>Policy Positions 101</a:t>
            </a:r>
          </a:p>
        </p:txBody>
      </p:sp>
      <p:sp>
        <p:nvSpPr>
          <p:cNvPr id="3" name="Content Placeholder 2">
            <a:extLst>
              <a:ext uri="{FF2B5EF4-FFF2-40B4-BE49-F238E27FC236}">
                <a16:creationId xmlns:a16="http://schemas.microsoft.com/office/drawing/2014/main" id="{753B1795-B863-413C-A3C6-488031B6F61B}"/>
              </a:ext>
            </a:extLst>
          </p:cNvPr>
          <p:cNvSpPr>
            <a:spLocks noGrp="1"/>
          </p:cNvSpPr>
          <p:nvPr>
            <p:ph idx="1"/>
          </p:nvPr>
        </p:nvSpPr>
        <p:spPr>
          <a:xfrm>
            <a:off x="228600" y="1066801"/>
            <a:ext cx="8458200" cy="5257800"/>
          </a:xfrm>
        </p:spPr>
        <p:txBody>
          <a:bodyPr>
            <a:normAutofit/>
          </a:bodyPr>
          <a:lstStyle/>
          <a:p>
            <a:pPr marL="0" indent="0">
              <a:buNone/>
            </a:pPr>
            <a:r>
              <a:rPr lang="en-US" sz="2200" dirty="0"/>
              <a:t>LEGALIZATION WITH FULL COMMERCIALIZATION</a:t>
            </a:r>
          </a:p>
          <a:p>
            <a:pPr marL="0" indent="0">
              <a:buNone/>
            </a:pPr>
            <a:endParaRPr lang="en-US" dirty="0"/>
          </a:p>
          <a:p>
            <a:pPr marL="0" indent="0">
              <a:buNone/>
            </a:pPr>
            <a:r>
              <a:rPr lang="en-US" dirty="0"/>
              <a:t>other end of spectrum from prohibition, and at far end of legalization continuum, free market commercialization. allows free reign for industry to brand and advertise and sales with few, if any, restrictions. </a:t>
            </a:r>
          </a:p>
          <a:p>
            <a:pPr marL="0" indent="0">
              <a:buNone/>
            </a:pPr>
            <a:r>
              <a:rPr lang="en-US" dirty="0"/>
              <a:t>advertising and branding valuable – imagine cigarettes sold in a plain white box with nothing on the outside; or wine, beer, liquor, sold in ordinary transparent glass containers with just a simple white label on the outside stating, “Wine” or “Vodka.”</a:t>
            </a:r>
          </a:p>
          <a:p>
            <a:pPr marL="0" indent="0">
              <a:buNone/>
            </a:pPr>
            <a:r>
              <a:rPr lang="en-US" dirty="0"/>
              <a:t>Industry goes to great expense to attractively shape, tint, color, emboss glass, create gilt-edged high-color labels, gold foil wrappings, and launch multi-million-dollar professional advertising campaigns in an attempt to create an image that attracts, seduces, and increases sales and profits.</a:t>
            </a:r>
          </a:p>
          <a:p>
            <a:pPr marL="0" indent="0">
              <a:buNone/>
            </a:pPr>
            <a:r>
              <a:rPr lang="en-US" sz="1800" dirty="0"/>
              <a:t>Increas</a:t>
            </a:r>
            <a:r>
              <a:rPr lang="en-US" dirty="0"/>
              <a:t>ing sales increases population exposure; may increase harms/hazards to the extent that drug can cause such harms</a:t>
            </a:r>
            <a:endParaRPr lang="en-US" sz="1800" dirty="0"/>
          </a:p>
        </p:txBody>
      </p:sp>
    </p:spTree>
    <p:extLst>
      <p:ext uri="{BB962C8B-B14F-4D97-AF65-F5344CB8AC3E}">
        <p14:creationId xmlns:p14="http://schemas.microsoft.com/office/powerpoint/2010/main" val="3039937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454206" y="228600"/>
            <a:ext cx="8239753" cy="6262179"/>
            <a:chOff x="533400" y="214821"/>
            <a:chExt cx="8239753" cy="6262179"/>
          </a:xfrm>
        </p:grpSpPr>
        <p:pic>
          <p:nvPicPr>
            <p:cNvPr id="4" name="Picture 3"/>
            <p:cNvPicPr>
              <a:picLocks noChangeAspect="1"/>
            </p:cNvPicPr>
            <p:nvPr/>
          </p:nvPicPr>
          <p:blipFill>
            <a:blip r:embed="rId2"/>
            <a:stretch>
              <a:fillRect/>
            </a:stretch>
          </p:blipFill>
          <p:spPr>
            <a:xfrm>
              <a:off x="533400" y="228600"/>
              <a:ext cx="8233403" cy="6248400"/>
            </a:xfrm>
            <a:prstGeom prst="rect">
              <a:avLst/>
            </a:prstGeom>
          </p:spPr>
        </p:pic>
        <p:sp>
          <p:nvSpPr>
            <p:cNvPr id="5" name="TextBox 4"/>
            <p:cNvSpPr txBox="1"/>
            <p:nvPr/>
          </p:nvSpPr>
          <p:spPr>
            <a:xfrm>
              <a:off x="533400" y="214821"/>
              <a:ext cx="8239753" cy="830997"/>
            </a:xfrm>
            <a:prstGeom prst="rect">
              <a:avLst/>
            </a:prstGeom>
            <a:solidFill>
              <a:srgbClr val="C00000"/>
            </a:solidFill>
          </p:spPr>
          <p:txBody>
            <a:bodyPr wrap="square" rtlCol="0">
              <a:spAutoFit/>
            </a:bodyPr>
            <a:lstStyle/>
            <a:p>
              <a:r>
                <a:rPr lang="en-US" sz="2400" dirty="0"/>
                <a:t>Degree of Problems Associated with Various Policy Approaches to Addressing the Drug Problem</a:t>
              </a:r>
            </a:p>
          </p:txBody>
        </p:sp>
      </p:grpSp>
      <p:sp>
        <p:nvSpPr>
          <p:cNvPr id="7" name="TextBox 6"/>
          <p:cNvSpPr txBox="1"/>
          <p:nvPr/>
        </p:nvSpPr>
        <p:spPr>
          <a:xfrm>
            <a:off x="0" y="6539468"/>
            <a:ext cx="3480440" cy="276999"/>
          </a:xfrm>
          <a:prstGeom prst="rect">
            <a:avLst/>
          </a:prstGeom>
          <a:noFill/>
        </p:spPr>
        <p:txBody>
          <a:bodyPr wrap="none" rtlCol="0">
            <a:spAutoFit/>
          </a:bodyPr>
          <a:lstStyle/>
          <a:p>
            <a:r>
              <a:rPr lang="en-US" sz="1200" dirty="0"/>
              <a:t>Source: Canada Drug Policy Coalition, 2015</a:t>
            </a:r>
          </a:p>
        </p:txBody>
      </p:sp>
    </p:spTree>
    <p:extLst>
      <p:ext uri="{BB962C8B-B14F-4D97-AF65-F5344CB8AC3E}">
        <p14:creationId xmlns:p14="http://schemas.microsoft.com/office/powerpoint/2010/main" val="2021286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511473" cy="1312480"/>
          </a:xfrm>
        </p:spPr>
        <p:txBody>
          <a:bodyPr>
            <a:normAutofit/>
          </a:bodyPr>
          <a:lstStyle/>
          <a:p>
            <a:r>
              <a:rPr lang="en-US" dirty="0"/>
              <a:t>Legalization? How did we get here? </a:t>
            </a:r>
          </a:p>
        </p:txBody>
      </p:sp>
      <p:pic>
        <p:nvPicPr>
          <p:cNvPr id="4" name="Picture 3"/>
          <p:cNvPicPr>
            <a:picLocks noChangeAspect="1"/>
          </p:cNvPicPr>
          <p:nvPr/>
        </p:nvPicPr>
        <p:blipFill>
          <a:blip r:embed="rId2"/>
          <a:stretch>
            <a:fillRect/>
          </a:stretch>
        </p:blipFill>
        <p:spPr>
          <a:xfrm>
            <a:off x="2209800" y="2209800"/>
            <a:ext cx="5286376" cy="3221920"/>
          </a:xfrm>
          <a:prstGeom prst="rect">
            <a:avLst/>
          </a:prstGeom>
        </p:spPr>
      </p:pic>
    </p:spTree>
    <p:extLst>
      <p:ext uri="{BB962C8B-B14F-4D97-AF65-F5344CB8AC3E}">
        <p14:creationId xmlns:p14="http://schemas.microsoft.com/office/powerpoint/2010/main" val="495418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7" name="Rounded Rectangle 7">
            <a:extLst>
              <a:ext uri="{FF2B5EF4-FFF2-40B4-BE49-F238E27FC236}">
                <a16:creationId xmlns:a16="http://schemas.microsoft.com/office/drawing/2014/main" id="{9690E8CD-BFA8-49C9-95BD-EA4CA120C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20720"/>
            <a:ext cx="4037932"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
            <a:extLst>
              <a:ext uri="{FF2B5EF4-FFF2-40B4-BE49-F238E27FC236}">
                <a16:creationId xmlns:a16="http://schemas.microsoft.com/office/drawing/2014/main" id="{E3925F30-DC1E-4FB8-B39E-30B926358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182" y="620720"/>
            <a:ext cx="4037932"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8F1908-0985-4F22-9EB6-2E3B8D8C115A}"/>
              </a:ext>
            </a:extLst>
          </p:cNvPr>
          <p:cNvPicPr>
            <a:picLocks noChangeAspect="1"/>
          </p:cNvPicPr>
          <p:nvPr/>
        </p:nvPicPr>
        <p:blipFill>
          <a:blip r:embed="rId3"/>
          <a:stretch>
            <a:fillRect/>
          </a:stretch>
        </p:blipFill>
        <p:spPr>
          <a:xfrm>
            <a:off x="4343400" y="4875896"/>
            <a:ext cx="3845516" cy="1338637"/>
          </a:xfrm>
          <a:prstGeom prst="rect">
            <a:avLst/>
          </a:prstGeom>
        </p:spPr>
      </p:pic>
      <p:sp>
        <p:nvSpPr>
          <p:cNvPr id="2" name="Slide Number Placeholder 1">
            <a:extLst>
              <a:ext uri="{FF2B5EF4-FFF2-40B4-BE49-F238E27FC236}">
                <a16:creationId xmlns:a16="http://schemas.microsoft.com/office/drawing/2014/main" id="{27921C72-5BC5-4E28-8A57-305EEA524D73}"/>
              </a:ext>
            </a:extLst>
          </p:cNvPr>
          <p:cNvSpPr>
            <a:spLocks noGrp="1"/>
          </p:cNvSpPr>
          <p:nvPr>
            <p:ph type="sldNum" sz="quarter" idx="12"/>
          </p:nvPr>
        </p:nvSpPr>
        <p:spPr>
          <a:xfrm>
            <a:off x="7885509" y="6316131"/>
            <a:ext cx="413375" cy="365125"/>
          </a:xfrm>
        </p:spPr>
        <p:txBody>
          <a:bodyPr>
            <a:normAutofit/>
          </a:bodyPr>
          <a:lstStyle/>
          <a:p>
            <a:pPr>
              <a:spcAft>
                <a:spcPts val="600"/>
              </a:spcAft>
            </a:pPr>
            <a:fld id="{8BF8DA7F-2A73-4C1E-98EE-752A0092FDF9}" type="slidenum">
              <a:rPr lang="en-US" smtClean="0"/>
              <a:pPr>
                <a:spcAft>
                  <a:spcPts val="600"/>
                </a:spcAft>
              </a:pPr>
              <a:t>18</a:t>
            </a:fld>
            <a:endParaRPr lang="en-US"/>
          </a:p>
        </p:txBody>
      </p:sp>
      <p:pic>
        <p:nvPicPr>
          <p:cNvPr id="3" name="Picture 2">
            <a:extLst>
              <a:ext uri="{FF2B5EF4-FFF2-40B4-BE49-F238E27FC236}">
                <a16:creationId xmlns:a16="http://schemas.microsoft.com/office/drawing/2014/main" id="{2E18D267-DA9A-4D2C-AD8A-A5AA6C4B2E06}"/>
              </a:ext>
            </a:extLst>
          </p:cNvPr>
          <p:cNvPicPr>
            <a:picLocks noChangeAspect="1"/>
          </p:cNvPicPr>
          <p:nvPr/>
        </p:nvPicPr>
        <p:blipFill>
          <a:blip r:embed="rId4"/>
          <a:stretch>
            <a:fillRect/>
          </a:stretch>
        </p:blipFill>
        <p:spPr>
          <a:xfrm>
            <a:off x="464886" y="425112"/>
            <a:ext cx="8196514" cy="4465569"/>
          </a:xfrm>
          <a:prstGeom prst="rect">
            <a:avLst/>
          </a:prstGeom>
        </p:spPr>
      </p:pic>
    </p:spTree>
    <p:extLst>
      <p:ext uri="{BB962C8B-B14F-4D97-AF65-F5344CB8AC3E}">
        <p14:creationId xmlns:p14="http://schemas.microsoft.com/office/powerpoint/2010/main" val="1433603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marijuana”…</a:t>
            </a:r>
          </a:p>
        </p:txBody>
      </p:sp>
      <p:pic>
        <p:nvPicPr>
          <p:cNvPr id="4" name="Picture 3"/>
          <p:cNvPicPr>
            <a:picLocks noChangeAspect="1"/>
          </p:cNvPicPr>
          <p:nvPr/>
        </p:nvPicPr>
        <p:blipFill>
          <a:blip r:embed="rId2"/>
          <a:stretch>
            <a:fillRect/>
          </a:stretch>
        </p:blipFill>
        <p:spPr>
          <a:xfrm>
            <a:off x="2514600" y="2377348"/>
            <a:ext cx="3142582" cy="3045479"/>
          </a:xfrm>
          <a:prstGeom prst="rect">
            <a:avLst/>
          </a:prstGeom>
        </p:spPr>
      </p:pic>
    </p:spTree>
    <p:extLst>
      <p:ext uri="{BB962C8B-B14F-4D97-AF65-F5344CB8AC3E}">
        <p14:creationId xmlns:p14="http://schemas.microsoft.com/office/powerpoint/2010/main" val="283078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0"/>
            <a:ext cx="7511473" cy="2438400"/>
          </a:xfrm>
        </p:spPr>
        <p:txBody>
          <a:bodyPr>
            <a:noAutofit/>
          </a:bodyPr>
          <a:lstStyle/>
          <a:p>
            <a:r>
              <a:rPr lang="en-US" sz="3200" dirty="0"/>
              <a:t>The Drug problem …</a:t>
            </a:r>
            <a:br>
              <a:rPr lang="en-US" sz="3200" dirty="0"/>
            </a:br>
            <a:br>
              <a:rPr lang="en-US" sz="3200" dirty="0"/>
            </a:br>
            <a:br>
              <a:rPr lang="en-US" sz="3200" dirty="0"/>
            </a:br>
            <a:br>
              <a:rPr lang="en-US" sz="3200" dirty="0"/>
            </a:br>
            <a:r>
              <a:rPr lang="en-US" sz="3200" dirty="0"/>
              <a:t>“For every complex problem there is a solution that is clear, simple, and wrong” </a:t>
            </a:r>
            <a:br>
              <a:rPr lang="en-US" sz="3200" dirty="0"/>
            </a:br>
            <a:br>
              <a:rPr lang="en-US" sz="3200" dirty="0"/>
            </a:br>
            <a:r>
              <a:rPr lang="en-US" sz="3200" dirty="0"/>
              <a:t>–Henry L. Mencken</a:t>
            </a:r>
            <a:br>
              <a:rPr lang="en-US" sz="3200" dirty="0"/>
            </a:br>
            <a:br>
              <a:rPr lang="en-US" sz="3200" dirty="0"/>
            </a:br>
            <a:endParaRPr lang="en-US" sz="3200" dirty="0"/>
          </a:p>
        </p:txBody>
      </p:sp>
    </p:spTree>
    <p:extLst>
      <p:ext uri="{BB962C8B-B14F-4D97-AF65-F5344CB8AC3E}">
        <p14:creationId xmlns:p14="http://schemas.microsoft.com/office/powerpoint/2010/main" val="2449003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229600" cy="874059"/>
          </a:xfrm>
        </p:spPr>
        <p:txBody>
          <a:bodyPr>
            <a:noAutofit/>
          </a:bodyPr>
          <a:lstStyle/>
          <a:p>
            <a:r>
              <a:rPr lang="en-US" sz="3200" dirty="0"/>
              <a:t>For which conditions </a:t>
            </a:r>
            <a:r>
              <a:rPr lang="en-US" sz="3200" i="1" dirty="0"/>
              <a:t>might</a:t>
            </a:r>
            <a:r>
              <a:rPr lang="en-US" sz="3200" dirty="0"/>
              <a:t> marijuana/THC have a therapeutic benefit?</a:t>
            </a:r>
          </a:p>
        </p:txBody>
      </p:sp>
      <p:sp>
        <p:nvSpPr>
          <p:cNvPr id="4" name="Content Placeholder 3"/>
          <p:cNvSpPr>
            <a:spLocks noGrp="1"/>
          </p:cNvSpPr>
          <p:nvPr>
            <p:ph sz="half" idx="1"/>
          </p:nvPr>
        </p:nvSpPr>
        <p:spPr>
          <a:xfrm>
            <a:off x="457200" y="2514600"/>
            <a:ext cx="4038600" cy="3877056"/>
          </a:xfrm>
        </p:spPr>
        <p:txBody>
          <a:bodyPr>
            <a:normAutofit lnSpcReduction="10000"/>
          </a:bodyPr>
          <a:lstStyle/>
          <a:p>
            <a:r>
              <a:rPr lang="en-US" sz="2400" dirty="0"/>
              <a:t>Alzheimer’s disease</a:t>
            </a:r>
          </a:p>
          <a:p>
            <a:r>
              <a:rPr lang="en-US" sz="2400" dirty="0"/>
              <a:t>Anorexia</a:t>
            </a:r>
          </a:p>
          <a:p>
            <a:r>
              <a:rPr lang="en-US" sz="2400" dirty="0"/>
              <a:t>HIV/AIDS</a:t>
            </a:r>
          </a:p>
          <a:p>
            <a:r>
              <a:rPr lang="en-US" sz="2400" dirty="0"/>
              <a:t>Arthritis</a:t>
            </a:r>
          </a:p>
          <a:p>
            <a:r>
              <a:rPr lang="en-US" sz="2400" dirty="0"/>
              <a:t>Cachexia</a:t>
            </a:r>
          </a:p>
          <a:p>
            <a:r>
              <a:rPr lang="en-US" sz="2400" dirty="0"/>
              <a:t>Cancer</a:t>
            </a:r>
          </a:p>
          <a:p>
            <a:r>
              <a:rPr lang="en-US" sz="2400" dirty="0" err="1"/>
              <a:t>Crohn’s</a:t>
            </a:r>
            <a:r>
              <a:rPr lang="en-US" sz="2400" dirty="0"/>
              <a:t> Disease</a:t>
            </a:r>
          </a:p>
          <a:p>
            <a:r>
              <a:rPr lang="en-US" sz="2400" dirty="0"/>
              <a:t>Epilepsy</a:t>
            </a:r>
          </a:p>
        </p:txBody>
      </p:sp>
      <p:sp>
        <p:nvSpPr>
          <p:cNvPr id="5" name="Content Placeholder 4"/>
          <p:cNvSpPr>
            <a:spLocks noGrp="1"/>
          </p:cNvSpPr>
          <p:nvPr>
            <p:ph sz="half" idx="2"/>
          </p:nvPr>
        </p:nvSpPr>
        <p:spPr>
          <a:xfrm>
            <a:off x="4648200" y="2590800"/>
            <a:ext cx="4038600" cy="3800856"/>
          </a:xfrm>
        </p:spPr>
        <p:txBody>
          <a:bodyPr>
            <a:normAutofit/>
          </a:bodyPr>
          <a:lstStyle/>
          <a:p>
            <a:r>
              <a:rPr lang="en-US" sz="2400" dirty="0"/>
              <a:t>Glaucoma</a:t>
            </a:r>
          </a:p>
          <a:p>
            <a:r>
              <a:rPr lang="en-US" sz="2400" dirty="0"/>
              <a:t>Migraines</a:t>
            </a:r>
          </a:p>
          <a:p>
            <a:r>
              <a:rPr lang="en-US" sz="2400" dirty="0"/>
              <a:t>Multiple Sclerosis</a:t>
            </a:r>
          </a:p>
          <a:p>
            <a:r>
              <a:rPr lang="en-US" sz="2400" dirty="0"/>
              <a:t>Nausea</a:t>
            </a:r>
          </a:p>
          <a:p>
            <a:r>
              <a:rPr lang="en-US" sz="2400" dirty="0"/>
              <a:t>Pain</a:t>
            </a:r>
          </a:p>
          <a:p>
            <a:r>
              <a:rPr lang="en-US" sz="2400" dirty="0"/>
              <a:t>Spasticity</a:t>
            </a:r>
          </a:p>
          <a:p>
            <a:r>
              <a:rPr lang="en-US" sz="2400" dirty="0"/>
              <a:t>Wasting Syndrome</a:t>
            </a:r>
          </a:p>
        </p:txBody>
      </p:sp>
      <p:sp>
        <p:nvSpPr>
          <p:cNvPr id="6" name="TextBox 5"/>
          <p:cNvSpPr txBox="1"/>
          <p:nvPr/>
        </p:nvSpPr>
        <p:spPr>
          <a:xfrm>
            <a:off x="152400" y="6501571"/>
            <a:ext cx="8915400" cy="276999"/>
          </a:xfrm>
          <a:prstGeom prst="rect">
            <a:avLst/>
          </a:prstGeom>
          <a:noFill/>
        </p:spPr>
        <p:txBody>
          <a:bodyPr wrap="square" rtlCol="0">
            <a:spAutoFit/>
          </a:bodyPr>
          <a:lstStyle/>
          <a:p>
            <a:r>
              <a:rPr lang="en-US" sz="1200" dirty="0"/>
              <a:t>ProCon.org: </a:t>
            </a:r>
            <a:r>
              <a:rPr lang="en-US" sz="1200" dirty="0">
                <a:hlinkClick r:id="rId3"/>
              </a:rPr>
              <a:t>http://medicalmarijuana.procon.org/view.resource.php?resourceID=000884</a:t>
            </a:r>
            <a:endParaRPr lang="en-US" sz="1200" dirty="0"/>
          </a:p>
        </p:txBody>
      </p:sp>
      <p:sp>
        <p:nvSpPr>
          <p:cNvPr id="9" name="TextBox 8"/>
          <p:cNvSpPr txBox="1"/>
          <p:nvPr/>
        </p:nvSpPr>
        <p:spPr>
          <a:xfrm>
            <a:off x="385011" y="1928820"/>
            <a:ext cx="7086600" cy="523220"/>
          </a:xfrm>
          <a:prstGeom prst="rect">
            <a:avLst/>
          </a:prstGeom>
          <a:noFill/>
        </p:spPr>
        <p:txBody>
          <a:bodyPr wrap="square" rtlCol="0">
            <a:spAutoFit/>
          </a:bodyPr>
          <a:lstStyle/>
          <a:p>
            <a:r>
              <a:rPr lang="en-US" sz="2800" u="sng" dirty="0"/>
              <a:t>Up to 259 conditions including: </a:t>
            </a:r>
          </a:p>
        </p:txBody>
      </p:sp>
    </p:spTree>
    <p:extLst>
      <p:ext uri="{BB962C8B-B14F-4D97-AF65-F5344CB8AC3E}">
        <p14:creationId xmlns:p14="http://schemas.microsoft.com/office/powerpoint/2010/main" val="3660736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8763000" cy="1312480"/>
          </a:xfrm>
        </p:spPr>
        <p:txBody>
          <a:bodyPr>
            <a:normAutofit/>
          </a:bodyPr>
          <a:lstStyle/>
          <a:p>
            <a:r>
              <a:rPr lang="en-US" sz="2000" dirty="0"/>
              <a:t>CANNABIDOIDS HAVE DOCUMENTED THERAPEUTIC POTENTIAL… </a:t>
            </a:r>
            <a:br>
              <a:rPr lang="en-US" sz="2000" dirty="0"/>
            </a:br>
            <a:r>
              <a:rPr lang="en-US" sz="2000" dirty="0"/>
              <a:t>THC Administration &amp; FDA  Approved THC-based medications</a:t>
            </a:r>
          </a:p>
        </p:txBody>
      </p:sp>
      <p:graphicFrame>
        <p:nvGraphicFramePr>
          <p:cNvPr id="4" name="Table 3"/>
          <p:cNvGraphicFramePr>
            <a:graphicFrameLocks noGrp="1"/>
          </p:cNvGraphicFramePr>
          <p:nvPr>
            <p:extLst>
              <p:ext uri="{D42A27DB-BD31-4B8C-83A1-F6EECF244321}">
                <p14:modId xmlns:p14="http://schemas.microsoft.com/office/powerpoint/2010/main" val="4082596113"/>
              </p:ext>
            </p:extLst>
          </p:nvPr>
        </p:nvGraphicFramePr>
        <p:xfrm>
          <a:off x="228599" y="1371600"/>
          <a:ext cx="8686801" cy="4891098"/>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525888">
                  <a:extLst>
                    <a:ext uri="{9D8B030D-6E8A-4147-A177-3AD203B41FA5}">
                      <a16:colId xmlns:a16="http://schemas.microsoft.com/office/drawing/2014/main" val="20002"/>
                    </a:ext>
                  </a:extLst>
                </a:gridCol>
                <a:gridCol w="1293512">
                  <a:extLst>
                    <a:ext uri="{9D8B030D-6E8A-4147-A177-3AD203B41FA5}">
                      <a16:colId xmlns:a16="http://schemas.microsoft.com/office/drawing/2014/main" val="20003"/>
                    </a:ext>
                  </a:extLst>
                </a:gridCol>
                <a:gridCol w="2590801">
                  <a:extLst>
                    <a:ext uri="{9D8B030D-6E8A-4147-A177-3AD203B41FA5}">
                      <a16:colId xmlns:a16="http://schemas.microsoft.com/office/drawing/2014/main" val="20004"/>
                    </a:ext>
                  </a:extLst>
                </a:gridCol>
              </a:tblGrid>
              <a:tr h="1046041">
                <a:tc>
                  <a:txBody>
                    <a:bodyPr/>
                    <a:lstStyle/>
                    <a:p>
                      <a:pPr algn="ctr"/>
                      <a:r>
                        <a:rPr lang="en-US" dirty="0"/>
                        <a:t>Compound</a:t>
                      </a:r>
                    </a:p>
                  </a:txBody>
                  <a:tcPr anchor="ctr"/>
                </a:tc>
                <a:tc>
                  <a:txBody>
                    <a:bodyPr/>
                    <a:lstStyle/>
                    <a:p>
                      <a:pPr algn="ctr"/>
                      <a:r>
                        <a:rPr lang="en-US" dirty="0"/>
                        <a:t>Administration</a:t>
                      </a:r>
                    </a:p>
                  </a:txBody>
                  <a:tcPr anchor="ctr"/>
                </a:tc>
                <a:tc>
                  <a:txBody>
                    <a:bodyPr/>
                    <a:lstStyle/>
                    <a:p>
                      <a:pPr algn="ctr"/>
                      <a:r>
                        <a:rPr lang="en-US" dirty="0"/>
                        <a:t>FDA Status</a:t>
                      </a:r>
                    </a:p>
                  </a:txBody>
                  <a:tcPr anchor="ctr"/>
                </a:tc>
                <a:tc>
                  <a:txBody>
                    <a:bodyPr/>
                    <a:lstStyle/>
                    <a:p>
                      <a:pPr algn="ctr"/>
                      <a:r>
                        <a:rPr lang="en-US" dirty="0"/>
                        <a:t>Approved</a:t>
                      </a:r>
                      <a:r>
                        <a:rPr lang="en-US" baseline="0" dirty="0"/>
                        <a:t> Locations</a:t>
                      </a:r>
                      <a:endParaRPr lang="en-US" dirty="0"/>
                    </a:p>
                  </a:txBody>
                  <a:tcPr anchor="ctr"/>
                </a:tc>
                <a:tc>
                  <a:txBody>
                    <a:bodyPr/>
                    <a:lstStyle/>
                    <a:p>
                      <a:pPr algn="ctr"/>
                      <a:r>
                        <a:rPr lang="en-US" dirty="0"/>
                        <a:t>Purposes</a:t>
                      </a:r>
                    </a:p>
                  </a:txBody>
                  <a:tcPr anchor="ctr"/>
                </a:tc>
                <a:extLst>
                  <a:ext uri="{0D108BD9-81ED-4DB2-BD59-A6C34878D82A}">
                    <a16:rowId xmlns:a16="http://schemas.microsoft.com/office/drawing/2014/main" val="10000"/>
                  </a:ext>
                </a:extLst>
              </a:tr>
              <a:tr h="1287436">
                <a:tc>
                  <a:txBody>
                    <a:bodyPr/>
                    <a:lstStyle/>
                    <a:p>
                      <a:r>
                        <a:rPr lang="en-US" sz="1600" dirty="0" err="1"/>
                        <a:t>Dronabinol</a:t>
                      </a:r>
                      <a:r>
                        <a:rPr lang="en-US" sz="1600" dirty="0"/>
                        <a:t> (</a:t>
                      </a:r>
                      <a:r>
                        <a:rPr lang="en-US" sz="1600" dirty="0" err="1"/>
                        <a:t>Marinol</a:t>
                      </a:r>
                      <a:r>
                        <a:rPr lang="en-US" sz="1600" dirty="0"/>
                        <a:t>)</a:t>
                      </a:r>
                    </a:p>
                  </a:txBody>
                  <a:tcPr/>
                </a:tc>
                <a:tc>
                  <a:txBody>
                    <a:bodyPr/>
                    <a:lstStyle/>
                    <a:p>
                      <a:r>
                        <a:rPr lang="en-US" sz="1600" dirty="0"/>
                        <a:t>Oral capsule</a:t>
                      </a:r>
                    </a:p>
                  </a:txBody>
                  <a:tcPr/>
                </a:tc>
                <a:tc>
                  <a:txBody>
                    <a:bodyPr/>
                    <a:lstStyle/>
                    <a:p>
                      <a:r>
                        <a:rPr lang="en-US" sz="1600" dirty="0"/>
                        <a:t>FDA-approved (1985)</a:t>
                      </a:r>
                    </a:p>
                  </a:txBody>
                  <a:tcPr/>
                </a:tc>
                <a:tc>
                  <a:txBody>
                    <a:bodyPr/>
                    <a:lstStyle/>
                    <a:p>
                      <a:r>
                        <a:rPr lang="en-US" sz="1600" dirty="0"/>
                        <a:t>USA, Germany</a:t>
                      </a:r>
                    </a:p>
                  </a:txBody>
                  <a:tcPr/>
                </a:tc>
                <a:tc>
                  <a:txBody>
                    <a:bodyPr/>
                    <a:lstStyle/>
                    <a:p>
                      <a:r>
                        <a:rPr lang="en-US" sz="1600" dirty="0"/>
                        <a:t>Nausea</a:t>
                      </a:r>
                      <a:r>
                        <a:rPr lang="en-US" sz="1600" baseline="0" dirty="0"/>
                        <a:t> &amp; vomiting related to cancer chemotherapy and wasting associated with AIDS</a:t>
                      </a:r>
                      <a:endParaRPr lang="en-US" sz="1600" dirty="0"/>
                    </a:p>
                  </a:txBody>
                  <a:tcPr/>
                </a:tc>
                <a:extLst>
                  <a:ext uri="{0D108BD9-81ED-4DB2-BD59-A6C34878D82A}">
                    <a16:rowId xmlns:a16="http://schemas.microsoft.com/office/drawing/2014/main" val="10001"/>
                  </a:ext>
                </a:extLst>
              </a:tr>
              <a:tr h="804647">
                <a:tc>
                  <a:txBody>
                    <a:bodyPr/>
                    <a:lstStyle/>
                    <a:p>
                      <a:r>
                        <a:rPr lang="en-US" sz="1600" baseline="0" dirty="0" err="1"/>
                        <a:t>Nabilone</a:t>
                      </a:r>
                      <a:endParaRPr lang="en-US" sz="1600" baseline="0" dirty="0"/>
                    </a:p>
                    <a:p>
                      <a:r>
                        <a:rPr lang="en-US" sz="1600" baseline="0" dirty="0"/>
                        <a:t>(</a:t>
                      </a:r>
                      <a:r>
                        <a:rPr lang="en-US" sz="1600" baseline="0" dirty="0" err="1"/>
                        <a:t>Cesamet</a:t>
                      </a:r>
                      <a:r>
                        <a:rPr lang="en-US" sz="1600" baseline="0" dirty="0"/>
                        <a:t>)</a:t>
                      </a:r>
                      <a:endParaRPr lang="en-US" sz="1600" dirty="0"/>
                    </a:p>
                  </a:txBody>
                  <a:tcPr/>
                </a:tc>
                <a:tc>
                  <a:txBody>
                    <a:bodyPr/>
                    <a:lstStyle/>
                    <a:p>
                      <a:r>
                        <a:rPr lang="en-US" sz="1600" dirty="0"/>
                        <a:t>Oral capsule</a:t>
                      </a:r>
                    </a:p>
                  </a:txBody>
                  <a:tcPr/>
                </a:tc>
                <a:tc>
                  <a:txBody>
                    <a:bodyPr/>
                    <a:lstStyle/>
                    <a:p>
                      <a:r>
                        <a:rPr lang="en-US" sz="1600" dirty="0"/>
                        <a:t>FDA-approved (1985)</a:t>
                      </a:r>
                    </a:p>
                    <a:p>
                      <a:r>
                        <a:rPr lang="en-US" sz="1200" dirty="0"/>
                        <a:t>*Marketed</a:t>
                      </a:r>
                      <a:r>
                        <a:rPr lang="en-US" sz="1200" baseline="0" dirty="0"/>
                        <a:t> in the US in 2006</a:t>
                      </a:r>
                      <a:endParaRPr lang="en-US" sz="1200" dirty="0"/>
                    </a:p>
                  </a:txBody>
                  <a:tcPr/>
                </a:tc>
                <a:tc>
                  <a:txBody>
                    <a:bodyPr/>
                    <a:lstStyle/>
                    <a:p>
                      <a:r>
                        <a:rPr lang="en-US" sz="1600" dirty="0"/>
                        <a:t>USA, Canada, UK,</a:t>
                      </a:r>
                      <a:r>
                        <a:rPr lang="en-US" sz="1600" baseline="0" dirty="0"/>
                        <a:t> Mexico</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Nausea</a:t>
                      </a:r>
                      <a:r>
                        <a:rPr lang="en-US" sz="1600" baseline="0" dirty="0"/>
                        <a:t> &amp; vomiting related to cancer chemotherapy</a:t>
                      </a:r>
                      <a:endParaRPr lang="en-US" sz="1600" dirty="0"/>
                    </a:p>
                  </a:txBody>
                  <a:tcPr/>
                </a:tc>
                <a:extLst>
                  <a:ext uri="{0D108BD9-81ED-4DB2-BD59-A6C34878D82A}">
                    <a16:rowId xmlns:a16="http://schemas.microsoft.com/office/drawing/2014/main" val="10002"/>
                  </a:ext>
                </a:extLst>
              </a:tr>
              <a:tr h="1345697">
                <a:tc>
                  <a:txBody>
                    <a:bodyPr/>
                    <a:lstStyle/>
                    <a:p>
                      <a:r>
                        <a:rPr lang="en-US" sz="1600" dirty="0" err="1"/>
                        <a:t>Nabiximols</a:t>
                      </a:r>
                      <a:r>
                        <a:rPr lang="en-US" sz="1600" dirty="0"/>
                        <a:t> (</a:t>
                      </a:r>
                      <a:r>
                        <a:rPr lang="en-US" sz="1600" dirty="0" err="1"/>
                        <a:t>Sativex</a:t>
                      </a:r>
                      <a:r>
                        <a:rPr lang="en-US" sz="1600" dirty="0"/>
                        <a:t>)</a:t>
                      </a:r>
                    </a:p>
                  </a:txBody>
                  <a:tcPr/>
                </a:tc>
                <a:tc>
                  <a:txBody>
                    <a:bodyPr/>
                    <a:lstStyle/>
                    <a:p>
                      <a:r>
                        <a:rPr lang="en-US" sz="1600" dirty="0" err="1"/>
                        <a:t>Oromucosal</a:t>
                      </a:r>
                      <a:r>
                        <a:rPr lang="en-US" sz="1600" dirty="0"/>
                        <a:t> spray</a:t>
                      </a:r>
                    </a:p>
                  </a:txBody>
                  <a:tcPr/>
                </a:tc>
                <a:tc>
                  <a:txBody>
                    <a:bodyPr/>
                    <a:lstStyle/>
                    <a:p>
                      <a:r>
                        <a:rPr lang="en-US" sz="1600" dirty="0"/>
                        <a:t>Almost FDA-approved; late-stage</a:t>
                      </a:r>
                      <a:r>
                        <a:rPr lang="en-US" sz="1600" baseline="0" dirty="0"/>
                        <a:t> clinical trials</a:t>
                      </a:r>
                      <a:endParaRPr lang="en-US" sz="1600" dirty="0"/>
                    </a:p>
                  </a:txBody>
                  <a:tcPr/>
                </a:tc>
                <a:tc>
                  <a:txBody>
                    <a:bodyPr/>
                    <a:lstStyle/>
                    <a:p>
                      <a:r>
                        <a:rPr lang="en-US" sz="1600" dirty="0"/>
                        <a:t>Canada, UK, other European countries</a:t>
                      </a:r>
                    </a:p>
                  </a:txBody>
                  <a:tcPr/>
                </a:tc>
                <a:tc>
                  <a:txBody>
                    <a:bodyPr/>
                    <a:lstStyle/>
                    <a:p>
                      <a:r>
                        <a:rPr lang="en-US" sz="1600" dirty="0"/>
                        <a:t>Multiple sclerosis spasticity, cancer pain, neuropathic pain</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114299" y="6282576"/>
            <a:ext cx="8915400" cy="461665"/>
          </a:xfrm>
          <a:prstGeom prst="rect">
            <a:avLst/>
          </a:prstGeom>
          <a:noFill/>
        </p:spPr>
        <p:txBody>
          <a:bodyPr wrap="square" rtlCol="0">
            <a:spAutoFit/>
          </a:bodyPr>
          <a:lstStyle/>
          <a:p>
            <a:r>
              <a:rPr lang="en-US" sz="1200" dirty="0"/>
              <a:t>Marijuana Site Reclamation and Restoration Cost Analysis.” U.S. Department of Interior, National Park Service. December 9, 2010 (unpublished data). </a:t>
            </a:r>
            <a:r>
              <a:rPr lang="en-US" sz="1200" dirty="0">
                <a:hlinkClick r:id="rId3"/>
              </a:rPr>
              <a:t>http://www.whitehouse.gov/ondcp/frequently-asked-questions-and-facts-about-marijuana#difference</a:t>
            </a:r>
            <a:endParaRPr lang="en-US" sz="1200" dirty="0">
              <a:effectLst/>
            </a:endParaRPr>
          </a:p>
        </p:txBody>
      </p:sp>
    </p:spTree>
    <p:extLst>
      <p:ext uri="{BB962C8B-B14F-4D97-AF65-F5344CB8AC3E}">
        <p14:creationId xmlns:p14="http://schemas.microsoft.com/office/powerpoint/2010/main" val="341883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4400"/>
            <a:ext cx="7966291"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879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59"/>
            <a:ext cx="7467600" cy="874059"/>
          </a:xfrm>
        </p:spPr>
        <p:txBody>
          <a:bodyPr>
            <a:normAutofit fontScale="90000"/>
          </a:bodyPr>
          <a:lstStyle/>
          <a:p>
            <a:r>
              <a:rPr lang="en-US" sz="2000" dirty="0"/>
              <a:t>Controlled studies evaluating the therapeutic effect of THC </a:t>
            </a:r>
            <a:br>
              <a:rPr lang="en-US" sz="2000" dirty="0"/>
            </a:br>
            <a:r>
              <a:rPr lang="en-US" sz="2000" dirty="0"/>
              <a:t>by administration type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7660247"/>
              </p:ext>
            </p:extLst>
          </p:nvPr>
        </p:nvGraphicFramePr>
        <p:xfrm>
          <a:off x="381000" y="1197916"/>
          <a:ext cx="8458200" cy="50504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52400" y="6396335"/>
            <a:ext cx="8915400" cy="461665"/>
          </a:xfrm>
          <a:prstGeom prst="rect">
            <a:avLst/>
          </a:prstGeom>
          <a:noFill/>
        </p:spPr>
        <p:txBody>
          <a:bodyPr wrap="square" rtlCol="0">
            <a:spAutoFit/>
          </a:bodyPr>
          <a:lstStyle/>
          <a:p>
            <a:r>
              <a:rPr lang="en-US" sz="1200" dirty="0"/>
              <a:t>Ben Amar, M. (2006). Cannabinoids in medicine: A review of their therapeutic potential. </a:t>
            </a:r>
            <a:r>
              <a:rPr lang="en-US" sz="1200" i="1" dirty="0"/>
              <a:t>Journal of </a:t>
            </a:r>
            <a:r>
              <a:rPr lang="en-US" sz="1200" i="1" dirty="0" err="1"/>
              <a:t>ethnopharmacology</a:t>
            </a:r>
            <a:r>
              <a:rPr lang="en-US" sz="1200" dirty="0"/>
              <a:t>, </a:t>
            </a:r>
            <a:r>
              <a:rPr lang="en-US" sz="1200" i="1" dirty="0"/>
              <a:t>105</a:t>
            </a:r>
            <a:r>
              <a:rPr lang="en-US" sz="1200" dirty="0"/>
              <a:t>(1), 1-25.</a:t>
            </a:r>
          </a:p>
        </p:txBody>
      </p:sp>
    </p:spTree>
    <p:extLst>
      <p:ext uri="{BB962C8B-B14F-4D97-AF65-F5344CB8AC3E}">
        <p14:creationId xmlns:p14="http://schemas.microsoft.com/office/powerpoint/2010/main" val="739659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Issues with blinding in medical marijuana RCTs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727" y="2234080"/>
            <a:ext cx="5791200" cy="302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396335"/>
            <a:ext cx="8915400" cy="461665"/>
          </a:xfrm>
          <a:prstGeom prst="rect">
            <a:avLst/>
          </a:prstGeom>
          <a:noFill/>
        </p:spPr>
        <p:txBody>
          <a:bodyPr wrap="square" rtlCol="0">
            <a:spAutoFit/>
          </a:bodyPr>
          <a:lstStyle/>
          <a:p>
            <a:r>
              <a:rPr lang="en-US" sz="1200" dirty="0" err="1"/>
              <a:t>Lutge</a:t>
            </a:r>
            <a:r>
              <a:rPr lang="en-US" sz="1200" dirty="0"/>
              <a:t>, E. E., Gray, A., &amp; Siegfried, N. (2013). The medical use of cannabis for reducing morbidity and mortality in patients with HIV/AIDS. </a:t>
            </a:r>
            <a:r>
              <a:rPr lang="en-US" sz="1200" i="1" dirty="0"/>
              <a:t>status and date: New, published in</a:t>
            </a:r>
            <a:r>
              <a:rPr lang="en-US" sz="1200" dirty="0"/>
              <a:t>, (4).</a:t>
            </a:r>
          </a:p>
        </p:txBody>
      </p:sp>
      <p:sp>
        <p:nvSpPr>
          <p:cNvPr id="3" name="Line Callout 2 2"/>
          <p:cNvSpPr/>
          <p:nvPr/>
        </p:nvSpPr>
        <p:spPr>
          <a:xfrm>
            <a:off x="7603177" y="914400"/>
            <a:ext cx="1524000" cy="2376232"/>
          </a:xfrm>
          <a:prstGeom prst="borderCallout2">
            <a:avLst>
              <a:gd name="adj1" fmla="val 18750"/>
              <a:gd name="adj2" fmla="val -8333"/>
              <a:gd name="adj3" fmla="val 18750"/>
              <a:gd name="adj4" fmla="val -16667"/>
              <a:gd name="adj5" fmla="val 107003"/>
              <a:gd name="adj6" fmla="val -575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More than 50% of studies are considered at high risk for unblinding</a:t>
            </a:r>
          </a:p>
        </p:txBody>
      </p:sp>
      <p:sp>
        <p:nvSpPr>
          <p:cNvPr id="4" name="Rectangle 3"/>
          <p:cNvSpPr/>
          <p:nvPr/>
        </p:nvSpPr>
        <p:spPr>
          <a:xfrm>
            <a:off x="278081" y="5261584"/>
            <a:ext cx="8823366" cy="923330"/>
          </a:xfrm>
          <a:prstGeom prst="rect">
            <a:avLst/>
          </a:prstGeom>
        </p:spPr>
        <p:txBody>
          <a:bodyPr wrap="square">
            <a:spAutoFit/>
          </a:bodyPr>
          <a:lstStyle/>
          <a:p>
            <a:r>
              <a:rPr lang="en-US" dirty="0"/>
              <a:t>The use of cannabis and rapidly acting cannabinoids pose considerable challenges for blinding, as the psychoactive effects are expected to be quickly discernible to study participants, particularly those who have been previous users of such products. </a:t>
            </a:r>
          </a:p>
        </p:txBody>
      </p:sp>
    </p:spTree>
    <p:extLst>
      <p:ext uri="{BB962C8B-B14F-4D97-AF65-F5344CB8AC3E}">
        <p14:creationId xmlns:p14="http://schemas.microsoft.com/office/powerpoint/2010/main" val="1041891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95400"/>
            <a:ext cx="7511472" cy="3273102"/>
          </a:xfrm>
        </p:spPr>
        <p:txBody>
          <a:bodyPr>
            <a:normAutofit/>
          </a:bodyPr>
          <a:lstStyle/>
          <a:p>
            <a:pPr marL="0" indent="0" algn="ctr">
              <a:buNone/>
            </a:pPr>
            <a:r>
              <a:rPr lang="en-US" sz="3600" dirty="0"/>
              <a:t>Why should MJ be illegal? </a:t>
            </a:r>
          </a:p>
          <a:p>
            <a:pPr marL="0" indent="0" algn="ctr">
              <a:buNone/>
            </a:pPr>
            <a:r>
              <a:rPr lang="en-US" sz="3600" dirty="0"/>
              <a:t>Why should it be legalized? </a:t>
            </a:r>
          </a:p>
        </p:txBody>
      </p:sp>
    </p:spTree>
    <p:extLst>
      <p:ext uri="{BB962C8B-B14F-4D97-AF65-F5344CB8AC3E}">
        <p14:creationId xmlns:p14="http://schemas.microsoft.com/office/powerpoint/2010/main" val="209705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2080"/>
            <a:ext cx="2514600" cy="1570120"/>
          </a:xfrm>
        </p:spPr>
        <p:txBody>
          <a:bodyPr>
            <a:normAutofit fontScale="90000"/>
          </a:bodyPr>
          <a:lstStyle/>
          <a:p>
            <a:r>
              <a:rPr lang="en-US" dirty="0"/>
              <a:t>Health </a:t>
            </a:r>
            <a:br>
              <a:rPr lang="en-US" dirty="0"/>
            </a:br>
            <a:r>
              <a:rPr lang="en-US" dirty="0"/>
              <a:t>(and societal) risks of smoked marijuana</a:t>
            </a:r>
          </a:p>
        </p:txBody>
      </p:sp>
      <p:sp>
        <p:nvSpPr>
          <p:cNvPr id="7" name="Text Placeholder 4"/>
          <p:cNvSpPr>
            <a:spLocks noGrp="1"/>
          </p:cNvSpPr>
          <p:nvPr>
            <p:ph type="body" sz="half" idx="2"/>
          </p:nvPr>
        </p:nvSpPr>
        <p:spPr>
          <a:xfrm>
            <a:off x="381000" y="2971800"/>
            <a:ext cx="2215897" cy="3402367"/>
          </a:xfrm>
        </p:spPr>
        <p:txBody>
          <a:bodyPr>
            <a:normAutofit/>
          </a:bodyPr>
          <a:lstStyle/>
          <a:p>
            <a:pPr algn="r"/>
            <a:r>
              <a:rPr lang="en-US" sz="1800" dirty="0"/>
              <a:t>20 drugs ranked by overall harm along 16 criteria</a:t>
            </a:r>
          </a:p>
        </p:txBody>
      </p:sp>
      <p:pic>
        <p:nvPicPr>
          <p:cNvPr id="5" name="Picture 2" descr="http://medicalmarijuana.procon.org/files/1-medical-marijuana-images/ranking-20-drugs-and-alcohol-by-overall-har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040" y="1066800"/>
            <a:ext cx="6337281" cy="5029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69040" y="6191416"/>
            <a:ext cx="6145241" cy="461665"/>
          </a:xfrm>
          <a:prstGeom prst="rect">
            <a:avLst/>
          </a:prstGeom>
          <a:noFill/>
        </p:spPr>
        <p:txBody>
          <a:bodyPr wrap="square" rtlCol="0">
            <a:spAutoFit/>
          </a:bodyPr>
          <a:lstStyle/>
          <a:p>
            <a:r>
              <a:rPr lang="en-US" sz="1200" dirty="0"/>
              <a:t>Nutt, D. J., King, L. A., &amp; Phillips, L. D. (2010). Drug harms in the UK: a </a:t>
            </a:r>
            <a:r>
              <a:rPr lang="en-US" sz="1200" dirty="0" err="1"/>
              <a:t>multicriteria</a:t>
            </a:r>
            <a:r>
              <a:rPr lang="en-US" sz="1200" dirty="0"/>
              <a:t> decision analysis. </a:t>
            </a:r>
            <a:r>
              <a:rPr lang="en-US" sz="1200" i="1" dirty="0"/>
              <a:t>The Lancet</a:t>
            </a:r>
            <a:r>
              <a:rPr lang="en-US" sz="1200" dirty="0"/>
              <a:t>, </a:t>
            </a:r>
            <a:r>
              <a:rPr lang="en-US" sz="1200" i="1" dirty="0"/>
              <a:t>376</a:t>
            </a:r>
            <a:r>
              <a:rPr lang="en-US" sz="1200" dirty="0"/>
              <a:t>(9752), 1558-1565.</a:t>
            </a:r>
          </a:p>
        </p:txBody>
      </p:sp>
      <p:cxnSp>
        <p:nvCxnSpPr>
          <p:cNvPr id="4" name="Straight Arrow Connector 3"/>
          <p:cNvCxnSpPr/>
          <p:nvPr/>
        </p:nvCxnSpPr>
        <p:spPr>
          <a:xfrm>
            <a:off x="5257800" y="2895600"/>
            <a:ext cx="0" cy="13716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560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511473" cy="1312480"/>
          </a:xfrm>
        </p:spPr>
        <p:txBody>
          <a:bodyPr>
            <a:normAutofit/>
          </a:bodyPr>
          <a:lstStyle/>
          <a:p>
            <a:r>
              <a:rPr lang="en-US" dirty="0"/>
              <a:t>Arguments for cannabis legalization</a:t>
            </a:r>
          </a:p>
        </p:txBody>
      </p:sp>
      <p:sp>
        <p:nvSpPr>
          <p:cNvPr id="3" name="Content Placeholder 2"/>
          <p:cNvSpPr>
            <a:spLocks noGrp="1"/>
          </p:cNvSpPr>
          <p:nvPr>
            <p:ph idx="1"/>
          </p:nvPr>
        </p:nvSpPr>
        <p:spPr>
          <a:xfrm>
            <a:off x="228600" y="1388680"/>
            <a:ext cx="8763000" cy="5621720"/>
          </a:xfrm>
        </p:spPr>
        <p:txBody>
          <a:bodyPr>
            <a:normAutofit/>
          </a:bodyPr>
          <a:lstStyle/>
          <a:p>
            <a:r>
              <a:rPr lang="en-US" dirty="0"/>
              <a:t>“War on drugs” has failed</a:t>
            </a:r>
          </a:p>
          <a:p>
            <a:r>
              <a:rPr lang="en-US" dirty="0"/>
              <a:t>5% of world’s population -25% of world’s prisoners</a:t>
            </a:r>
          </a:p>
          <a:p>
            <a:r>
              <a:rPr lang="en-US" dirty="0"/>
              <a:t>2.5 Million locked up; about 500,000 of whom are there for drugs</a:t>
            </a:r>
          </a:p>
          <a:p>
            <a:r>
              <a:rPr lang="en-US" dirty="0"/>
              <a:t>Racial disparities in incarceration rates at same prevalence of use</a:t>
            </a:r>
          </a:p>
          <a:p>
            <a:r>
              <a:rPr lang="en-US" dirty="0"/>
              <a:t>Legalization would reduce arrests/criminal justice costs (2013- 41% of all illicit drug-related violations were MJ possession; 6% for MJ Sale/manufacturing </a:t>
            </a:r>
          </a:p>
          <a:p>
            <a:r>
              <a:rPr lang="en-US" dirty="0"/>
              <a:t>Demand is high- “</a:t>
            </a:r>
            <a:r>
              <a:rPr lang="en-US" dirty="0" err="1"/>
              <a:t>gonna</a:t>
            </a:r>
            <a:r>
              <a:rPr lang="en-US" dirty="0"/>
              <a:t> do it anyway” so why not regulate it and make it safe?</a:t>
            </a:r>
          </a:p>
          <a:p>
            <a:r>
              <a:rPr lang="en-US" dirty="0"/>
              <a:t>IT’s not Bad/as bad as alcohol/tobacco -Even good for you (medicinal)</a:t>
            </a:r>
          </a:p>
          <a:p>
            <a:r>
              <a:rPr lang="en-US" dirty="0"/>
              <a:t>Tax it and bring in revenue for states</a:t>
            </a:r>
          </a:p>
          <a:p>
            <a:endParaRPr lang="en-US" dirty="0"/>
          </a:p>
        </p:txBody>
      </p:sp>
    </p:spTree>
    <p:extLst>
      <p:ext uri="{BB962C8B-B14F-4D97-AF65-F5344CB8AC3E}">
        <p14:creationId xmlns:p14="http://schemas.microsoft.com/office/powerpoint/2010/main" val="2568804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2643" y="609600"/>
            <a:ext cx="8622880" cy="5867400"/>
          </a:xfrm>
          <a:prstGeom prst="rect">
            <a:avLst/>
          </a:prstGeom>
        </p:spPr>
      </p:pic>
      <p:sp>
        <p:nvSpPr>
          <p:cNvPr id="5" name="TextBox 4"/>
          <p:cNvSpPr txBox="1"/>
          <p:nvPr/>
        </p:nvSpPr>
        <p:spPr>
          <a:xfrm>
            <a:off x="1295400" y="1605064"/>
            <a:ext cx="2895600" cy="2585323"/>
          </a:xfrm>
          <a:prstGeom prst="rect">
            <a:avLst/>
          </a:prstGeom>
          <a:solidFill>
            <a:srgbClr val="FF0000"/>
          </a:solidFill>
        </p:spPr>
        <p:txBody>
          <a:bodyPr wrap="square" rtlCol="0">
            <a:spAutoFit/>
          </a:bodyPr>
          <a:lstStyle/>
          <a:p>
            <a:pPr eaLnBrk="0" hangingPunct="0"/>
            <a:r>
              <a:rPr lang="en-US" dirty="0">
                <a:solidFill>
                  <a:srgbClr val="FFFFFF"/>
                </a:solidFill>
              </a:rPr>
              <a:t>With 5% of the world’s pop, the US has 25% of its prisoners.</a:t>
            </a:r>
          </a:p>
          <a:p>
            <a:pPr eaLnBrk="0" hangingPunct="0"/>
            <a:r>
              <a:rPr lang="en-US" dirty="0" err="1">
                <a:solidFill>
                  <a:srgbClr val="FFFFFF"/>
                </a:solidFill>
              </a:rPr>
              <a:t>Avg</a:t>
            </a:r>
            <a:r>
              <a:rPr lang="en-US" dirty="0">
                <a:solidFill>
                  <a:srgbClr val="FFFFFF"/>
                </a:solidFill>
              </a:rPr>
              <a:t> US cost per prison inmate = (2010) = $31K (range 14K-60K); about $16 Billion for the 500,000 drug-related prisoners (20% of all prisoners)</a:t>
            </a:r>
          </a:p>
        </p:txBody>
      </p:sp>
      <p:sp>
        <p:nvSpPr>
          <p:cNvPr id="6" name="TextBox 5"/>
          <p:cNvSpPr txBox="1"/>
          <p:nvPr/>
        </p:nvSpPr>
        <p:spPr>
          <a:xfrm>
            <a:off x="3541397" y="-36000"/>
            <a:ext cx="2061205" cy="369332"/>
          </a:xfrm>
          <a:prstGeom prst="rect">
            <a:avLst/>
          </a:prstGeom>
          <a:noFill/>
        </p:spPr>
        <p:txBody>
          <a:bodyPr wrap="none" rtlCol="0">
            <a:spAutoFit/>
          </a:bodyPr>
          <a:lstStyle/>
          <a:p>
            <a:r>
              <a:rPr lang="en-US" dirty="0"/>
              <a:t>The War on Drugs</a:t>
            </a:r>
          </a:p>
        </p:txBody>
      </p:sp>
    </p:spTree>
    <p:extLst>
      <p:ext uri="{BB962C8B-B14F-4D97-AF65-F5344CB8AC3E}">
        <p14:creationId xmlns:p14="http://schemas.microsoft.com/office/powerpoint/2010/main" val="776177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462668"/>
            <a:ext cx="8839200" cy="375532"/>
          </a:xfrm>
        </p:spPr>
        <p:txBody>
          <a:bodyPr>
            <a:noAutofit/>
          </a:bodyPr>
          <a:lstStyle/>
          <a:p>
            <a:r>
              <a:rPr lang="en-US" sz="2000" dirty="0"/>
              <a:t>Prisons overcrowding: 20% (500,000) of US prisoners are in prison due to drug offences; the majority of inmates meet criteria for substance use disorder/psych </a:t>
            </a:r>
            <a:r>
              <a:rPr lang="en-US" sz="2000" dirty="0" err="1"/>
              <a:t>illlness</a:t>
            </a:r>
            <a:endParaRPr lang="en-US" sz="2000" dirty="0"/>
          </a:p>
        </p:txBody>
      </p:sp>
      <p:sp>
        <p:nvSpPr>
          <p:cNvPr id="3" name="Content Placeholder 2"/>
          <p:cNvSpPr>
            <a:spLocks noGrp="1"/>
          </p:cNvSpPr>
          <p:nvPr>
            <p:ph idx="1"/>
          </p:nvPr>
        </p:nvSpPr>
        <p:spPr/>
        <p:txBody>
          <a:bodyPr/>
          <a:lstStyle/>
          <a:p>
            <a:endParaRPr lang="en-US"/>
          </a:p>
        </p:txBody>
      </p:sp>
      <p:pic>
        <p:nvPicPr>
          <p:cNvPr id="67586" name="Picture 2" descr="http://upload.wikimedia.org/wikipedia/commons/6/6f/Prison_crowd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206500"/>
            <a:ext cx="7838281"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606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MJ?</a:t>
            </a:r>
          </a:p>
        </p:txBody>
      </p:sp>
      <p:sp>
        <p:nvSpPr>
          <p:cNvPr id="3" name="Content Placeholder 2"/>
          <p:cNvSpPr>
            <a:spLocks noGrp="1"/>
          </p:cNvSpPr>
          <p:nvPr>
            <p:ph idx="1"/>
          </p:nvPr>
        </p:nvSpPr>
        <p:spPr>
          <a:xfrm>
            <a:off x="806680" y="2209800"/>
            <a:ext cx="7511472" cy="4041162"/>
          </a:xfrm>
        </p:spPr>
        <p:txBody>
          <a:bodyPr>
            <a:normAutofit/>
          </a:bodyPr>
          <a:lstStyle/>
          <a:p>
            <a:r>
              <a:rPr lang="en-US" dirty="0"/>
              <a:t>common name for cannabis sativa plant -contains Psychoactive effects through variety of cannabinols, notably Delta-9 THC, and cannabidiol</a:t>
            </a:r>
          </a:p>
          <a:p>
            <a:r>
              <a:rPr lang="en-US" dirty="0"/>
              <a:t>commonly inhaled producing mild euphoria, mood enhancement, relaxation; higher/regular use produces intoxication, slowed cognition/memory impairment(Short-term memory/working memory) increased anxiety/paranoia/psychosis, hallucinations, addiction</a:t>
            </a:r>
          </a:p>
          <a:p>
            <a:r>
              <a:rPr lang="en-US" dirty="0"/>
              <a:t>Can increase the likelihood of accidents/MJ-related  deaths but Unlikely to produce od related mortality directly</a:t>
            </a:r>
          </a:p>
          <a:p>
            <a:r>
              <a:rPr lang="en-US" dirty="0"/>
              <a:t>May be neurotoxic in higher doses; developing teen brain appears more susceptible to negative impacts than older adult users</a:t>
            </a:r>
          </a:p>
        </p:txBody>
      </p:sp>
      <p:pic>
        <p:nvPicPr>
          <p:cNvPr id="4" name="Picture 3"/>
          <p:cNvPicPr>
            <a:picLocks noChangeAspect="1"/>
          </p:cNvPicPr>
          <p:nvPr/>
        </p:nvPicPr>
        <p:blipFill>
          <a:blip r:embed="rId2"/>
          <a:stretch>
            <a:fillRect/>
          </a:stretch>
        </p:blipFill>
        <p:spPr>
          <a:xfrm>
            <a:off x="5129420" y="230053"/>
            <a:ext cx="3200400" cy="1850898"/>
          </a:xfrm>
          <a:prstGeom prst="rect">
            <a:avLst/>
          </a:prstGeom>
        </p:spPr>
      </p:pic>
    </p:spTree>
    <p:extLst>
      <p:ext uri="{BB962C8B-B14F-4D97-AF65-F5344CB8AC3E}">
        <p14:creationId xmlns:p14="http://schemas.microsoft.com/office/powerpoint/2010/main" val="116689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072" y="457200"/>
            <a:ext cx="7511473" cy="656240"/>
          </a:xfrm>
        </p:spPr>
        <p:txBody>
          <a:bodyPr>
            <a:normAutofit/>
          </a:bodyPr>
          <a:lstStyle/>
          <a:p>
            <a:r>
              <a:rPr lang="en-US" dirty="0"/>
              <a:t>So, legalize?		</a:t>
            </a:r>
          </a:p>
        </p:txBody>
      </p:sp>
      <p:sp>
        <p:nvSpPr>
          <p:cNvPr id="3" name="Content Placeholder 2"/>
          <p:cNvSpPr>
            <a:spLocks noGrp="1"/>
          </p:cNvSpPr>
          <p:nvPr>
            <p:ph idx="1"/>
          </p:nvPr>
        </p:nvSpPr>
        <p:spPr>
          <a:xfrm>
            <a:off x="457200" y="1113440"/>
            <a:ext cx="8229600" cy="5515429"/>
          </a:xfrm>
        </p:spPr>
        <p:txBody>
          <a:bodyPr>
            <a:normAutofit/>
          </a:bodyPr>
          <a:lstStyle/>
          <a:p>
            <a:r>
              <a:rPr lang="en-US" dirty="0"/>
              <a:t>Of the 2.5 million prisoners in US about 500,000 are there due to drug law violations, </a:t>
            </a:r>
            <a:r>
              <a:rPr lang="en-US" b="1" dirty="0"/>
              <a:t>but only about 40,000 of these are MJ</a:t>
            </a:r>
          </a:p>
          <a:p>
            <a:r>
              <a:rPr lang="en-US" dirty="0"/>
              <a:t>This would be justification for decriminalization NOT legalization but even so, to “end the war on drugs” by legalization of MJ won’t do it</a:t>
            </a:r>
          </a:p>
          <a:p>
            <a:r>
              <a:rPr lang="en-US" dirty="0"/>
              <a:t>What </a:t>
            </a:r>
            <a:r>
              <a:rPr lang="en-US" b="1" u="sng" dirty="0"/>
              <a:t>will</a:t>
            </a:r>
            <a:r>
              <a:rPr lang="en-US" dirty="0"/>
              <a:t> happen is the reduction on the arrests annually (</a:t>
            </a:r>
            <a:r>
              <a:rPr lang="en-US" u="sng" dirty="0"/>
              <a:t>FOR POSSESSION</a:t>
            </a:r>
            <a:r>
              <a:rPr lang="en-US" dirty="0"/>
              <a:t>) in the US – about 700,000 reduction in arrests annually</a:t>
            </a:r>
          </a:p>
          <a:p>
            <a:r>
              <a:rPr lang="en-US" dirty="0"/>
              <a:t>How to legalize? Industry – majority of market is heavy users/ADDICTED–(80% of volume used is by 20%) </a:t>
            </a:r>
          </a:p>
          <a:p>
            <a:r>
              <a:rPr lang="en-US" dirty="0"/>
              <a:t>If we make it more available and accessible, cheaper, remove social stigma and legal penalties and have industry aggressively advertising it, use will increase</a:t>
            </a:r>
          </a:p>
          <a:p>
            <a:r>
              <a:rPr lang="en-US" dirty="0"/>
              <a:t>Possible </a:t>
            </a:r>
            <a:r>
              <a:rPr lang="en-US" dirty="0" err="1"/>
              <a:t>mj</a:t>
            </a:r>
            <a:r>
              <a:rPr lang="en-US" dirty="0"/>
              <a:t> could have subtractive effect on opioid or </a:t>
            </a:r>
            <a:r>
              <a:rPr lang="en-US" dirty="0" err="1"/>
              <a:t>alc</a:t>
            </a:r>
            <a:r>
              <a:rPr lang="en-US" dirty="0"/>
              <a:t> use? Don’t know. Could use both? </a:t>
            </a:r>
          </a:p>
        </p:txBody>
      </p:sp>
    </p:spTree>
    <p:extLst>
      <p:ext uri="{BB962C8B-B14F-4D97-AF65-F5344CB8AC3E}">
        <p14:creationId xmlns:p14="http://schemas.microsoft.com/office/powerpoint/2010/main" val="3229588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5536"/>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Medical Marijuana &amp; Prescription Drugs</a:t>
            </a:r>
          </a:p>
        </p:txBody>
      </p:sp>
      <p:sp>
        <p:nvSpPr>
          <p:cNvPr id="6" name="Rectangle 5"/>
          <p:cNvSpPr/>
          <p:nvPr/>
        </p:nvSpPr>
        <p:spPr>
          <a:xfrm>
            <a:off x="5788152" y="185536"/>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EEAF30">
                  <a:lumMod val="50000"/>
                </a:srgbClr>
              </a:solidFill>
              <a:effectLst/>
              <a:uLnTx/>
              <a:uFillTx/>
              <a:latin typeface="Calibri"/>
              <a:ea typeface="+mn-ea"/>
              <a:cs typeface="+mn-cs"/>
            </a:endParaRPr>
          </a:p>
        </p:txBody>
      </p:sp>
      <p:sp>
        <p:nvSpPr>
          <p:cNvPr id="12" name="Rectangle 11"/>
          <p:cNvSpPr/>
          <p:nvPr/>
        </p:nvSpPr>
        <p:spPr>
          <a:xfrm>
            <a:off x="0" y="6665194"/>
            <a:ext cx="9144000" cy="20005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646" y="6650577"/>
            <a:ext cx="9226193"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a:ea typeface="+mn-ea"/>
                <a:cs typeface="+mn-cs"/>
              </a:rPr>
              <a:t>VIA </a:t>
            </a:r>
            <a:r>
              <a:rPr kumimoji="0" lang="en-US" sz="700" b="0" i="0" u="none" strike="noStrike" kern="1200" cap="none" spc="0" normalizeH="0" baseline="0" noProof="0" dirty="0" err="1">
                <a:ln>
                  <a:noFill/>
                </a:ln>
                <a:solidFill>
                  <a:prstClr val="white"/>
                </a:solidFill>
                <a:effectLst/>
                <a:uLnTx/>
                <a:uFillTx/>
                <a:latin typeface="Calibri"/>
                <a:ea typeface="+mn-ea"/>
                <a:cs typeface="+mn-cs"/>
              </a:rPr>
              <a:t>EurekAlert</a:t>
            </a:r>
            <a:r>
              <a:rPr kumimoji="0" lang="en-US" sz="700" b="0" i="0" u="none" strike="noStrike" kern="1200" cap="none" spc="0" normalizeH="0" baseline="0" noProof="0" dirty="0">
                <a:ln>
                  <a:noFill/>
                </a:ln>
                <a:solidFill>
                  <a:prstClr val="white"/>
                </a:solidFill>
                <a:effectLst/>
                <a:uLnTx/>
                <a:uFillTx/>
                <a:latin typeface="Calibri"/>
                <a:ea typeface="+mn-ea"/>
                <a:cs typeface="+mn-cs"/>
              </a:rPr>
              <a:t>: https ://www.eurekalert.org/pub_releases/2018-04/wkh-pwu041718.php</a:t>
            </a:r>
          </a:p>
        </p:txBody>
      </p:sp>
      <p:sp>
        <p:nvSpPr>
          <p:cNvPr id="7" name="Rectangle 6"/>
          <p:cNvSpPr/>
          <p:nvPr/>
        </p:nvSpPr>
        <p:spPr>
          <a:xfrm>
            <a:off x="230586" y="1233216"/>
            <a:ext cx="4964412" cy="4247317"/>
          </a:xfrm>
          <a:prstGeom prst="rect">
            <a:avLst/>
          </a:prstGeom>
          <a:solidFill>
            <a:schemeClr val="accent5">
              <a:lumMod val="40000"/>
              <a:lumOff val="60000"/>
            </a:schemeClr>
          </a:solidFill>
        </p:spPr>
        <p:txBody>
          <a:bodyPr wrap="square" anchor="t">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Avenir Book"/>
                <a:ea typeface="+mn-ea"/>
                <a:cs typeface="+mn-cs"/>
              </a:rPr>
              <a:t>Study</a:t>
            </a:r>
            <a:r>
              <a:rPr kumimoji="0" lang="en-US" sz="1250" b="1" i="0" u="none" strike="noStrike" kern="1200" cap="none" spc="0" normalizeH="0" baseline="0" noProof="0" dirty="0">
                <a:ln>
                  <a:noFill/>
                </a:ln>
                <a:solidFill>
                  <a:prstClr val="black"/>
                </a:solidFill>
                <a:effectLst/>
                <a:uLnTx/>
                <a:uFillTx/>
                <a:latin typeface="Avenir Book"/>
                <a:ea typeface="+mn-ea"/>
                <a:cs typeface="+mn-cs"/>
              </a:rPr>
              <a:t> </a:t>
            </a:r>
            <a:r>
              <a:rPr kumimoji="0" lang="en-US" sz="1250" b="0" i="0" u="none" strike="noStrike" kern="1200" cap="none" spc="0" normalizeH="0" baseline="0" noProof="0" dirty="0">
                <a:ln>
                  <a:noFill/>
                </a:ln>
                <a:solidFill>
                  <a:prstClr val="black"/>
                </a:solidFill>
                <a:effectLst/>
                <a:uLnTx/>
                <a:uFillTx/>
                <a:latin typeface="Avenir Book"/>
                <a:ea typeface="+mn-ea"/>
                <a:cs typeface="+mn-cs"/>
              </a:rPr>
              <a:t>published in </a:t>
            </a:r>
            <a:r>
              <a:rPr kumimoji="0" lang="en-US" sz="1250" b="0" i="1" u="none" strike="noStrike" kern="1200" cap="none" spc="0" normalizeH="0" baseline="0" noProof="0" dirty="0">
                <a:ln>
                  <a:noFill/>
                </a:ln>
                <a:solidFill>
                  <a:prstClr val="black"/>
                </a:solidFill>
                <a:effectLst/>
                <a:uLnTx/>
                <a:uFillTx/>
                <a:latin typeface="Avenir Book"/>
                <a:ea typeface="+mn-ea"/>
                <a:cs typeface="+mn-cs"/>
              </a:rPr>
              <a:t>Journal of Addiction Medicine </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1250" b="1" i="0" u="none" strike="noStrike" kern="1200" cap="none" spc="0" normalizeH="0" baseline="0" noProof="0" dirty="0">
              <a:ln>
                <a:noFill/>
              </a:ln>
              <a:solidFill>
                <a:prstClr val="black"/>
              </a:solidFill>
              <a:effectLst/>
              <a:uLnTx/>
              <a:uFillTx/>
              <a:latin typeface="Avenir Book"/>
              <a:ea typeface="+mn-ea"/>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Avenir Book"/>
                <a:ea typeface="+mn-ea"/>
                <a:cs typeface="+mn-cs"/>
              </a:rPr>
              <a:t>RESEARCHERS </a:t>
            </a:r>
            <a:r>
              <a:rPr kumimoji="0" lang="en-US" sz="1250" b="0" i="0" u="none" strike="noStrike" kern="1200" cap="none" spc="0" normalizeH="0" baseline="0" noProof="0" dirty="0">
                <a:ln>
                  <a:noFill/>
                </a:ln>
                <a:solidFill>
                  <a:prstClr val="black"/>
                </a:solidFill>
                <a:effectLst/>
                <a:uLnTx/>
                <a:uFillTx/>
                <a:latin typeface="Avenir Book"/>
                <a:ea typeface="+mn-ea"/>
                <a:cs typeface="+mn-cs"/>
              </a:rPr>
              <a:t>analyzed 57,000+ responses to the 2015 National Survey on Drug Use and Health (NSDUH), identifying 776 people who reported using medical marijuana (~1.4% of respondents)</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1250" b="1" i="0" u="none" strike="noStrike" kern="1200" cap="none" spc="0" normalizeH="0" baseline="0" noProof="0" dirty="0">
              <a:ln>
                <a:noFill/>
              </a:ln>
              <a:solidFill>
                <a:prstClr val="black"/>
              </a:solidFill>
              <a:effectLst/>
              <a:uLnTx/>
              <a:uFillTx/>
              <a:latin typeface="Avenir Book"/>
              <a:ea typeface="+mn-ea"/>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Avenir Book"/>
                <a:ea typeface="+mn-ea"/>
                <a:cs typeface="+mn-cs"/>
              </a:rPr>
              <a:t>FINDINGS</a:t>
            </a:r>
          </a:p>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Avenir Book"/>
                <a:ea typeface="+mn-ea"/>
                <a:cs typeface="+mn-cs"/>
              </a:rPr>
              <a:t>Relative to those who did not use medical marijuana, those who did were </a:t>
            </a:r>
            <a:r>
              <a:rPr kumimoji="0" lang="en-US" sz="1250" b="1" i="0" u="none" strike="noStrike" kern="1200" cap="none" spc="0" normalizeH="0" baseline="0" noProof="0" dirty="0">
                <a:ln>
                  <a:noFill/>
                </a:ln>
                <a:solidFill>
                  <a:prstClr val="black"/>
                </a:solidFill>
                <a:effectLst/>
                <a:uLnTx/>
                <a:uFillTx/>
                <a:latin typeface="Avenir Book"/>
                <a:ea typeface="+mn-ea"/>
                <a:cs typeface="+mn-cs"/>
              </a:rPr>
              <a:t>60% more likely </a:t>
            </a:r>
            <a:r>
              <a:rPr kumimoji="0" lang="en-US" sz="1250" b="0" i="0" u="none" strike="noStrike" kern="1200" cap="none" spc="0" normalizeH="0" baseline="0" noProof="0" dirty="0">
                <a:ln>
                  <a:noFill/>
                </a:ln>
                <a:solidFill>
                  <a:prstClr val="black"/>
                </a:solidFill>
                <a:effectLst/>
                <a:uLnTx/>
                <a:uFillTx/>
                <a:latin typeface="Avenir Book"/>
                <a:ea typeface="+mn-ea"/>
                <a:cs typeface="+mn-cs"/>
              </a:rPr>
              <a:t>to also report using prescription drugs in the past year</a:t>
            </a:r>
          </a:p>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250" b="0" i="0" u="none" strike="noStrike" kern="1200" cap="none" spc="0" normalizeH="0" baseline="0" noProof="0" dirty="0">
              <a:ln>
                <a:noFill/>
              </a:ln>
              <a:solidFill>
                <a:prstClr val="black"/>
              </a:solidFill>
              <a:effectLst/>
              <a:uLnTx/>
              <a:uFillTx/>
              <a:latin typeface="Avenir Book"/>
              <a:ea typeface="+mn-ea"/>
              <a:cs typeface="+mn-cs"/>
            </a:endParaRPr>
          </a:p>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Avenir Book"/>
                <a:ea typeface="+mn-ea"/>
                <a:cs typeface="+mn-cs"/>
              </a:rPr>
              <a:t>Those who used medical marijuana </a:t>
            </a:r>
            <a:r>
              <a:rPr kumimoji="0" lang="en-US" sz="1250" b="1" i="0" u="none" strike="noStrike" kern="1200" cap="none" spc="0" normalizeH="0" baseline="0" noProof="0" dirty="0">
                <a:ln>
                  <a:noFill/>
                </a:ln>
                <a:solidFill>
                  <a:prstClr val="black"/>
                </a:solidFill>
                <a:effectLst/>
                <a:uLnTx/>
                <a:uFillTx/>
                <a:latin typeface="Avenir Book"/>
                <a:ea typeface="+mn-ea"/>
                <a:cs typeface="+mn-cs"/>
              </a:rPr>
              <a:t>more than</a:t>
            </a:r>
            <a:r>
              <a:rPr kumimoji="0" lang="en-US" sz="1250" b="0" i="0" u="none" strike="noStrike" kern="1200" cap="none" spc="0" normalizeH="0" baseline="0" noProof="0" dirty="0">
                <a:ln>
                  <a:noFill/>
                </a:ln>
                <a:solidFill>
                  <a:prstClr val="black"/>
                </a:solidFill>
                <a:effectLst/>
                <a:uLnTx/>
                <a:uFillTx/>
                <a:latin typeface="Avenir Book"/>
                <a:ea typeface="+mn-ea"/>
                <a:cs typeface="+mn-cs"/>
              </a:rPr>
              <a:t> </a:t>
            </a:r>
            <a:r>
              <a:rPr kumimoji="0" lang="en-US" sz="1250" b="1" i="0" u="none" strike="noStrike" kern="1200" cap="none" spc="0" normalizeH="0" baseline="0" noProof="0" dirty="0">
                <a:ln>
                  <a:noFill/>
                </a:ln>
                <a:solidFill>
                  <a:prstClr val="black"/>
                </a:solidFill>
                <a:effectLst/>
                <a:uLnTx/>
                <a:uFillTx/>
                <a:latin typeface="Avenir Book"/>
                <a:ea typeface="+mn-ea"/>
                <a:cs typeface="+mn-cs"/>
              </a:rPr>
              <a:t>TWICE </a:t>
            </a:r>
            <a:r>
              <a:rPr kumimoji="0" lang="en-US" sz="1250" b="0" i="0" u="none" strike="noStrike" kern="1200" cap="none" spc="0" normalizeH="0" baseline="0" noProof="0" dirty="0">
                <a:ln>
                  <a:noFill/>
                </a:ln>
                <a:solidFill>
                  <a:prstClr val="black"/>
                </a:solidFill>
                <a:effectLst/>
                <a:uLnTx/>
                <a:uFillTx/>
                <a:latin typeface="Avenir Book"/>
                <a:ea typeface="+mn-ea"/>
                <a:cs typeface="+mn-cs"/>
              </a:rPr>
              <a:t>as likely to report non-medical use of prescription drugs (e.g., pain relievers, tranquilizers, sedatives)</a:t>
            </a:r>
          </a:p>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250" b="0" i="0" u="none" strike="noStrike" kern="1200" cap="none" spc="0" normalizeH="0" baseline="0" noProof="0" dirty="0">
              <a:ln>
                <a:noFill/>
              </a:ln>
              <a:solidFill>
                <a:prstClr val="black"/>
              </a:solidFill>
              <a:effectLst/>
              <a:uLnTx/>
              <a:uFillTx/>
              <a:latin typeface="Avenir Book"/>
              <a:ea typeface="+mn-ea"/>
              <a:cs typeface="+mn-cs"/>
            </a:endParaRPr>
          </a:p>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Avenir Book"/>
                <a:ea typeface="+mn-ea"/>
                <a:cs typeface="+mn-cs"/>
              </a:rPr>
              <a:t>Correlational findings </a:t>
            </a:r>
            <a:r>
              <a:rPr kumimoji="0" lang="en-US" sz="1250" b="1" i="0" u="none" strike="noStrike" kern="1200" cap="none" spc="0" normalizeH="0" baseline="0" noProof="0" dirty="0">
                <a:ln>
                  <a:noFill/>
                </a:ln>
                <a:solidFill>
                  <a:prstClr val="black"/>
                </a:solidFill>
                <a:effectLst/>
                <a:uLnTx/>
                <a:uFillTx/>
                <a:latin typeface="Avenir Book"/>
                <a:ea typeface="+mn-ea"/>
                <a:cs typeface="+mn-cs"/>
              </a:rPr>
              <a:t>inconsistent</a:t>
            </a:r>
            <a:r>
              <a:rPr kumimoji="0" lang="en-US" sz="1250" b="0" i="0" u="none" strike="noStrike" kern="1200" cap="none" spc="0" normalizeH="0" baseline="0" noProof="0" dirty="0">
                <a:ln>
                  <a:noFill/>
                </a:ln>
                <a:solidFill>
                  <a:prstClr val="black"/>
                </a:solidFill>
                <a:effectLst/>
                <a:uLnTx/>
                <a:uFillTx/>
                <a:latin typeface="Avenir Book"/>
                <a:ea typeface="+mn-ea"/>
                <a:cs typeface="+mn-cs"/>
              </a:rPr>
              <a:t> with studies reporting lower rates of prescription drug use (both “medical” and “non-medical”) among medical marijuana users</a:t>
            </a:r>
          </a:p>
        </p:txBody>
      </p:sp>
      <p:sp>
        <p:nvSpPr>
          <p:cNvPr id="8" name="Rectangle 7"/>
          <p:cNvSpPr/>
          <p:nvPr/>
        </p:nvSpPr>
        <p:spPr>
          <a:xfrm>
            <a:off x="230586" y="5749334"/>
            <a:ext cx="8768314" cy="673711"/>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Avenir Book"/>
                <a:ea typeface="+mn-ea"/>
                <a:cs typeface="+mn-cs"/>
              </a:rPr>
              <a:t>Findings do not prove a causal connection between marijuana and prescription drug use, but do highlight need for prospective, longitudinal studies to disentangle effects</a:t>
            </a:r>
          </a:p>
        </p:txBody>
      </p:sp>
      <p:pic>
        <p:nvPicPr>
          <p:cNvPr id="3" name="Picture 2"/>
          <p:cNvPicPr>
            <a:picLocks noChangeAspect="1"/>
          </p:cNvPicPr>
          <p:nvPr/>
        </p:nvPicPr>
        <p:blipFill>
          <a:blip r:embed="rId3"/>
          <a:stretch>
            <a:fillRect/>
          </a:stretch>
        </p:blipFill>
        <p:spPr>
          <a:xfrm>
            <a:off x="5654638" y="1233216"/>
            <a:ext cx="3344262" cy="4247317"/>
          </a:xfrm>
          <a:prstGeom prst="rect">
            <a:avLst/>
          </a:prstGeom>
        </p:spPr>
      </p:pic>
    </p:spTree>
    <p:extLst>
      <p:ext uri="{BB962C8B-B14F-4D97-AF65-F5344CB8AC3E}">
        <p14:creationId xmlns:p14="http://schemas.microsoft.com/office/powerpoint/2010/main" val="3930828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5536"/>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a:ea typeface="+mn-ea"/>
                <a:cs typeface="+mn-cs"/>
              </a:rPr>
              <a:t>ALCOHOL &amp; MARIJUANA LEGALIZATION </a:t>
            </a:r>
          </a:p>
        </p:txBody>
      </p:sp>
      <p:sp>
        <p:nvSpPr>
          <p:cNvPr id="6" name="Rectangle 5"/>
          <p:cNvSpPr/>
          <p:nvPr/>
        </p:nvSpPr>
        <p:spPr>
          <a:xfrm>
            <a:off x="5788152" y="185536"/>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EAF30">
                    <a:lumMod val="50000"/>
                  </a:srgbClr>
                </a:solidFill>
                <a:effectLst/>
                <a:uLnTx/>
                <a:uFillTx/>
                <a:latin typeface="Calibri"/>
                <a:ea typeface="+mn-ea"/>
                <a:cs typeface="+mn-cs"/>
              </a:rPr>
              <a:t>MARIJUANA &amp; OTHER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EAF30">
                    <a:lumMod val="50000"/>
                  </a:srgbClr>
                </a:solidFill>
                <a:effectLst/>
                <a:uLnTx/>
                <a:uFillTx/>
                <a:latin typeface="Calibri"/>
                <a:ea typeface="+mn-ea"/>
                <a:cs typeface="+mn-cs"/>
              </a:rPr>
              <a:t>SUBSTANCE USE</a:t>
            </a:r>
          </a:p>
        </p:txBody>
      </p:sp>
      <p:sp>
        <p:nvSpPr>
          <p:cNvPr id="11" name="Rectangle 10"/>
          <p:cNvSpPr/>
          <p:nvPr/>
        </p:nvSpPr>
        <p:spPr>
          <a:xfrm>
            <a:off x="0" y="6488668"/>
            <a:ext cx="9144000" cy="369332"/>
          </a:xfrm>
          <a:prstGeom prst="rect">
            <a:avLst/>
          </a:prstGeom>
          <a:solidFill>
            <a:schemeClr val="tx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Calibri"/>
                <a:ea typeface="+mn-ea"/>
                <a:cs typeface="+mn-cs"/>
              </a:rPr>
              <a:t>Haughwout, P., &amp; Slater, M. (2017). Surveillance report #108: Apparent per capita alcohol consumption: National, state, and regional trends, 1977–2015. Bethesda, MD: National Institute on Alcohol Abuse and Alcoholism. Retrieved February 3, 2018, from https://www.niaaa.nih.gov/sites/ def </a:t>
            </a:r>
            <a:r>
              <a:rPr kumimoji="0" lang="en-US" sz="600" b="0" i="0" u="none" strike="noStrike" kern="1200" cap="none" spc="0" normalizeH="0" baseline="0" noProof="0" err="1">
                <a:ln>
                  <a:noFill/>
                </a:ln>
                <a:solidFill>
                  <a:prstClr val="white"/>
                </a:solidFill>
                <a:effectLst/>
                <a:uLnTx/>
                <a:uFillTx/>
                <a:latin typeface="Calibri"/>
                <a:ea typeface="+mn-ea"/>
                <a:cs typeface="+mn-cs"/>
              </a:rPr>
              <a:t>ult</a:t>
            </a:r>
            <a:r>
              <a:rPr kumimoji="0" lang="en-US" sz="600" b="0" i="0" u="none" strike="noStrike" kern="1200" cap="none" spc="0" normalizeH="0" baseline="0" noProof="0">
                <a:ln>
                  <a:noFill/>
                </a:ln>
                <a:solidFill>
                  <a:prstClr val="white"/>
                </a:solidFill>
                <a:effectLst/>
                <a:uLnTx/>
                <a:uFillTx/>
                <a:latin typeface="Calibri"/>
                <a:ea typeface="+mn-ea"/>
                <a:cs typeface="+mn-cs"/>
              </a:rPr>
              <a:t>/files/publications/Surveillance/Surveillance108/CONS15.pdf and Colorado Department of Revenue, Colorado Liquor Excise Tax. (2017). Retrieved February 6, 2018, from http://www.rmhidta.org/html/FINAL%202017%20Legalization%20of %20Marijuana%20in%20Colorado%20The %20Impact.pdf, as cited by Smart Approaches to Marijuana (SAM) (2018, March). Lessons learned from marijuana legalization in four U.S. States and D.C. March 2018. Retrieved from https://learnaboutsam.org/wp-content/uploads/2018/03/SAM-Digital-C-4.pdf. </a:t>
            </a:r>
          </a:p>
        </p:txBody>
      </p:sp>
      <p:pic>
        <p:nvPicPr>
          <p:cNvPr id="4" name="Picture 3"/>
          <p:cNvPicPr>
            <a:picLocks noChangeAspect="1"/>
          </p:cNvPicPr>
          <p:nvPr/>
        </p:nvPicPr>
        <p:blipFill>
          <a:blip r:embed="rId3"/>
          <a:stretch>
            <a:fillRect/>
          </a:stretch>
        </p:blipFill>
        <p:spPr>
          <a:xfrm>
            <a:off x="1276294" y="1323543"/>
            <a:ext cx="6591412" cy="3825004"/>
          </a:xfrm>
          <a:prstGeom prst="rect">
            <a:avLst/>
          </a:prstGeom>
        </p:spPr>
      </p:pic>
      <p:sp>
        <p:nvSpPr>
          <p:cNvPr id="9" name="Rectangle 8"/>
          <p:cNvSpPr/>
          <p:nvPr/>
        </p:nvSpPr>
        <p:spPr>
          <a:xfrm>
            <a:off x="379563" y="5455558"/>
            <a:ext cx="8384875" cy="738664"/>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libri"/>
                <a:ea typeface="+mn-ea"/>
                <a:cs typeface="+mn-cs"/>
              </a:rPr>
              <a:t>Since legalization, number of gallons of alcohol consumed has INCREASED 8% in CO, and in WA, AK, and OR, has either stayed the same or increased.</a:t>
            </a:r>
          </a:p>
        </p:txBody>
      </p:sp>
    </p:spTree>
    <p:extLst>
      <p:ext uri="{BB962C8B-B14F-4D97-AF65-F5344CB8AC3E}">
        <p14:creationId xmlns:p14="http://schemas.microsoft.com/office/powerpoint/2010/main" val="3368538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642" y="609600"/>
            <a:ext cx="7511472" cy="1139502"/>
          </a:xfrm>
        </p:spPr>
        <p:txBody>
          <a:bodyPr>
            <a:normAutofit fontScale="92500" lnSpcReduction="10000"/>
          </a:bodyPr>
          <a:lstStyle/>
          <a:p>
            <a:pPr marL="0" indent="0" algn="ctr">
              <a:buNone/>
            </a:pPr>
            <a:r>
              <a:rPr lang="en-US" sz="4000" dirty="0"/>
              <a:t>“Prohibition doesn’t work- everybody knows that!”</a:t>
            </a:r>
          </a:p>
        </p:txBody>
      </p:sp>
      <p:pic>
        <p:nvPicPr>
          <p:cNvPr id="4" name="Picture 3"/>
          <p:cNvPicPr>
            <a:picLocks noChangeAspect="1"/>
          </p:cNvPicPr>
          <p:nvPr/>
        </p:nvPicPr>
        <p:blipFill>
          <a:blip r:embed="rId3"/>
          <a:stretch>
            <a:fillRect/>
          </a:stretch>
        </p:blipFill>
        <p:spPr>
          <a:xfrm>
            <a:off x="1636283" y="2133600"/>
            <a:ext cx="6502831" cy="4419600"/>
          </a:xfrm>
          <a:prstGeom prst="rect">
            <a:avLst/>
          </a:prstGeom>
        </p:spPr>
      </p:pic>
    </p:spTree>
    <p:extLst>
      <p:ext uri="{BB962C8B-B14F-4D97-AF65-F5344CB8AC3E}">
        <p14:creationId xmlns:p14="http://schemas.microsoft.com/office/powerpoint/2010/main" val="797764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511473" cy="1004182"/>
          </a:xfrm>
        </p:spPr>
        <p:txBody>
          <a:bodyPr>
            <a:normAutofit fontScale="90000"/>
          </a:bodyPr>
          <a:lstStyle/>
          <a:p>
            <a:br>
              <a:rPr lang="en-US" dirty="0"/>
            </a:br>
            <a:br>
              <a:rPr lang="en-US" dirty="0"/>
            </a:br>
            <a:r>
              <a:rPr lang="en-US" dirty="0"/>
              <a:t>So, legalize, regulate, tax, educate (“just like alcohol”)</a:t>
            </a:r>
            <a:br>
              <a:rPr lang="en-US" dirty="0"/>
            </a:br>
            <a:br>
              <a:rPr lang="en-US" dirty="0"/>
            </a:br>
            <a:endParaRPr lang="en-US" dirty="0"/>
          </a:p>
        </p:txBody>
      </p:sp>
      <p:graphicFrame>
        <p:nvGraphicFramePr>
          <p:cNvPr id="4" name="Content Placeholder 3"/>
          <p:cNvGraphicFramePr>
            <a:graphicFrameLocks noGrp="1"/>
          </p:cNvGraphicFramePr>
          <p:nvPr>
            <p:ph idx="1"/>
          </p:nvPr>
        </p:nvGraphicFramePr>
        <p:xfrm>
          <a:off x="609600" y="3124200"/>
          <a:ext cx="7511472" cy="2825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2460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Just like alcohol …</a:t>
            </a:r>
            <a:br>
              <a:rPr lang="en-US" dirty="0"/>
            </a:br>
            <a:br>
              <a:rPr lang="en-US" dirty="0"/>
            </a:br>
            <a:r>
              <a:rPr lang="en-US" dirty="0"/>
              <a:t>21</a:t>
            </a:r>
            <a:r>
              <a:rPr lang="en-US" baseline="30000" dirty="0"/>
              <a:t>st</a:t>
            </a:r>
            <a:r>
              <a:rPr lang="en-US" dirty="0"/>
              <a:t> amendment repealed alcohol Prohibition… and virtually ended our alcohol problems (?)</a:t>
            </a:r>
          </a:p>
        </p:txBody>
      </p:sp>
      <p:pic>
        <p:nvPicPr>
          <p:cNvPr id="4" name="Picture 3"/>
          <p:cNvPicPr>
            <a:picLocks noChangeAspect="1"/>
          </p:cNvPicPr>
          <p:nvPr/>
        </p:nvPicPr>
        <p:blipFill>
          <a:blip r:embed="rId2"/>
          <a:stretch>
            <a:fillRect/>
          </a:stretch>
        </p:blipFill>
        <p:spPr>
          <a:xfrm>
            <a:off x="2438400" y="2819400"/>
            <a:ext cx="4381500" cy="3169949"/>
          </a:xfrm>
          <a:prstGeom prst="rect">
            <a:avLst/>
          </a:prstGeom>
        </p:spPr>
      </p:pic>
    </p:spTree>
    <p:extLst>
      <p:ext uri="{BB962C8B-B14F-4D97-AF65-F5344CB8AC3E}">
        <p14:creationId xmlns:p14="http://schemas.microsoft.com/office/powerpoint/2010/main" val="931565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8839200" cy="914400"/>
          </a:xfrm>
        </p:spPr>
        <p:txBody>
          <a:bodyPr>
            <a:normAutofit fontScale="90000"/>
          </a:bodyPr>
          <a:lstStyle/>
          <a:p>
            <a:r>
              <a:rPr lang="en-US" dirty="0"/>
              <a:t>DSM-V Lifetime and 12-Month Prevalence of Alcohol and Drug Use Disorder</a:t>
            </a:r>
          </a:p>
        </p:txBody>
      </p:sp>
      <p:pic>
        <p:nvPicPr>
          <p:cNvPr id="1026" name="Picture 2" descr="C:\Users\jk755-1\Desktop\1. 1. RECOVERY RESEARCH INSTITUTE (RRI)\1. PREVALENCE OF DSM-5 Alcohol and Drug Use Disorder Figure 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868" y="1594599"/>
            <a:ext cx="7912264" cy="5105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914401"/>
            <a:ext cx="9144000" cy="646331"/>
          </a:xfrm>
          <a:prstGeom prst="rect">
            <a:avLst/>
          </a:prstGeom>
          <a:solidFill>
            <a:srgbClr val="C00000"/>
          </a:solidFill>
        </p:spPr>
        <p:txBody>
          <a:bodyPr wrap="square" rtlCol="0">
            <a:spAutoFit/>
          </a:bodyPr>
          <a:lstStyle/>
          <a:p>
            <a:r>
              <a:rPr lang="en-US" dirty="0"/>
              <a:t>3-3.5x more addiction cases for alcohol in the past year/lifetime than </a:t>
            </a:r>
            <a:r>
              <a:rPr lang="en-US" b="1" u="sng" dirty="0"/>
              <a:t>ALL</a:t>
            </a:r>
            <a:r>
              <a:rPr lang="en-US" dirty="0"/>
              <a:t> illicit</a:t>
            </a:r>
          </a:p>
          <a:p>
            <a:r>
              <a:rPr lang="en-US" dirty="0"/>
              <a:t> drugs combined</a:t>
            </a:r>
          </a:p>
        </p:txBody>
      </p:sp>
    </p:spTree>
    <p:extLst>
      <p:ext uri="{BB962C8B-B14F-4D97-AF65-F5344CB8AC3E}">
        <p14:creationId xmlns:p14="http://schemas.microsoft.com/office/powerpoint/2010/main" val="167565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511473" cy="827571"/>
          </a:xfrm>
        </p:spPr>
        <p:txBody>
          <a:bodyPr>
            <a:normAutofit fontScale="90000"/>
          </a:bodyPr>
          <a:lstStyle/>
          <a:p>
            <a:r>
              <a:rPr lang="en-US" dirty="0"/>
              <a:t>…Did alcohol re-legalization put an end to our alcohol problems? </a:t>
            </a:r>
          </a:p>
        </p:txBody>
      </p:sp>
      <p:sp>
        <p:nvSpPr>
          <p:cNvPr id="3" name="Content Placeholder 2"/>
          <p:cNvSpPr>
            <a:spLocks noGrp="1"/>
          </p:cNvSpPr>
          <p:nvPr>
            <p:ph idx="1"/>
          </p:nvPr>
        </p:nvSpPr>
        <p:spPr>
          <a:xfrm>
            <a:off x="152400" y="990600"/>
            <a:ext cx="9067800" cy="5829300"/>
          </a:xfrm>
        </p:spPr>
        <p:txBody>
          <a:bodyPr>
            <a:normAutofit lnSpcReduction="10000"/>
          </a:bodyPr>
          <a:lstStyle/>
          <a:p>
            <a:r>
              <a:rPr lang="en-US" sz="2000" dirty="0">
                <a:effectLst/>
              </a:rPr>
              <a:t>Alcohol = addictive drug - Majority of addicted individuals in US are addicted to alcohol</a:t>
            </a:r>
          </a:p>
          <a:p>
            <a:r>
              <a:rPr lang="en-US" sz="2000" dirty="0">
                <a:effectLst/>
              </a:rPr>
              <a:t>Alcohol = level I carcinogen – known to cause cancer</a:t>
            </a:r>
          </a:p>
          <a:p>
            <a:r>
              <a:rPr lang="en-US" sz="2000" dirty="0">
                <a:effectLst/>
              </a:rPr>
              <a:t>40 million individuals drink at risky/harmful levels</a:t>
            </a:r>
          </a:p>
          <a:p>
            <a:r>
              <a:rPr lang="en-US" sz="2000" dirty="0">
                <a:effectLst/>
              </a:rPr>
              <a:t>100,000 deaths due to alcohol annually – 3</a:t>
            </a:r>
            <a:r>
              <a:rPr lang="en-US" sz="2000" baseline="30000" dirty="0">
                <a:effectLst/>
              </a:rPr>
              <a:t>rd</a:t>
            </a:r>
            <a:r>
              <a:rPr lang="en-US" sz="2000" dirty="0">
                <a:effectLst/>
              </a:rPr>
              <a:t> leading cause preventable death</a:t>
            </a:r>
          </a:p>
          <a:p>
            <a:r>
              <a:rPr lang="en-US" sz="2000" dirty="0">
                <a:effectLst/>
              </a:rPr>
              <a:t>10,000 killed each year on roads in alcohol-related accidents - Hundreds of thousands more injured</a:t>
            </a:r>
          </a:p>
          <a:p>
            <a:r>
              <a:rPr lang="en-US" sz="2000" dirty="0">
                <a:effectLst/>
              </a:rPr>
              <a:t>Alcohol-related crashes cost taxpayers $100 billion; overall economic </a:t>
            </a:r>
            <a:r>
              <a:rPr lang="en-US" sz="2000" b="1" u="sng" dirty="0">
                <a:effectLst/>
              </a:rPr>
              <a:t>burden $250 billion </a:t>
            </a:r>
            <a:r>
              <a:rPr lang="en-US" sz="2000" dirty="0">
                <a:effectLst/>
              </a:rPr>
              <a:t>(</a:t>
            </a:r>
            <a:r>
              <a:rPr lang="en-US" sz="2000" b="1" dirty="0">
                <a:effectLst/>
              </a:rPr>
              <a:t>fed/state/local combined tax revenue from alcohol </a:t>
            </a:r>
            <a:r>
              <a:rPr lang="en-US" sz="2000" b="1" u="sng" dirty="0">
                <a:effectLst/>
              </a:rPr>
              <a:t>sales = $15 Billion</a:t>
            </a:r>
            <a:r>
              <a:rPr lang="en-US" sz="2000" dirty="0">
                <a:effectLst/>
              </a:rPr>
              <a:t>)</a:t>
            </a:r>
          </a:p>
          <a:p>
            <a:r>
              <a:rPr lang="en-US" sz="2000" b="1" u="sng" dirty="0">
                <a:effectLst/>
              </a:rPr>
              <a:t>3 Million alcohol-related arrests </a:t>
            </a:r>
            <a:r>
              <a:rPr lang="en-US" sz="2000" dirty="0">
                <a:effectLst/>
              </a:rPr>
              <a:t>annually (e.g., liquor violations; underage sales; drunk and disorderly/violence/domestic violence); Nearly 1.4 million arrested for  DUI</a:t>
            </a:r>
          </a:p>
          <a:p>
            <a:r>
              <a:rPr lang="en-US" sz="2000" dirty="0">
                <a:effectLst/>
              </a:rPr>
              <a:t>If “prohibition doesn’t work” it’s hard to make the case that Legalization is the solution…</a:t>
            </a:r>
            <a:endParaRPr lang="en-US" dirty="0">
              <a:effectLst/>
            </a:endParaRPr>
          </a:p>
          <a:p>
            <a:endParaRPr lang="en-US" dirty="0"/>
          </a:p>
        </p:txBody>
      </p:sp>
    </p:spTree>
    <p:extLst>
      <p:ext uri="{BB962C8B-B14F-4D97-AF65-F5344CB8AC3E}">
        <p14:creationId xmlns:p14="http://schemas.microsoft.com/office/powerpoint/2010/main" val="3474921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 and harm	</a:t>
            </a:r>
          </a:p>
        </p:txBody>
      </p:sp>
      <p:sp>
        <p:nvSpPr>
          <p:cNvPr id="3" name="Content Placeholder 2"/>
          <p:cNvSpPr>
            <a:spLocks noGrp="1"/>
          </p:cNvSpPr>
          <p:nvPr>
            <p:ph idx="1"/>
          </p:nvPr>
        </p:nvSpPr>
        <p:spPr>
          <a:xfrm>
            <a:off x="838200" y="1828800"/>
            <a:ext cx="7924800" cy="4648200"/>
          </a:xfrm>
        </p:spPr>
        <p:txBody>
          <a:bodyPr/>
          <a:lstStyle/>
          <a:p>
            <a:r>
              <a:rPr lang="en-US" dirty="0"/>
              <a:t>On alcohol containers, Why don’t we have:</a:t>
            </a:r>
          </a:p>
          <a:p>
            <a:pPr marL="0" indent="0">
              <a:buNone/>
            </a:pPr>
            <a:r>
              <a:rPr lang="en-US" dirty="0"/>
              <a:t>	“alcohol can cause addiction” or</a:t>
            </a:r>
          </a:p>
          <a:p>
            <a:pPr marL="0" indent="0">
              <a:buNone/>
            </a:pPr>
            <a:r>
              <a:rPr lang="en-US" dirty="0"/>
              <a:t>	“alcohol causes cancer”</a:t>
            </a:r>
          </a:p>
          <a:p>
            <a:pPr marL="0" indent="0">
              <a:buNone/>
            </a:pPr>
            <a:r>
              <a:rPr lang="en-US" dirty="0"/>
              <a:t>	</a:t>
            </a:r>
          </a:p>
          <a:p>
            <a:pPr marL="0" indent="0">
              <a:buNone/>
            </a:pPr>
            <a:r>
              <a:rPr lang="en-US" dirty="0"/>
              <a:t>	</a:t>
            </a:r>
            <a:r>
              <a:rPr lang="en-US" sz="4000" dirty="0"/>
              <a:t>??</a:t>
            </a:r>
          </a:p>
        </p:txBody>
      </p:sp>
    </p:spTree>
    <p:extLst>
      <p:ext uri="{BB962C8B-B14F-4D97-AF65-F5344CB8AC3E}">
        <p14:creationId xmlns:p14="http://schemas.microsoft.com/office/powerpoint/2010/main" val="800686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14507" y="119081"/>
            <a:ext cx="4274712" cy="3005120"/>
          </a:xfrm>
          <a:prstGeom prst="rect">
            <a:avLst/>
          </a:prstGeom>
        </p:spPr>
      </p:pic>
      <p:pic>
        <p:nvPicPr>
          <p:cNvPr id="5" name="Picture 4"/>
          <p:cNvPicPr>
            <a:picLocks noChangeAspect="1"/>
          </p:cNvPicPr>
          <p:nvPr/>
        </p:nvPicPr>
        <p:blipFill>
          <a:blip r:embed="rId3"/>
          <a:stretch>
            <a:fillRect/>
          </a:stretch>
        </p:blipFill>
        <p:spPr>
          <a:xfrm>
            <a:off x="838199" y="3429000"/>
            <a:ext cx="5679057" cy="3009900"/>
          </a:xfrm>
          <a:prstGeom prst="rect">
            <a:avLst/>
          </a:prstGeom>
        </p:spPr>
      </p:pic>
      <p:sp>
        <p:nvSpPr>
          <p:cNvPr id="2" name="TextBox 1">
            <a:extLst>
              <a:ext uri="{FF2B5EF4-FFF2-40B4-BE49-F238E27FC236}">
                <a16:creationId xmlns:a16="http://schemas.microsoft.com/office/drawing/2014/main" id="{65CC2FBD-7A10-40C9-A8EC-299C1377A645}"/>
              </a:ext>
            </a:extLst>
          </p:cNvPr>
          <p:cNvSpPr txBox="1"/>
          <p:nvPr/>
        </p:nvSpPr>
        <p:spPr>
          <a:xfrm>
            <a:off x="228601" y="1143000"/>
            <a:ext cx="4419600" cy="1477328"/>
          </a:xfrm>
          <a:prstGeom prst="rect">
            <a:avLst/>
          </a:prstGeom>
          <a:noFill/>
        </p:spPr>
        <p:txBody>
          <a:bodyPr wrap="square" rtlCol="0">
            <a:spAutoFit/>
          </a:bodyPr>
          <a:lstStyle/>
          <a:p>
            <a:r>
              <a:rPr lang="en-US" u="sng" dirty="0"/>
              <a:t>1994 – Congressional Hearing</a:t>
            </a:r>
          </a:p>
          <a:p>
            <a:endParaRPr lang="en-US" dirty="0"/>
          </a:p>
          <a:p>
            <a:r>
              <a:rPr lang="en-US" dirty="0"/>
              <a:t>Each CEO of major tobacco companies state nicotine nor their </a:t>
            </a:r>
          </a:p>
          <a:p>
            <a:r>
              <a:rPr lang="en-US" dirty="0"/>
              <a:t>products (cigarettes) are addictive</a:t>
            </a:r>
          </a:p>
        </p:txBody>
      </p:sp>
    </p:spTree>
    <p:extLst>
      <p:ext uri="{BB962C8B-B14F-4D97-AF65-F5344CB8AC3E}">
        <p14:creationId xmlns:p14="http://schemas.microsoft.com/office/powerpoint/2010/main" val="377500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66" y="0"/>
            <a:ext cx="9158698" cy="6849979"/>
          </a:xfrm>
          <a:prstGeom prst="rect">
            <a:avLst/>
          </a:prstGeom>
        </p:spPr>
      </p:pic>
      <p:sp>
        <p:nvSpPr>
          <p:cNvPr id="5" name="TextBox 4"/>
          <p:cNvSpPr txBox="1"/>
          <p:nvPr/>
        </p:nvSpPr>
        <p:spPr>
          <a:xfrm>
            <a:off x="3733800" y="1219200"/>
            <a:ext cx="3656770" cy="646331"/>
          </a:xfrm>
          <a:prstGeom prst="rect">
            <a:avLst/>
          </a:prstGeom>
          <a:solidFill>
            <a:srgbClr val="C00000"/>
          </a:solidFill>
        </p:spPr>
        <p:txBody>
          <a:bodyPr wrap="none" rtlCol="0">
            <a:spAutoFit/>
          </a:bodyPr>
          <a:lstStyle/>
          <a:p>
            <a:r>
              <a:rPr lang="en-US" dirty="0"/>
              <a:t>MJ is popular around the world</a:t>
            </a:r>
          </a:p>
          <a:p>
            <a:r>
              <a:rPr lang="en-US" dirty="0"/>
              <a:t>…</a:t>
            </a:r>
          </a:p>
        </p:txBody>
      </p:sp>
    </p:spTree>
    <p:extLst>
      <p:ext uri="{BB962C8B-B14F-4D97-AF65-F5344CB8AC3E}">
        <p14:creationId xmlns:p14="http://schemas.microsoft.com/office/powerpoint/2010/main" val="177917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609600" y="1371600"/>
            <a:ext cx="7467599" cy="4800600"/>
            <a:chOff x="457200" y="1524000"/>
            <a:chExt cx="7829550" cy="4946540"/>
          </a:xfrm>
          <a:solidFill>
            <a:srgbClr val="FF0000"/>
          </a:solidFill>
        </p:grpSpPr>
        <p:sp>
          <p:nvSpPr>
            <p:cNvPr id="3" name="Oval 2"/>
            <p:cNvSpPr/>
            <p:nvPr/>
          </p:nvSpPr>
          <p:spPr>
            <a:xfrm>
              <a:off x="1447800" y="3962400"/>
              <a:ext cx="1905000" cy="685800"/>
            </a:xfrm>
            <a:prstGeom prst="ellipse">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Toxic Effects</a:t>
              </a:r>
            </a:p>
          </p:txBody>
        </p:sp>
        <p:sp>
          <p:nvSpPr>
            <p:cNvPr id="4" name="Oval 3"/>
            <p:cNvSpPr/>
            <p:nvPr/>
          </p:nvSpPr>
          <p:spPr>
            <a:xfrm>
              <a:off x="3595686" y="3276600"/>
              <a:ext cx="1995490" cy="685800"/>
            </a:xfrm>
            <a:prstGeom prst="ellipse">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intoxication</a:t>
              </a:r>
            </a:p>
          </p:txBody>
        </p:sp>
        <p:sp>
          <p:nvSpPr>
            <p:cNvPr id="5" name="Oval 4"/>
            <p:cNvSpPr/>
            <p:nvPr/>
          </p:nvSpPr>
          <p:spPr>
            <a:xfrm>
              <a:off x="5638798" y="3962400"/>
              <a:ext cx="2281238" cy="685800"/>
            </a:xfrm>
            <a:prstGeom prst="ellipse">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rPr>
                <a:t>Addiction</a:t>
              </a:r>
            </a:p>
          </p:txBody>
        </p:sp>
        <p:sp>
          <p:nvSpPr>
            <p:cNvPr id="6" name="TextBox 5"/>
            <p:cNvSpPr txBox="1"/>
            <p:nvPr/>
          </p:nvSpPr>
          <p:spPr>
            <a:xfrm>
              <a:off x="457200" y="5516431"/>
              <a:ext cx="1485900"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Chronic Disease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tx1"/>
                </a:solidFill>
                <a:effectLst/>
                <a:uLnTx/>
                <a:uFillTx/>
              </a:endParaRPr>
            </a:p>
          </p:txBody>
        </p:sp>
        <p:sp>
          <p:nvSpPr>
            <p:cNvPr id="8" name="TextBox 7"/>
            <p:cNvSpPr txBox="1"/>
            <p:nvPr/>
          </p:nvSpPr>
          <p:spPr>
            <a:xfrm>
              <a:off x="2133600" y="5516432"/>
              <a:ext cx="2628900"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Accidents/injuries (acute disease)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tx1"/>
                </a:solidFill>
                <a:effectLst/>
                <a:uLnTx/>
                <a:uFillTx/>
              </a:endParaRPr>
            </a:p>
          </p:txBody>
        </p:sp>
        <p:sp>
          <p:nvSpPr>
            <p:cNvPr id="9" name="TextBox 8"/>
            <p:cNvSpPr txBox="1"/>
            <p:nvPr/>
          </p:nvSpPr>
          <p:spPr>
            <a:xfrm>
              <a:off x="5038725" y="5516431"/>
              <a:ext cx="1560513"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Acute social problems</a:t>
              </a:r>
            </a:p>
          </p:txBody>
        </p:sp>
        <p:sp>
          <p:nvSpPr>
            <p:cNvPr id="10" name="TextBox 9"/>
            <p:cNvSpPr txBox="1"/>
            <p:nvPr/>
          </p:nvSpPr>
          <p:spPr>
            <a:xfrm>
              <a:off x="6800850" y="5498060"/>
              <a:ext cx="1485900"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Chronic Social problems</a:t>
              </a:r>
            </a:p>
          </p:txBody>
        </p:sp>
        <p:sp>
          <p:nvSpPr>
            <p:cNvPr id="11" name="Rectangle 10"/>
            <p:cNvSpPr/>
            <p:nvPr/>
          </p:nvSpPr>
          <p:spPr>
            <a:xfrm>
              <a:off x="685800" y="1524000"/>
              <a:ext cx="2667000" cy="457200"/>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Patterns of use</a:t>
              </a:r>
            </a:p>
          </p:txBody>
        </p:sp>
        <p:sp>
          <p:nvSpPr>
            <p:cNvPr id="12" name="Rectangle 11"/>
            <p:cNvSpPr/>
            <p:nvPr/>
          </p:nvSpPr>
          <p:spPr>
            <a:xfrm>
              <a:off x="5400675" y="1524000"/>
              <a:ext cx="2667000" cy="457200"/>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chemeClr val="tx1"/>
                  </a:solidFill>
                  <a:effectLst/>
                  <a:uLnTx/>
                  <a:uFillTx/>
                </a:rPr>
                <a:t>Average volume</a:t>
              </a:r>
            </a:p>
          </p:txBody>
        </p:sp>
        <p:cxnSp>
          <p:nvCxnSpPr>
            <p:cNvPr id="14" name="Straight Arrow Connector 13"/>
            <p:cNvCxnSpPr>
              <a:stCxn id="11" idx="3"/>
              <a:endCxn id="12" idx="1"/>
            </p:cNvCxnSpPr>
            <p:nvPr/>
          </p:nvCxnSpPr>
          <p:spPr>
            <a:xfrm>
              <a:off x="3352800" y="1752600"/>
              <a:ext cx="2047875" cy="0"/>
            </a:xfrm>
            <a:prstGeom prst="straightConnector1">
              <a:avLst/>
            </a:prstGeom>
            <a:grpFill/>
            <a:ln>
              <a:solidFill>
                <a:schemeClr val="tx1"/>
              </a:solidFill>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3" idx="6"/>
              <a:endCxn id="5" idx="2"/>
            </p:cNvCxnSpPr>
            <p:nvPr/>
          </p:nvCxnSpPr>
          <p:spPr>
            <a:xfrm>
              <a:off x="3352800" y="4305300"/>
              <a:ext cx="2285998" cy="0"/>
            </a:xfrm>
            <a:prstGeom prst="straightConnector1">
              <a:avLst/>
            </a:prstGeom>
            <a:grpFill/>
            <a:ln>
              <a:solidFill>
                <a:schemeClr val="tx1"/>
              </a:solidFill>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1" idx="2"/>
              <a:endCxn id="3" idx="0"/>
            </p:cNvCxnSpPr>
            <p:nvPr/>
          </p:nvCxnSpPr>
          <p:spPr>
            <a:xfrm>
              <a:off x="2019300" y="1981200"/>
              <a:ext cx="381000" cy="198120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2" idx="2"/>
            </p:cNvCxnSpPr>
            <p:nvPr/>
          </p:nvCxnSpPr>
          <p:spPr>
            <a:xfrm>
              <a:off x="6734175" y="1981200"/>
              <a:ext cx="0" cy="203835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V="1">
              <a:off x="6400800" y="1981200"/>
              <a:ext cx="0" cy="203835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endCxn id="4" idx="0"/>
            </p:cNvCxnSpPr>
            <p:nvPr/>
          </p:nvCxnSpPr>
          <p:spPr>
            <a:xfrm>
              <a:off x="2967038" y="1981200"/>
              <a:ext cx="1626393" cy="129540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3276600" y="1981200"/>
              <a:ext cx="2971800" cy="203835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1600201" y="4437972"/>
              <a:ext cx="4038599" cy="107846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endCxn id="9" idx="0"/>
            </p:cNvCxnSpPr>
            <p:nvPr/>
          </p:nvCxnSpPr>
          <p:spPr>
            <a:xfrm flipH="1">
              <a:off x="5818982" y="4648200"/>
              <a:ext cx="429421" cy="868231"/>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endCxn id="10" idx="0"/>
            </p:cNvCxnSpPr>
            <p:nvPr/>
          </p:nvCxnSpPr>
          <p:spPr>
            <a:xfrm>
              <a:off x="7005638" y="4648200"/>
              <a:ext cx="538163" cy="84986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flipH="1">
              <a:off x="1295400" y="4648200"/>
              <a:ext cx="647700" cy="868231"/>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 idx="7"/>
            </p:cNvCxnSpPr>
            <p:nvPr/>
          </p:nvCxnSpPr>
          <p:spPr>
            <a:xfrm flipV="1">
              <a:off x="3073819" y="3752172"/>
              <a:ext cx="521868" cy="310661"/>
            </a:xfrm>
            <a:prstGeom prst="straightConnector1">
              <a:avLst/>
            </a:prstGeom>
            <a:grpFill/>
            <a:ln>
              <a:solidFill>
                <a:schemeClr val="tx1"/>
              </a:solidFill>
              <a:headEnd type="arrow"/>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a:endCxn id="5" idx="1"/>
            </p:cNvCxnSpPr>
            <p:nvPr/>
          </p:nvCxnSpPr>
          <p:spPr>
            <a:xfrm>
              <a:off x="5500688" y="3752172"/>
              <a:ext cx="472191" cy="310661"/>
            </a:xfrm>
            <a:prstGeom prst="straightConnector1">
              <a:avLst/>
            </a:prstGeom>
            <a:grpFill/>
            <a:ln>
              <a:solidFill>
                <a:schemeClr val="tx1"/>
              </a:solidFill>
              <a:headEnd type="arrow"/>
              <a:tailEnd type="arrow"/>
            </a:ln>
          </p:spPr>
          <p:style>
            <a:lnRef idx="2">
              <a:schemeClr val="dk1"/>
            </a:lnRef>
            <a:fillRef idx="0">
              <a:schemeClr val="dk1"/>
            </a:fillRef>
            <a:effectRef idx="1">
              <a:schemeClr val="dk1"/>
            </a:effectRef>
            <a:fontRef idx="minor">
              <a:schemeClr val="tx1"/>
            </a:fontRef>
          </p:style>
        </p:cxnSp>
      </p:grpSp>
      <p:sp>
        <p:nvSpPr>
          <p:cNvPr id="52" name="Rectangle 2"/>
          <p:cNvSpPr txBox="1">
            <a:spLocks noChangeArrowheads="1"/>
          </p:cNvSpPr>
          <p:nvPr/>
        </p:nvSpPr>
        <p:spPr bwMode="auto">
          <a:xfrm>
            <a:off x="482271" y="140020"/>
            <a:ext cx="7385981"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2pPr>
            <a:lvl3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3pPr>
            <a:lvl4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4pPr>
            <a:lvl5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5pPr>
            <a:lvl6pPr marL="4572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6pPr>
            <a:lvl7pPr marL="9144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7pPr>
            <a:lvl8pPr marL="13716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8pPr>
            <a:lvl9pPr marL="18288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j-lt"/>
                <a:ea typeface="+mj-ea"/>
                <a:cs typeface="+mj-cs"/>
              </a:rPr>
              <a:t>HOW COULD INCREASED USE OF MJ CAUSE HARM TO PUBLIC HEALTH</a:t>
            </a:r>
            <a:r>
              <a:rPr kumimoji="0" lang="en-US" sz="1800" b="0" i="0" u="none" strike="noStrike" kern="0" cap="none" spc="0" normalizeH="0" noProof="0" dirty="0">
                <a:ln>
                  <a:noFill/>
                </a:ln>
                <a:solidFill>
                  <a:schemeClr val="tx1"/>
                </a:solidFill>
                <a:effectLst/>
                <a:uLnTx/>
                <a:uFillTx/>
                <a:latin typeface="+mj-lt"/>
                <a:ea typeface="+mj-ea"/>
                <a:cs typeface="+mj-cs"/>
              </a:rPr>
              <a:t> AND PUBLIC SAFETY?</a:t>
            </a:r>
            <a:endParaRPr kumimoji="0" lang="en-US" sz="1800" b="0" i="0" u="none" strike="noStrike" kern="0" cap="none" spc="0" normalizeH="0" baseline="0" noProof="0" dirty="0">
              <a:ln>
                <a:noFill/>
              </a:ln>
              <a:solidFill>
                <a:schemeClr val="tx1"/>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j-lt"/>
                <a:ea typeface="+mj-ea"/>
                <a:cs typeface="+mj-cs"/>
              </a:rPr>
              <a:t>Toxicity, Intoxication, and Addiction</a:t>
            </a:r>
          </a:p>
        </p:txBody>
      </p:sp>
      <p:cxnSp>
        <p:nvCxnSpPr>
          <p:cNvPr id="56" name="Straight Arrow Connector 55"/>
          <p:cNvCxnSpPr>
            <a:endCxn id="8" idx="0"/>
          </p:cNvCxnSpPr>
          <p:nvPr/>
        </p:nvCxnSpPr>
        <p:spPr>
          <a:xfrm flipH="1">
            <a:off x="3462187" y="3815271"/>
            <a:ext cx="827636" cy="143097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58" name="Straight Arrow Connector 57"/>
          <p:cNvCxnSpPr/>
          <p:nvPr/>
        </p:nvCxnSpPr>
        <p:spPr>
          <a:xfrm>
            <a:off x="4732736" y="3830067"/>
            <a:ext cx="791270" cy="1391465"/>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2" name="Rectangle 1"/>
          <p:cNvSpPr/>
          <p:nvPr/>
        </p:nvSpPr>
        <p:spPr>
          <a:xfrm>
            <a:off x="139303" y="6347549"/>
            <a:ext cx="2034531" cy="276999"/>
          </a:xfrm>
          <a:prstGeom prst="rect">
            <a:avLst/>
          </a:prstGeom>
        </p:spPr>
        <p:txBody>
          <a:bodyPr wrap="none">
            <a:spAutoFit/>
          </a:bodyPr>
          <a:lstStyle/>
          <a:p>
            <a:r>
              <a:rPr lang="en-US" sz="1200" kern="0" dirty="0"/>
              <a:t>Source: </a:t>
            </a:r>
            <a:r>
              <a:rPr lang="en-US" sz="1200" kern="0" dirty="0" err="1"/>
              <a:t>Babor</a:t>
            </a:r>
            <a:r>
              <a:rPr lang="en-US" sz="1200" kern="0" dirty="0"/>
              <a:t> et al, 2010</a:t>
            </a:r>
            <a:endParaRPr lang="en-US" sz="1200" dirty="0"/>
          </a:p>
        </p:txBody>
      </p:sp>
    </p:spTree>
    <p:extLst>
      <p:ext uri="{BB962C8B-B14F-4D97-AF65-F5344CB8AC3E}">
        <p14:creationId xmlns:p14="http://schemas.microsoft.com/office/powerpoint/2010/main" val="3440655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800" y="2667000"/>
            <a:ext cx="3816728" cy="1182647"/>
          </a:xfrm>
          <a:prstGeom prst="rect">
            <a:avLst/>
          </a:prstGeom>
        </p:spPr>
      </p:pic>
    </p:spTree>
    <p:extLst>
      <p:ext uri="{BB962C8B-B14F-4D97-AF65-F5344CB8AC3E}">
        <p14:creationId xmlns:p14="http://schemas.microsoft.com/office/powerpoint/2010/main" val="1856732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729523" cy="1371600"/>
          </a:xfrm>
        </p:spPr>
        <p:txBody>
          <a:bodyPr/>
          <a:lstStyle/>
          <a:p>
            <a:r>
              <a:rPr lang="en-US" dirty="0"/>
              <a:t>Addictiveness of marijuana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03423610"/>
              </p:ext>
            </p:extLst>
          </p:nvPr>
        </p:nvGraphicFramePr>
        <p:xfrm>
          <a:off x="2971800" y="792163"/>
          <a:ext cx="5715000" cy="477043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half" idx="2"/>
          </p:nvPr>
        </p:nvSpPr>
        <p:spPr>
          <a:xfrm>
            <a:off x="457201" y="2362200"/>
            <a:ext cx="2139696" cy="4011967"/>
          </a:xfrm>
        </p:spPr>
        <p:txBody>
          <a:bodyPr>
            <a:normAutofit/>
          </a:bodyPr>
          <a:lstStyle/>
          <a:p>
            <a:r>
              <a:rPr lang="en-US" dirty="0"/>
              <a:t>“Adolescents, especially troubled ones, and people with psychiatric disorders (including substance abuse) appear more likely than the general population to become dependent on marijuana… ”</a:t>
            </a:r>
          </a:p>
          <a:p>
            <a:endParaRPr lang="en-US" dirty="0"/>
          </a:p>
          <a:p>
            <a:r>
              <a:rPr lang="en-US" dirty="0"/>
              <a:t>-- Institute of Medicine</a:t>
            </a:r>
          </a:p>
        </p:txBody>
      </p:sp>
      <p:sp>
        <p:nvSpPr>
          <p:cNvPr id="6" name="TextBox 5"/>
          <p:cNvSpPr txBox="1"/>
          <p:nvPr/>
        </p:nvSpPr>
        <p:spPr>
          <a:xfrm>
            <a:off x="2819400" y="5796171"/>
            <a:ext cx="6204439" cy="1061829"/>
          </a:xfrm>
          <a:prstGeom prst="rect">
            <a:avLst/>
          </a:prstGeom>
          <a:noFill/>
        </p:spPr>
        <p:txBody>
          <a:bodyPr wrap="square" rtlCol="0">
            <a:spAutoFit/>
          </a:bodyPr>
          <a:lstStyle/>
          <a:p>
            <a:r>
              <a:rPr lang="en-US" sz="900" dirty="0"/>
              <a:t>Anthony, J.; Warner, L.A.; and Kessler, R.C. </a:t>
            </a:r>
            <a:r>
              <a:rPr lang="en-US" sz="900" i="1" dirty="0"/>
              <a:t>Comparative epidemiology of dependence on tobacco, alcohol, controlled substances, and inhalants: Basic findings from the National Comorbidity      Survey. </a:t>
            </a:r>
            <a:r>
              <a:rPr lang="en-US" sz="900" dirty="0" err="1"/>
              <a:t>Exp</a:t>
            </a:r>
            <a:r>
              <a:rPr lang="en-US" sz="900" dirty="0"/>
              <a:t> </a:t>
            </a:r>
            <a:r>
              <a:rPr lang="en-US" sz="900" dirty="0" err="1"/>
              <a:t>Clin</a:t>
            </a:r>
            <a:r>
              <a:rPr lang="en-US" sz="900" dirty="0"/>
              <a:t> </a:t>
            </a:r>
            <a:r>
              <a:rPr lang="en-US" sz="900" dirty="0" err="1"/>
              <a:t>Psychopharmacol</a:t>
            </a:r>
            <a:r>
              <a:rPr lang="en-US" sz="900" dirty="0"/>
              <a:t> 2:244–268, 1994; </a:t>
            </a:r>
          </a:p>
          <a:p>
            <a:r>
              <a:rPr lang="en-US" sz="900" dirty="0"/>
              <a:t>Hall, W.; and </a:t>
            </a:r>
            <a:r>
              <a:rPr lang="en-US" sz="900" dirty="0" err="1"/>
              <a:t>Degenhardt</a:t>
            </a:r>
            <a:r>
              <a:rPr lang="en-US" sz="900" dirty="0"/>
              <a:t>, L. </a:t>
            </a:r>
            <a:r>
              <a:rPr lang="en-US" sz="900" i="1" dirty="0"/>
              <a:t>Adverse health effects of non-medical cannabis use. </a:t>
            </a:r>
            <a:r>
              <a:rPr lang="en-US" sz="900" dirty="0"/>
              <a:t>Lancet 374:1383–1391, 2009;</a:t>
            </a:r>
          </a:p>
          <a:p>
            <a:r>
              <a:rPr lang="en-US" sz="900" dirty="0"/>
              <a:t>Hall, W. </a:t>
            </a:r>
            <a:r>
              <a:rPr lang="en-US" sz="900" i="1" dirty="0"/>
              <a:t>The adverse health effects of cannabis use: What are they, and what are their implications for policy? </a:t>
            </a:r>
            <a:r>
              <a:rPr lang="en-US" sz="900" dirty="0" err="1"/>
              <a:t>Int</a:t>
            </a:r>
            <a:r>
              <a:rPr lang="en-US" sz="900" dirty="0"/>
              <a:t> J of Drug Policy 20:458–466, 2009</a:t>
            </a:r>
          </a:p>
          <a:p>
            <a:endParaRPr lang="en-US" sz="900" dirty="0"/>
          </a:p>
        </p:txBody>
      </p:sp>
    </p:spTree>
    <p:extLst>
      <p:ext uri="{BB962C8B-B14F-4D97-AF65-F5344CB8AC3E}">
        <p14:creationId xmlns:p14="http://schemas.microsoft.com/office/powerpoint/2010/main" val="2857447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84" y="381000"/>
            <a:ext cx="8686800" cy="745067"/>
          </a:xfrm>
        </p:spPr>
        <p:txBody>
          <a:bodyPr>
            <a:normAutofit/>
          </a:bodyPr>
          <a:lstStyle/>
          <a:p>
            <a:r>
              <a:rPr lang="en-US" sz="1956" dirty="0"/>
              <a:t>2015 Past MONTH USE OF specific drugs IN THE UNITED STATES</a:t>
            </a:r>
          </a:p>
        </p:txBody>
      </p:sp>
      <p:sp>
        <p:nvSpPr>
          <p:cNvPr id="4" name="Slide Number Placeholder 3"/>
          <p:cNvSpPr>
            <a:spLocks noGrp="1"/>
          </p:cNvSpPr>
          <p:nvPr>
            <p:ph type="sldNum" sz="quarter" idx="12"/>
          </p:nvPr>
        </p:nvSpPr>
        <p:spPr/>
        <p:txBody>
          <a:bodyPr/>
          <a:lstStyle/>
          <a:p>
            <a:pPr>
              <a:defRPr/>
            </a:pPr>
            <a:fld id="{B4935A81-FF43-4E9B-A58C-8FE5076ED7F4}" type="slidenum">
              <a:rPr lang="en-US" smtClean="0">
                <a:solidFill>
                  <a:srgbClr val="F0A22E">
                    <a:shade val="75000"/>
                  </a:srgbClr>
                </a:solidFill>
              </a:rPr>
              <a:pPr>
                <a:defRPr/>
              </a:pPr>
              <a:t>43</a:t>
            </a:fld>
            <a:endParaRPr lang="en-US">
              <a:solidFill>
                <a:srgbClr val="F0A22E">
                  <a:shade val="75000"/>
                </a:srgbClr>
              </a:solidFill>
            </a:endParaRPr>
          </a:p>
        </p:txBody>
      </p:sp>
      <p:pic>
        <p:nvPicPr>
          <p:cNvPr id="5" name="Picture 4"/>
          <p:cNvPicPr>
            <a:picLocks noChangeAspect="1"/>
          </p:cNvPicPr>
          <p:nvPr/>
        </p:nvPicPr>
        <p:blipFill>
          <a:blip r:embed="rId2"/>
          <a:stretch>
            <a:fillRect/>
          </a:stretch>
        </p:blipFill>
        <p:spPr>
          <a:xfrm>
            <a:off x="-15038" y="1219201"/>
            <a:ext cx="9159038" cy="4959060"/>
          </a:xfrm>
          <a:prstGeom prst="rect">
            <a:avLst/>
          </a:prstGeom>
        </p:spPr>
      </p:pic>
      <p:sp>
        <p:nvSpPr>
          <p:cNvPr id="7" name="Oval 6"/>
          <p:cNvSpPr/>
          <p:nvPr/>
        </p:nvSpPr>
        <p:spPr>
          <a:xfrm>
            <a:off x="7939661" y="1752600"/>
            <a:ext cx="8382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0684" y="6248400"/>
            <a:ext cx="1750516" cy="276999"/>
          </a:xfrm>
          <a:prstGeom prst="rect">
            <a:avLst/>
          </a:prstGeom>
          <a:noFill/>
        </p:spPr>
        <p:txBody>
          <a:bodyPr wrap="square" rtlCol="0">
            <a:spAutoFit/>
          </a:bodyPr>
          <a:lstStyle/>
          <a:p>
            <a:r>
              <a:rPr lang="en-US" sz="1200" dirty="0"/>
              <a:t>NSDUH 2015</a:t>
            </a:r>
          </a:p>
        </p:txBody>
      </p:sp>
    </p:spTree>
    <p:extLst>
      <p:ext uri="{BB962C8B-B14F-4D97-AF65-F5344CB8AC3E}">
        <p14:creationId xmlns:p14="http://schemas.microsoft.com/office/powerpoint/2010/main" val="794261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84" y="381000"/>
            <a:ext cx="8686800" cy="745067"/>
          </a:xfrm>
        </p:spPr>
        <p:txBody>
          <a:bodyPr>
            <a:normAutofit/>
          </a:bodyPr>
          <a:lstStyle/>
          <a:p>
            <a:r>
              <a:rPr lang="en-US" sz="1956" dirty="0"/>
              <a:t>2015 SUBSTANCE USE DISORDER BY PRIMARY SUBSTANCE</a:t>
            </a:r>
          </a:p>
        </p:txBody>
      </p:sp>
      <p:sp>
        <p:nvSpPr>
          <p:cNvPr id="4" name="Slide Number Placeholder 3"/>
          <p:cNvSpPr>
            <a:spLocks noGrp="1"/>
          </p:cNvSpPr>
          <p:nvPr>
            <p:ph type="sldNum" sz="quarter" idx="12"/>
          </p:nvPr>
        </p:nvSpPr>
        <p:spPr/>
        <p:txBody>
          <a:bodyPr/>
          <a:lstStyle/>
          <a:p>
            <a:pPr>
              <a:defRPr/>
            </a:pPr>
            <a:fld id="{B4935A81-FF43-4E9B-A58C-8FE5076ED7F4}" type="slidenum">
              <a:rPr lang="en-US" smtClean="0">
                <a:solidFill>
                  <a:srgbClr val="F0A22E">
                    <a:shade val="75000"/>
                  </a:srgbClr>
                </a:solidFill>
              </a:rPr>
              <a:pPr>
                <a:defRPr/>
              </a:pPr>
              <a:t>44</a:t>
            </a:fld>
            <a:endParaRPr lang="en-US">
              <a:solidFill>
                <a:srgbClr val="F0A22E">
                  <a:shade val="75000"/>
                </a:srgbClr>
              </a:solidFill>
            </a:endParaRPr>
          </a:p>
        </p:txBody>
      </p:sp>
      <p:pic>
        <p:nvPicPr>
          <p:cNvPr id="3" name="Picture 2"/>
          <p:cNvPicPr>
            <a:picLocks noChangeAspect="1"/>
          </p:cNvPicPr>
          <p:nvPr/>
        </p:nvPicPr>
        <p:blipFill>
          <a:blip r:embed="rId2"/>
          <a:stretch>
            <a:fillRect/>
          </a:stretch>
        </p:blipFill>
        <p:spPr>
          <a:xfrm>
            <a:off x="-4011" y="914400"/>
            <a:ext cx="9144000" cy="5410200"/>
          </a:xfrm>
          <a:prstGeom prst="rect">
            <a:avLst/>
          </a:prstGeom>
        </p:spPr>
      </p:pic>
      <p:sp>
        <p:nvSpPr>
          <p:cNvPr id="7" name="Oval 6"/>
          <p:cNvSpPr/>
          <p:nvPr/>
        </p:nvSpPr>
        <p:spPr>
          <a:xfrm>
            <a:off x="6553200" y="2438400"/>
            <a:ext cx="6096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18652" y="6381827"/>
            <a:ext cx="1755800" cy="323116"/>
          </a:xfrm>
          <a:prstGeom prst="rect">
            <a:avLst/>
          </a:prstGeom>
        </p:spPr>
      </p:pic>
    </p:spTree>
    <p:extLst>
      <p:ext uri="{BB962C8B-B14F-4D97-AF65-F5344CB8AC3E}">
        <p14:creationId xmlns:p14="http://schemas.microsoft.com/office/powerpoint/2010/main" val="2115940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4621" y="1497407"/>
            <a:ext cx="6638925" cy="4362450"/>
          </a:xfrm>
          <a:prstGeom prst="rect">
            <a:avLst/>
          </a:prstGeom>
        </p:spPr>
      </p:pic>
      <p:sp>
        <p:nvSpPr>
          <p:cNvPr id="2" name="Title 1"/>
          <p:cNvSpPr>
            <a:spLocks noGrp="1"/>
          </p:cNvSpPr>
          <p:nvPr>
            <p:ph type="title"/>
          </p:nvPr>
        </p:nvSpPr>
        <p:spPr>
          <a:xfrm>
            <a:off x="230684" y="381000"/>
            <a:ext cx="8686800" cy="745067"/>
          </a:xfrm>
        </p:spPr>
        <p:txBody>
          <a:bodyPr>
            <a:normAutofit/>
          </a:bodyPr>
          <a:lstStyle/>
          <a:p>
            <a:r>
              <a:rPr lang="en-US" sz="1956" dirty="0"/>
              <a:t>Substances For which Most recent treatment was received in the past year among persons aged 12 or older: 2013</a:t>
            </a:r>
          </a:p>
        </p:txBody>
      </p:sp>
      <p:sp>
        <p:nvSpPr>
          <p:cNvPr id="4" name="Slide Number Placeholder 3"/>
          <p:cNvSpPr>
            <a:spLocks noGrp="1"/>
          </p:cNvSpPr>
          <p:nvPr>
            <p:ph type="sldNum" sz="quarter" idx="12"/>
          </p:nvPr>
        </p:nvSpPr>
        <p:spPr/>
        <p:txBody>
          <a:bodyPr/>
          <a:lstStyle/>
          <a:p>
            <a:pPr>
              <a:defRPr/>
            </a:pPr>
            <a:fld id="{B4935A81-FF43-4E9B-A58C-8FE5076ED7F4}" type="slidenum">
              <a:rPr lang="en-US" smtClean="0">
                <a:solidFill>
                  <a:srgbClr val="F0A22E">
                    <a:shade val="75000"/>
                  </a:srgbClr>
                </a:solidFill>
              </a:rPr>
              <a:pPr>
                <a:defRPr/>
              </a:pPr>
              <a:t>45</a:t>
            </a:fld>
            <a:endParaRPr lang="en-US">
              <a:solidFill>
                <a:srgbClr val="F0A22E">
                  <a:shade val="75000"/>
                </a:srgbClr>
              </a:solidFill>
            </a:endParaRPr>
          </a:p>
        </p:txBody>
      </p:sp>
      <p:sp>
        <p:nvSpPr>
          <p:cNvPr id="7" name="Oval 6"/>
          <p:cNvSpPr/>
          <p:nvPr/>
        </p:nvSpPr>
        <p:spPr>
          <a:xfrm>
            <a:off x="3810000" y="1905000"/>
            <a:ext cx="6096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593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821656" y="409733"/>
            <a:ext cx="5500688" cy="6038534"/>
          </a:xfrm>
          <a:prstGeom prst="rect">
            <a:avLst/>
          </a:prstGeom>
          <a:noFill/>
          <a:ln w="9525">
            <a:noFill/>
            <a:miter lim="800000"/>
            <a:headEnd/>
            <a:tailEnd/>
          </a:ln>
        </p:spPr>
      </p:pic>
    </p:spTree>
    <p:extLst>
      <p:ext uri="{BB962C8B-B14F-4D97-AF65-F5344CB8AC3E}">
        <p14:creationId xmlns:p14="http://schemas.microsoft.com/office/powerpoint/2010/main" val="2334732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1312480"/>
          </a:xfrm>
        </p:spPr>
        <p:txBody>
          <a:bodyPr>
            <a:normAutofit/>
          </a:bodyPr>
          <a:lstStyle/>
          <a:p>
            <a:pPr algn="ctr"/>
            <a:r>
              <a:rPr lang="en-US" dirty="0">
                <a:cs typeface="Times New Roman" pitchFamily="18" charset="0"/>
              </a:rPr>
              <a:t>Past Year </a:t>
            </a:r>
            <a:r>
              <a:rPr lang="en-US" i="1" dirty="0">
                <a:cs typeface="Times New Roman" pitchFamily="18" charset="0"/>
              </a:rPr>
              <a:t>DSM-IV </a:t>
            </a:r>
            <a:r>
              <a:rPr lang="en-US" dirty="0">
                <a:cs typeface="Times New Roman" pitchFamily="18" charset="0"/>
              </a:rPr>
              <a:t>Marijuana Use Disorder</a:t>
            </a:r>
          </a:p>
        </p:txBody>
      </p:sp>
      <p:pic>
        <p:nvPicPr>
          <p:cNvPr id="3076" name="Picture 4"/>
          <p:cNvPicPr>
            <a:picLocks noGrp="1" noChangeAspect="1" noChangeArrowheads="1"/>
          </p:cNvPicPr>
          <p:nvPr>
            <p:ph sz="half" idx="1"/>
          </p:nvPr>
        </p:nvPicPr>
        <p:blipFill>
          <a:blip r:embed="rId3" cstate="print"/>
          <a:srcRect/>
          <a:stretch>
            <a:fillRect/>
          </a:stretch>
        </p:blipFill>
        <p:spPr bwMode="auto">
          <a:xfrm>
            <a:off x="1905000" y="1558129"/>
            <a:ext cx="5638800" cy="4542367"/>
          </a:xfrm>
          <a:prstGeom prst="rect">
            <a:avLst/>
          </a:prstGeom>
          <a:noFill/>
          <a:ln w="9525">
            <a:noFill/>
            <a:miter lim="800000"/>
            <a:headEnd/>
            <a:tailEnd/>
          </a:ln>
        </p:spPr>
      </p:pic>
      <p:sp>
        <p:nvSpPr>
          <p:cNvPr id="4" name="Content Placeholder 3"/>
          <p:cNvSpPr>
            <a:spLocks noGrp="1"/>
          </p:cNvSpPr>
          <p:nvPr>
            <p:ph sz="half" idx="2"/>
          </p:nvPr>
        </p:nvSpPr>
        <p:spPr>
          <a:xfrm>
            <a:off x="5943600" y="1600200"/>
            <a:ext cx="2743200" cy="4525963"/>
          </a:xfrm>
        </p:spPr>
        <p:txBody>
          <a:bodyPr>
            <a:normAutofit/>
          </a:bodyPr>
          <a:lstStyle/>
          <a:p>
            <a:endParaRPr lang="en-US" sz="2400" dirty="0">
              <a:latin typeface="Times New Roman" pitchFamily="18" charset="0"/>
              <a:cs typeface="Times New Roman" pitchFamily="18" charset="0"/>
            </a:endParaRPr>
          </a:p>
          <a:p>
            <a:pPr>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592610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4600" y="2895600"/>
            <a:ext cx="4343400" cy="1403165"/>
          </a:xfrm>
          <a:prstGeom prst="rect">
            <a:avLst/>
          </a:prstGeom>
        </p:spPr>
      </p:pic>
    </p:spTree>
    <p:extLst>
      <p:ext uri="{BB962C8B-B14F-4D97-AF65-F5344CB8AC3E}">
        <p14:creationId xmlns:p14="http://schemas.microsoft.com/office/powerpoint/2010/main" val="3871909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296400" cy="7609114"/>
          </a:xfrm>
          <a:prstGeom prst="rect">
            <a:avLst/>
          </a:prstGeom>
        </p:spPr>
      </p:pic>
      <p:pic>
        <p:nvPicPr>
          <p:cNvPr id="6" name="Picture 5"/>
          <p:cNvPicPr>
            <a:picLocks noChangeAspect="1"/>
          </p:cNvPicPr>
          <p:nvPr/>
        </p:nvPicPr>
        <p:blipFill>
          <a:blip r:embed="rId3"/>
          <a:stretch>
            <a:fillRect/>
          </a:stretch>
        </p:blipFill>
        <p:spPr>
          <a:xfrm>
            <a:off x="7516791" y="2133600"/>
            <a:ext cx="1714500" cy="2286000"/>
          </a:xfrm>
          <a:prstGeom prst="rect">
            <a:avLst/>
          </a:prstGeom>
        </p:spPr>
      </p:pic>
      <p:sp>
        <p:nvSpPr>
          <p:cNvPr id="7" name="TextBox 6"/>
          <p:cNvSpPr txBox="1"/>
          <p:nvPr/>
        </p:nvSpPr>
        <p:spPr>
          <a:xfrm>
            <a:off x="209356" y="4460085"/>
            <a:ext cx="9002691" cy="3108543"/>
          </a:xfrm>
          <a:prstGeom prst="rect">
            <a:avLst/>
          </a:prstGeom>
          <a:solidFill>
            <a:srgbClr val="C00000"/>
          </a:solidFill>
        </p:spPr>
        <p:txBody>
          <a:bodyPr wrap="square" rtlCol="0">
            <a:spAutoFit/>
          </a:bodyPr>
          <a:lstStyle/>
          <a:p>
            <a:r>
              <a:rPr lang="en-US" sz="2800" u="sng" dirty="0"/>
              <a:t>1. First Analysis (k=33)</a:t>
            </a:r>
          </a:p>
          <a:p>
            <a:r>
              <a:rPr lang="en-US" sz="2800" dirty="0"/>
              <a:t>Results: Neurocognitive deficits in most domains of functioning present early during abstinence</a:t>
            </a:r>
          </a:p>
          <a:p>
            <a:endParaRPr lang="en-US" sz="2800" dirty="0"/>
          </a:p>
          <a:p>
            <a:r>
              <a:rPr lang="en-US" sz="2800" u="sng" dirty="0"/>
              <a:t>2. Second Sub-Analysis (k-13)</a:t>
            </a:r>
          </a:p>
          <a:p>
            <a:r>
              <a:rPr lang="en-US" sz="2800" dirty="0"/>
              <a:t>Results: Not present after 25 or more days of abstinence</a:t>
            </a:r>
          </a:p>
        </p:txBody>
      </p:sp>
    </p:spTree>
    <p:extLst>
      <p:ext uri="{BB962C8B-B14F-4D97-AF65-F5344CB8AC3E}">
        <p14:creationId xmlns:p14="http://schemas.microsoft.com/office/powerpoint/2010/main" val="3962116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4581" y="38100"/>
            <a:ext cx="9039003" cy="6775450"/>
          </a:xfrm>
          <a:prstGeom prst="rect">
            <a:avLst/>
          </a:prstGeom>
        </p:spPr>
      </p:pic>
      <p:sp>
        <p:nvSpPr>
          <p:cNvPr id="5" name="TextBox 4"/>
          <p:cNvSpPr txBox="1"/>
          <p:nvPr/>
        </p:nvSpPr>
        <p:spPr>
          <a:xfrm>
            <a:off x="4114800" y="2466416"/>
            <a:ext cx="4945585" cy="369332"/>
          </a:xfrm>
          <a:prstGeom prst="rect">
            <a:avLst/>
          </a:prstGeom>
          <a:solidFill>
            <a:srgbClr val="C00000"/>
          </a:solidFill>
        </p:spPr>
        <p:txBody>
          <a:bodyPr wrap="none" rtlCol="0">
            <a:spAutoFit/>
          </a:bodyPr>
          <a:lstStyle/>
          <a:p>
            <a:r>
              <a:rPr lang="en-US" dirty="0"/>
              <a:t>…and in the USA Second only to alcohol…</a:t>
            </a:r>
          </a:p>
        </p:txBody>
      </p:sp>
      <p:cxnSp>
        <p:nvCxnSpPr>
          <p:cNvPr id="7" name="Straight Arrow Connector 6"/>
          <p:cNvCxnSpPr/>
          <p:nvPr/>
        </p:nvCxnSpPr>
        <p:spPr>
          <a:xfrm flipH="1">
            <a:off x="6629400" y="2835748"/>
            <a:ext cx="228600" cy="2193452"/>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85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723900" y="4940300"/>
            <a:ext cx="7696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a:t>MJ users, particularly early-onset users (&lt;16), show impaired learning compared to non-users</a:t>
            </a:r>
          </a:p>
          <a:p>
            <a:pPr>
              <a:buFont typeface="Arial" panose="020B0604020202020204" pitchFamily="34" charset="0"/>
              <a:buChar char="•"/>
            </a:pPr>
            <a:r>
              <a:rPr lang="en-US" altLang="en-US"/>
              <a:t>Could mean students using MJ regularly could have difficulty attending to and learning new information</a:t>
            </a:r>
          </a:p>
        </p:txBody>
      </p:sp>
      <p:sp>
        <p:nvSpPr>
          <p:cNvPr id="16386" name="Title 1"/>
          <p:cNvSpPr txBox="1">
            <a:spLocks/>
          </p:cNvSpPr>
          <p:nvPr/>
        </p:nvSpPr>
        <p:spPr bwMode="auto">
          <a:xfrm>
            <a:off x="762000" y="228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a:r>
              <a:rPr lang="en-US" altLang="en-US" sz="4000" b="0">
                <a:solidFill>
                  <a:schemeClr val="tx2"/>
                </a:solidFill>
              </a:rPr>
              <a:t>Marijuana Users Show Worse Performance on a Memory Test </a:t>
            </a:r>
          </a:p>
        </p:txBody>
      </p:sp>
      <p:pic>
        <p:nvPicPr>
          <p:cNvPr id="16387" name="Picture 2" descr="C:\Users\rms76\Dropbox\Grants\K_Zinberg\K\K Figures\CONvMJ_earlyvslate_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8950" y="1316038"/>
            <a:ext cx="548005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13786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685800" y="228600"/>
            <a:ext cx="7772400" cy="990600"/>
          </a:xfrm>
        </p:spPr>
        <p:txBody>
          <a:bodyPr>
            <a:normAutofit/>
          </a:bodyPr>
          <a:lstStyle/>
          <a:p>
            <a:r>
              <a:rPr lang="en-US" altLang="en-US"/>
              <a:t>What Happens After 30 days of Abstinence?</a:t>
            </a:r>
          </a:p>
        </p:txBody>
      </p:sp>
      <p:sp>
        <p:nvSpPr>
          <p:cNvPr id="17410" name="Content Placeholder 2"/>
          <p:cNvSpPr>
            <a:spLocks noGrp="1"/>
          </p:cNvSpPr>
          <p:nvPr>
            <p:ph idx="1"/>
          </p:nvPr>
        </p:nvSpPr>
        <p:spPr>
          <a:xfrm>
            <a:off x="304800" y="1524000"/>
            <a:ext cx="4495800" cy="1219200"/>
          </a:xfrm>
        </p:spPr>
        <p:txBody>
          <a:bodyPr>
            <a:normAutofit fontScale="77500" lnSpcReduction="20000"/>
          </a:bodyPr>
          <a:lstStyle/>
          <a:p>
            <a:pPr>
              <a:spcBef>
                <a:spcPct val="0"/>
              </a:spcBef>
            </a:pPr>
            <a:r>
              <a:rPr lang="en-US" altLang="en-US"/>
              <a:t>Psychiatric</a:t>
            </a:r>
          </a:p>
          <a:p>
            <a:pPr lvl="1">
              <a:spcBef>
                <a:spcPct val="0"/>
              </a:spcBef>
            </a:pPr>
            <a:r>
              <a:rPr lang="en-US" altLang="en-US"/>
              <a:t>Improvement in mood</a:t>
            </a:r>
          </a:p>
          <a:p>
            <a:pPr>
              <a:spcBef>
                <a:spcPct val="0"/>
              </a:spcBef>
            </a:pPr>
            <a:r>
              <a:rPr lang="en-US" altLang="en-US"/>
              <a:t>Cognition</a:t>
            </a:r>
          </a:p>
          <a:p>
            <a:pPr lvl="1">
              <a:spcBef>
                <a:spcPct val="0"/>
              </a:spcBef>
            </a:pPr>
            <a:r>
              <a:rPr lang="en-US" altLang="en-US"/>
              <a:t>↑ attention</a:t>
            </a:r>
          </a:p>
          <a:p>
            <a:pPr lvl="1">
              <a:spcBef>
                <a:spcPct val="0"/>
              </a:spcBef>
            </a:pPr>
            <a:r>
              <a:rPr lang="en-US" altLang="en-US"/>
              <a:t>↑ executive functions</a:t>
            </a:r>
          </a:p>
        </p:txBody>
      </p:sp>
      <p:sp>
        <p:nvSpPr>
          <p:cNvPr id="17411"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726C8B58-37D4-4E36-8EFD-CE277DB8A205}" type="slidenum">
              <a:rPr lang="en-US" altLang="en-US" sz="1400" b="0"/>
              <a:pPr/>
              <a:t>51</a:t>
            </a:fld>
            <a:endParaRPr lang="en-US" altLang="en-US" sz="1400" b="0"/>
          </a:p>
        </p:txBody>
      </p:sp>
      <p:pic>
        <p:nvPicPr>
          <p:cNvPr id="17412" name="Picture 6" descr="Capture.JPG"/>
          <p:cNvPicPr>
            <a:picLocks noChangeAspect="1"/>
          </p:cNvPicPr>
          <p:nvPr/>
        </p:nvPicPr>
        <p:blipFill>
          <a:blip r:embed="rId2">
            <a:extLst>
              <a:ext uri="{28A0092B-C50C-407E-A947-70E740481C1C}">
                <a14:useLocalDpi xmlns:a14="http://schemas.microsoft.com/office/drawing/2010/main" val="0"/>
              </a:ext>
            </a:extLst>
          </a:blip>
          <a:srcRect t="5084" b="5946"/>
          <a:stretch>
            <a:fillRect/>
          </a:stretch>
        </p:blipFill>
        <p:spPr bwMode="auto">
          <a:xfrm>
            <a:off x="5029200" y="1447800"/>
            <a:ext cx="2667000" cy="23193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p:nvPr/>
        </p:nvGraphicFramePr>
        <p:xfrm>
          <a:off x="5105400" y="3886200"/>
          <a:ext cx="2743200" cy="2746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1600200" y="3810000"/>
          <a:ext cx="2895600" cy="2895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2544008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AutoShape 2" descr="http://www.loni.ucla.edu/~thompson/DEVEL/5to20_NormalDevelopment.jpg"/>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endParaRPr lang="en-US" dirty="0"/>
          </a:p>
        </p:txBody>
      </p:sp>
      <p:sp>
        <p:nvSpPr>
          <p:cNvPr id="5" name="AutoShape 4" descr="http://www.loni.ucla.edu/~thompson/DEVEL/5to20_NormalDevelopment.jpg"/>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sp>
        <p:nvSpPr>
          <p:cNvPr id="6" name="AutoShape 6" descr="http://www.loni.ucla.edu/~thompson/DEVEL/5to20_NormalDevelopment.jpg"/>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sp>
        <p:nvSpPr>
          <p:cNvPr id="7" name="AutoShape 8" descr="http://www.loni.ucla.edu/~thompson/DEVEL/5to20_NormalDevelopment.jpg"/>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83" y="228600"/>
            <a:ext cx="8534400" cy="636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46200" y="381000"/>
            <a:ext cx="2628900" cy="11310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ysClr val="windowText" lastClr="000000"/>
                </a:solidFill>
                <a:effectLst/>
                <a:uLnTx/>
                <a:uFillTx/>
              </a:rPr>
              <a:t>Pre-frontal cortex associated with weighing pros/cons, impulse control, judgment, abstract reasoning, planning last to develop…</a:t>
            </a:r>
          </a:p>
        </p:txBody>
      </p:sp>
      <p:sp>
        <p:nvSpPr>
          <p:cNvPr id="9" name="TextBox 8"/>
          <p:cNvSpPr txBox="1"/>
          <p:nvPr/>
        </p:nvSpPr>
        <p:spPr>
          <a:xfrm>
            <a:off x="12700" y="5117923"/>
            <a:ext cx="3886200" cy="163121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1"/>
                </a:solidFill>
                <a:effectLst/>
                <a:uLnTx/>
                <a:uFillTx/>
              </a:rPr>
              <a:t>There are “critical” periods in brain development wherein substances can have more profound developmental effects…</a:t>
            </a:r>
          </a:p>
        </p:txBody>
      </p:sp>
    </p:spTree>
    <p:extLst>
      <p:ext uri="{BB962C8B-B14F-4D97-AF65-F5344CB8AC3E}">
        <p14:creationId xmlns:p14="http://schemas.microsoft.com/office/powerpoint/2010/main" val="316086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66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982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264"/>
            <a:ext cx="9144000" cy="687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Callout 1 3"/>
          <p:cNvSpPr/>
          <p:nvPr/>
        </p:nvSpPr>
        <p:spPr>
          <a:xfrm>
            <a:off x="228600" y="2133600"/>
            <a:ext cx="2667000" cy="2590800"/>
          </a:xfrm>
          <a:prstGeom prst="borderCallout1">
            <a:avLst>
              <a:gd name="adj1" fmla="val 51008"/>
              <a:gd name="adj2" fmla="val 101191"/>
              <a:gd name="adj3" fmla="val -22984"/>
              <a:gd name="adj4" fmla="val 12833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Even when recent MJ use was taken into account along with other confounds heavy use during </a:t>
            </a:r>
            <a:r>
              <a:rPr lang="en-US" b="1" u="sng" dirty="0"/>
              <a:t>teen years </a:t>
            </a:r>
            <a:r>
              <a:rPr lang="en-US" dirty="0"/>
              <a:t>was associated with an 8 point drop in IQ</a:t>
            </a:r>
          </a:p>
        </p:txBody>
      </p:sp>
    </p:spTree>
    <p:extLst>
      <p:ext uri="{BB962C8B-B14F-4D97-AF65-F5344CB8AC3E}">
        <p14:creationId xmlns:p14="http://schemas.microsoft.com/office/powerpoint/2010/main" val="1475435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ijuana Users, Treatment Admissions, and Average Potenc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015488" cy="5730549"/>
          </a:xfrm>
          <a:prstGeom prst="rect">
            <a:avLst/>
          </a:prstGeom>
          <a:noFill/>
          <a:extLst>
            <a:ext uri="{909E8E84-426E-40DD-AFC4-6F175D3DCCD1}">
              <a14:hiddenFill xmlns:a14="http://schemas.microsoft.com/office/drawing/2010/main">
                <a:solidFill>
                  <a:srgbClr val="FFFFFF"/>
                </a:solidFill>
              </a14:hiddenFill>
            </a:ext>
          </a:extLst>
        </p:spPr>
      </p:pic>
      <p:sp>
        <p:nvSpPr>
          <p:cNvPr id="4" name="Line Callout 1 3"/>
          <p:cNvSpPr/>
          <p:nvPr/>
        </p:nvSpPr>
        <p:spPr>
          <a:xfrm>
            <a:off x="114300" y="5029200"/>
            <a:ext cx="2667000" cy="1447800"/>
          </a:xfrm>
          <a:prstGeom prst="borderCallout1">
            <a:avLst>
              <a:gd name="adj1" fmla="val 51008"/>
              <a:gd name="adj2" fmla="val 101191"/>
              <a:gd name="adj3" fmla="val 50813"/>
              <a:gd name="adj4" fmla="val 1011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study was done when MJ potency was lower…. Increased potency in past 20 years</a:t>
            </a:r>
          </a:p>
        </p:txBody>
      </p:sp>
      <p:sp>
        <p:nvSpPr>
          <p:cNvPr id="3" name="TextBox 2"/>
          <p:cNvSpPr txBox="1"/>
          <p:nvPr/>
        </p:nvSpPr>
        <p:spPr>
          <a:xfrm>
            <a:off x="1447800" y="381000"/>
            <a:ext cx="5404043" cy="369332"/>
          </a:xfrm>
          <a:prstGeom prst="rect">
            <a:avLst/>
          </a:prstGeom>
          <a:noFill/>
        </p:spPr>
        <p:txBody>
          <a:bodyPr wrap="none" rtlCol="0">
            <a:spAutoFit/>
          </a:bodyPr>
          <a:lstStyle/>
          <a:p>
            <a:r>
              <a:rPr lang="en-US" dirty="0"/>
              <a:t>What will be the effects of higher potency MJ?</a:t>
            </a:r>
          </a:p>
        </p:txBody>
      </p:sp>
    </p:spTree>
    <p:extLst>
      <p:ext uri="{BB962C8B-B14F-4D97-AF65-F5344CB8AC3E}">
        <p14:creationId xmlns:p14="http://schemas.microsoft.com/office/powerpoint/2010/main" val="7649656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5536"/>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a:ea typeface="+mn-ea"/>
                <a:cs typeface="+mn-cs"/>
              </a:rPr>
              <a:t>POTENCY</a:t>
            </a:r>
          </a:p>
        </p:txBody>
      </p:sp>
      <p:sp>
        <p:nvSpPr>
          <p:cNvPr id="6" name="Rectangle 5"/>
          <p:cNvSpPr/>
          <p:nvPr/>
        </p:nvSpPr>
        <p:spPr>
          <a:xfrm>
            <a:off x="5788152" y="185536"/>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EEAF30">
                  <a:lumMod val="50000"/>
                </a:srgbClr>
              </a:solidFill>
              <a:effectLst/>
              <a:uLnTx/>
              <a:uFillTx/>
              <a:latin typeface="Calibri"/>
              <a:ea typeface="+mn-ea"/>
              <a:cs typeface="+mn-cs"/>
            </a:endParaRPr>
          </a:p>
        </p:txBody>
      </p:sp>
      <p:sp>
        <p:nvSpPr>
          <p:cNvPr id="12" name="Rectangle 11"/>
          <p:cNvSpPr/>
          <p:nvPr/>
        </p:nvSpPr>
        <p:spPr>
          <a:xfrm>
            <a:off x="0" y="6593498"/>
            <a:ext cx="9144000" cy="26450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0" y="6593498"/>
            <a:ext cx="9226193"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Calibri"/>
                <a:ea typeface="+mn-ea"/>
                <a:cs typeface="+mn-cs"/>
              </a:rPr>
              <a:t>As cited by Smart Approaches to Marijuana (SAM) (2018, March). Lessons learned from marijuana legalization in four U.S. States and D.C. March 2018. Retrieved from https://learnaboutsam.org/wp-content/uploads/2018/03/SAM-Digital-C-4.pdf. </a:t>
            </a:r>
          </a:p>
        </p:txBody>
      </p:sp>
      <p:grpSp>
        <p:nvGrpSpPr>
          <p:cNvPr id="4" name="Group 3"/>
          <p:cNvGrpSpPr/>
          <p:nvPr/>
        </p:nvGrpSpPr>
        <p:grpSpPr>
          <a:xfrm>
            <a:off x="147955" y="1385077"/>
            <a:ext cx="8842180" cy="4505769"/>
            <a:chOff x="364612" y="1545958"/>
            <a:chExt cx="8049747" cy="4045949"/>
          </a:xfrm>
        </p:grpSpPr>
        <p:pic>
          <p:nvPicPr>
            <p:cNvPr id="2" name="Picture 1"/>
            <p:cNvPicPr>
              <a:picLocks noChangeAspect="1"/>
            </p:cNvPicPr>
            <p:nvPr/>
          </p:nvPicPr>
          <p:blipFill>
            <a:blip r:embed="rId3"/>
            <a:stretch>
              <a:fillRect/>
            </a:stretch>
          </p:blipFill>
          <p:spPr>
            <a:xfrm>
              <a:off x="369993" y="1638676"/>
              <a:ext cx="8044366" cy="3953231"/>
            </a:xfrm>
            <a:prstGeom prst="rect">
              <a:avLst/>
            </a:prstGeom>
            <a:solidFill>
              <a:schemeClr val="accent6">
                <a:lumMod val="75000"/>
              </a:schemeClr>
            </a:solidFill>
          </p:spPr>
        </p:pic>
        <p:sp>
          <p:nvSpPr>
            <p:cNvPr id="3" name="TextBox 2"/>
            <p:cNvSpPr txBox="1"/>
            <p:nvPr/>
          </p:nvSpPr>
          <p:spPr>
            <a:xfrm>
              <a:off x="364612" y="1545958"/>
              <a:ext cx="5466429" cy="1989846"/>
            </a:xfrm>
            <a:prstGeom prst="rect">
              <a:avLst/>
            </a:prstGeom>
            <a:solidFill>
              <a:schemeClr val="accent5">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Calibri"/>
                  <a:ea typeface="+mn-ea"/>
                  <a:cs typeface="+mn-cs"/>
                </a:rPr>
                <a:t>~20-50% of the market in legalized states is comprised of edibles, which are often highly potent and can be mistakenly consumed.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Calibri"/>
                  <a:ea typeface="+mn-ea"/>
                  <a:cs typeface="+mn-cs"/>
                </a:rPr>
                <a:t>Relative to the national average, potency of marijuana products is higher in CO and WA.  </a:t>
              </a:r>
            </a:p>
          </p:txBody>
        </p:sp>
      </p:grpSp>
    </p:spTree>
    <p:extLst>
      <p:ext uri="{BB962C8B-B14F-4D97-AF65-F5344CB8AC3E}">
        <p14:creationId xmlns:p14="http://schemas.microsoft.com/office/powerpoint/2010/main" val="2072486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034257" cy="6858000"/>
          </a:xfrm>
          <a:prstGeom prst="rect">
            <a:avLst/>
          </a:prstGeom>
        </p:spPr>
      </p:pic>
    </p:spTree>
    <p:extLst>
      <p:ext uri="{BB962C8B-B14F-4D97-AF65-F5344CB8AC3E}">
        <p14:creationId xmlns:p14="http://schemas.microsoft.com/office/powerpoint/2010/main" val="3059046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903228"/>
          </a:xfrm>
          <a:prstGeom prst="rect">
            <a:avLst/>
          </a:prstGeom>
        </p:spPr>
      </p:pic>
      <p:sp>
        <p:nvSpPr>
          <p:cNvPr id="6" name="TextBox 5"/>
          <p:cNvSpPr txBox="1"/>
          <p:nvPr/>
        </p:nvSpPr>
        <p:spPr>
          <a:xfrm>
            <a:off x="16407" y="4853673"/>
            <a:ext cx="5729454" cy="2031325"/>
          </a:xfrm>
          <a:prstGeom prst="rect">
            <a:avLst/>
          </a:prstGeom>
          <a:solidFill>
            <a:srgbClr val="C00000"/>
          </a:solidFill>
        </p:spPr>
        <p:txBody>
          <a:bodyPr wrap="none" rtlCol="0">
            <a:spAutoFit/>
          </a:bodyPr>
          <a:lstStyle/>
          <a:p>
            <a:r>
              <a:rPr lang="en-US" sz="1400" dirty="0"/>
              <a:t>MJ use during adolescence may affect</a:t>
            </a:r>
          </a:p>
          <a:p>
            <a:r>
              <a:rPr lang="en-US" sz="1400" dirty="0"/>
              <a:t>Brain development through two pathways:</a:t>
            </a:r>
          </a:p>
          <a:p>
            <a:endParaRPr lang="en-US" sz="1400" dirty="0"/>
          </a:p>
          <a:p>
            <a:pPr marL="342900" indent="-342900">
              <a:buAutoNum type="arabicPeriod"/>
            </a:pPr>
            <a:r>
              <a:rPr lang="en-US" sz="1400" b="1" u="sng" dirty="0"/>
              <a:t>Alters</a:t>
            </a:r>
            <a:r>
              <a:rPr lang="en-US" sz="1400" dirty="0"/>
              <a:t> </a:t>
            </a:r>
            <a:r>
              <a:rPr lang="en-US" sz="1400" b="1" u="sng" dirty="0"/>
              <a:t>synaptic pruning </a:t>
            </a:r>
            <a:r>
              <a:rPr lang="en-US" sz="1400" dirty="0"/>
              <a:t>(via disrupting glutamate </a:t>
            </a:r>
          </a:p>
          <a:p>
            <a:r>
              <a:rPr lang="en-US" sz="1400" dirty="0"/>
              <a:t>Transmission) leading to greater disinhibition in prefrontal</a:t>
            </a:r>
          </a:p>
          <a:p>
            <a:r>
              <a:rPr lang="en-US" sz="1400" dirty="0"/>
              <a:t>regions leading to psychotic symptoms</a:t>
            </a:r>
          </a:p>
          <a:p>
            <a:endParaRPr lang="en-US" sz="1400" dirty="0"/>
          </a:p>
          <a:p>
            <a:r>
              <a:rPr lang="en-US" sz="1400" dirty="0"/>
              <a:t>2. </a:t>
            </a:r>
            <a:r>
              <a:rPr lang="en-US" sz="1400" b="1" u="sng" dirty="0"/>
              <a:t>Decreased myelination altering development of white matter</a:t>
            </a:r>
          </a:p>
          <a:p>
            <a:r>
              <a:rPr lang="en-US" sz="1400" dirty="0"/>
              <a:t>leading to cognitive-emotional impairments</a:t>
            </a:r>
          </a:p>
        </p:txBody>
      </p:sp>
    </p:spTree>
    <p:extLst>
      <p:ext uri="{BB962C8B-B14F-4D97-AF65-F5344CB8AC3E}">
        <p14:creationId xmlns:p14="http://schemas.microsoft.com/office/powerpoint/2010/main" val="1504293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Implications for legal, commercialized recreational use</a:t>
            </a:r>
          </a:p>
        </p:txBody>
      </p:sp>
      <p:sp>
        <p:nvSpPr>
          <p:cNvPr id="3" name="Content Placeholder 2"/>
          <p:cNvSpPr>
            <a:spLocks noGrp="1"/>
          </p:cNvSpPr>
          <p:nvPr>
            <p:ph idx="1"/>
          </p:nvPr>
        </p:nvSpPr>
        <p:spPr/>
        <p:txBody>
          <a:bodyPr/>
          <a:lstStyle/>
          <a:p>
            <a:r>
              <a:rPr lang="en-US" dirty="0"/>
              <a:t>Important implications because CO, which has a legal age of use set at 21yrs or older, just released latest report on </a:t>
            </a:r>
            <a:r>
              <a:rPr lang="en-US" dirty="0" err="1"/>
              <a:t>mj</a:t>
            </a:r>
            <a:r>
              <a:rPr lang="en-US" dirty="0"/>
              <a:t> impact and found that while </a:t>
            </a:r>
            <a:r>
              <a:rPr lang="en-US" dirty="0" err="1"/>
              <a:t>mj</a:t>
            </a:r>
            <a:r>
              <a:rPr lang="en-US" dirty="0"/>
              <a:t> use nationally declined 4% in 2015 among youth, it went up 20% in co during the past 2 </a:t>
            </a:r>
            <a:r>
              <a:rPr lang="en-US" dirty="0" err="1"/>
              <a:t>yrs</a:t>
            </a:r>
            <a:r>
              <a:rPr lang="en-US" dirty="0"/>
              <a:t> in which MJ use was legalized</a:t>
            </a:r>
          </a:p>
        </p:txBody>
      </p:sp>
    </p:spTree>
    <p:extLst>
      <p:ext uri="{BB962C8B-B14F-4D97-AF65-F5344CB8AC3E}">
        <p14:creationId xmlns:p14="http://schemas.microsoft.com/office/powerpoint/2010/main" val="191752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454206" y="228600"/>
            <a:ext cx="8239753" cy="6262179"/>
            <a:chOff x="533400" y="214821"/>
            <a:chExt cx="8239753" cy="6262179"/>
          </a:xfrm>
        </p:grpSpPr>
        <p:pic>
          <p:nvPicPr>
            <p:cNvPr id="4" name="Picture 3"/>
            <p:cNvPicPr>
              <a:picLocks noChangeAspect="1"/>
            </p:cNvPicPr>
            <p:nvPr/>
          </p:nvPicPr>
          <p:blipFill>
            <a:blip r:embed="rId2"/>
            <a:stretch>
              <a:fillRect/>
            </a:stretch>
          </p:blipFill>
          <p:spPr>
            <a:xfrm>
              <a:off x="533400" y="228600"/>
              <a:ext cx="8233403" cy="6248400"/>
            </a:xfrm>
            <a:prstGeom prst="rect">
              <a:avLst/>
            </a:prstGeom>
          </p:spPr>
        </p:pic>
        <p:sp>
          <p:nvSpPr>
            <p:cNvPr id="5" name="TextBox 4"/>
            <p:cNvSpPr txBox="1"/>
            <p:nvPr/>
          </p:nvSpPr>
          <p:spPr>
            <a:xfrm>
              <a:off x="533400" y="214821"/>
              <a:ext cx="8239753" cy="830997"/>
            </a:xfrm>
            <a:prstGeom prst="rect">
              <a:avLst/>
            </a:prstGeom>
            <a:solidFill>
              <a:srgbClr val="C00000"/>
            </a:solidFill>
          </p:spPr>
          <p:txBody>
            <a:bodyPr wrap="square" rtlCol="0">
              <a:spAutoFit/>
            </a:bodyPr>
            <a:lstStyle/>
            <a:p>
              <a:r>
                <a:rPr lang="en-US" sz="2400" dirty="0"/>
                <a:t>Degree of Problems Associated with Various Policy Approaches to Addressing the Drug Problem</a:t>
              </a:r>
            </a:p>
          </p:txBody>
        </p:sp>
      </p:grpSp>
      <p:sp>
        <p:nvSpPr>
          <p:cNvPr id="7" name="TextBox 6"/>
          <p:cNvSpPr txBox="1"/>
          <p:nvPr/>
        </p:nvSpPr>
        <p:spPr>
          <a:xfrm>
            <a:off x="0" y="6539468"/>
            <a:ext cx="3480440" cy="276999"/>
          </a:xfrm>
          <a:prstGeom prst="rect">
            <a:avLst/>
          </a:prstGeom>
          <a:noFill/>
        </p:spPr>
        <p:txBody>
          <a:bodyPr wrap="none" rtlCol="0">
            <a:spAutoFit/>
          </a:bodyPr>
          <a:lstStyle/>
          <a:p>
            <a:r>
              <a:rPr lang="en-US" sz="1200" dirty="0"/>
              <a:t>Source: Canada Drug Policy Coalition, 2015</a:t>
            </a:r>
          </a:p>
        </p:txBody>
      </p:sp>
    </p:spTree>
    <p:extLst>
      <p:ext uri="{BB962C8B-B14F-4D97-AF65-F5344CB8AC3E}">
        <p14:creationId xmlns:p14="http://schemas.microsoft.com/office/powerpoint/2010/main" val="2132989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33543"/>
            <a:ext cx="5410200" cy="6747017"/>
          </a:xfrm>
          <a:prstGeom prst="rect">
            <a:avLst/>
          </a:prstGeom>
        </p:spPr>
      </p:pic>
      <p:pic>
        <p:nvPicPr>
          <p:cNvPr id="3" name="Picture 2"/>
          <p:cNvPicPr>
            <a:picLocks noChangeAspect="1"/>
          </p:cNvPicPr>
          <p:nvPr/>
        </p:nvPicPr>
        <p:blipFill>
          <a:blip r:embed="rId3"/>
          <a:stretch>
            <a:fillRect/>
          </a:stretch>
        </p:blipFill>
        <p:spPr>
          <a:xfrm>
            <a:off x="5991225" y="0"/>
            <a:ext cx="3152775" cy="809625"/>
          </a:xfrm>
          <a:prstGeom prst="rect">
            <a:avLst/>
          </a:prstGeom>
        </p:spPr>
      </p:pic>
      <p:sp>
        <p:nvSpPr>
          <p:cNvPr id="4" name="TextBox 3"/>
          <p:cNvSpPr txBox="1"/>
          <p:nvPr/>
        </p:nvSpPr>
        <p:spPr>
          <a:xfrm>
            <a:off x="6172200" y="2133600"/>
            <a:ext cx="2895600" cy="2308324"/>
          </a:xfrm>
          <a:prstGeom prst="rect">
            <a:avLst/>
          </a:prstGeom>
          <a:solidFill>
            <a:srgbClr val="C00000"/>
          </a:solidFill>
        </p:spPr>
        <p:txBody>
          <a:bodyPr wrap="square" rtlCol="0">
            <a:spAutoFit/>
          </a:bodyPr>
          <a:lstStyle/>
          <a:p>
            <a:r>
              <a:rPr lang="en-US" dirty="0"/>
              <a:t>Does MJ affect:</a:t>
            </a:r>
          </a:p>
          <a:p>
            <a:endParaRPr lang="en-US" dirty="0"/>
          </a:p>
          <a:p>
            <a:pPr marL="285750" indent="-285750">
              <a:buFont typeface="Arial" panose="020B0604020202020204" pitchFamily="34" charset="0"/>
              <a:buChar char="•"/>
            </a:pPr>
            <a:r>
              <a:rPr lang="en-US" dirty="0"/>
              <a:t>Neuro-cognition?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Motivation?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Psychosis?</a:t>
            </a:r>
          </a:p>
          <a:p>
            <a:endParaRPr lang="en-US" dirty="0"/>
          </a:p>
        </p:txBody>
      </p:sp>
    </p:spTree>
    <p:extLst>
      <p:ext uri="{BB962C8B-B14F-4D97-AF65-F5344CB8AC3E}">
        <p14:creationId xmlns:p14="http://schemas.microsoft.com/office/powerpoint/2010/main" val="1615226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sychiatrictimes.com/sites/default/files/pt/1319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6576538" cy="36499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62000" y="304800"/>
            <a:ext cx="8001000" cy="1312480"/>
          </a:xfrm>
          <a:prstGeom prst="rect">
            <a:avLst/>
          </a:prstGeom>
        </p:spPr>
        <p:txBody>
          <a:bodyPr/>
          <a:lst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What about Psychotic symptoms and Schizophrenia?</a:t>
            </a:r>
          </a:p>
        </p:txBody>
      </p:sp>
    </p:spTree>
    <p:extLst>
      <p:ext uri="{BB962C8B-B14F-4D97-AF65-F5344CB8AC3E}">
        <p14:creationId xmlns:p14="http://schemas.microsoft.com/office/powerpoint/2010/main" val="2652611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Effects of marijuana use on psychosis</a:t>
            </a:r>
          </a:p>
        </p:txBody>
      </p:sp>
      <p:pic>
        <p:nvPicPr>
          <p:cNvPr id="15" name="Picture Placeholder 14"/>
          <p:cNvPicPr>
            <a:picLocks noGrp="1" noChangeAspect="1"/>
          </p:cNvPicPr>
          <p:nvPr>
            <p:ph type="pic" idx="1"/>
          </p:nvPr>
        </p:nvPicPr>
        <p:blipFill rotWithShape="1">
          <a:blip r:embed="rId3"/>
          <a:srcRect t="13540" b="16553"/>
          <a:stretch/>
        </p:blipFill>
        <p:spPr>
          <a:xfrm>
            <a:off x="149769" y="228600"/>
            <a:ext cx="8686800" cy="4389120"/>
          </a:xfrm>
          <a:prstGeom prst="rect">
            <a:avLst/>
          </a:prstGeom>
          <a:noFill/>
          <a:ln>
            <a:noFill/>
          </a:ln>
        </p:spPr>
      </p:pic>
      <p:sp>
        <p:nvSpPr>
          <p:cNvPr id="16" name="Slide Number Placeholder 1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E19F530-FFB0-D141-884B-ACCB2B99C60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86981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118" y="888828"/>
            <a:ext cx="8647272" cy="5302652"/>
          </a:xfrm>
        </p:spPr>
        <p:txBody>
          <a:bodyPr>
            <a:noAutofit/>
          </a:bodyPr>
          <a:lstStyle/>
          <a:p>
            <a:r>
              <a:rPr lang="en-US" sz="1800" dirty="0"/>
              <a:t>Dose-related effect of cannabis use with vulnerable groups including </a:t>
            </a:r>
            <a:r>
              <a:rPr lang="en-US" sz="1800" u="sng" dirty="0"/>
              <a:t>individuals who used cannabis during adolescence</a:t>
            </a:r>
            <a:r>
              <a:rPr lang="en-US" sz="1800" dirty="0"/>
              <a:t>, </a:t>
            </a:r>
            <a:r>
              <a:rPr lang="en-US" sz="1800" u="sng" dirty="0"/>
              <a:t>those who had previously experienced psychotic symptoms</a:t>
            </a:r>
            <a:r>
              <a:rPr lang="en-US" sz="1800" dirty="0"/>
              <a:t>, and </a:t>
            </a:r>
            <a:r>
              <a:rPr lang="en-US" sz="1800" u="sng" dirty="0"/>
              <a:t>those at high genetic risk of developing schizophrenia</a:t>
            </a:r>
            <a:r>
              <a:rPr lang="en-US" sz="1800" dirty="0"/>
              <a:t>. </a:t>
            </a:r>
          </a:p>
          <a:p>
            <a:endParaRPr lang="en-US" sz="1800" dirty="0"/>
          </a:p>
          <a:p>
            <a:r>
              <a:rPr lang="en-US" sz="1800" dirty="0"/>
              <a:t>Available evidence supports the hypothesis that cannabis is an independent risk factor, both for psychosis and the development of psychotic symptoms.</a:t>
            </a:r>
          </a:p>
          <a:p>
            <a:endParaRPr lang="en-US" sz="1800" dirty="0"/>
          </a:p>
          <a:p>
            <a:r>
              <a:rPr lang="en-US" sz="1800" dirty="0"/>
              <a:t>Six case–control studies found psychotic symptoms in cannabis users vs. non-users in both ‘high risk’ and ‘general’ population samples</a:t>
            </a:r>
          </a:p>
          <a:p>
            <a:endParaRPr lang="en-US" sz="1800" dirty="0"/>
          </a:p>
          <a:p>
            <a:r>
              <a:rPr lang="en-US" sz="1800" dirty="0"/>
              <a:t>Dunedin Birth Cohort Study (</a:t>
            </a:r>
            <a:r>
              <a:rPr lang="en-US" sz="1800" dirty="0" err="1"/>
              <a:t>Arseneault</a:t>
            </a:r>
            <a:r>
              <a:rPr lang="en-US" sz="1800" dirty="0"/>
              <a:t> </a:t>
            </a:r>
            <a:r>
              <a:rPr lang="en-US" sz="1800" i="1" dirty="0"/>
              <a:t>et al.</a:t>
            </a:r>
            <a:r>
              <a:rPr lang="en-US" sz="1800" dirty="0"/>
              <a:t>, 2002) found that, even when psychotic symptoms at age 11 years were controlled for, cannabis users by age 15 years and by age 18 years had significantly more ‘schizophrenia symptoms’ compared to controls (although data did not permit calculation of ORs).</a:t>
            </a:r>
          </a:p>
          <a:p>
            <a:endParaRPr lang="en-US" sz="1800"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E19F530-FFB0-D141-884B-ACCB2B99C60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a:ln>
                <a:noFill/>
              </a:ln>
              <a:solidFill>
                <a:sysClr val="windowText" lastClr="000000"/>
              </a:solidFill>
              <a:effectLst/>
              <a:uLnTx/>
              <a:uFillTx/>
            </a:endParaRPr>
          </a:p>
        </p:txBody>
      </p:sp>
      <p:sp>
        <p:nvSpPr>
          <p:cNvPr id="4" name="Title 3"/>
          <p:cNvSpPr>
            <a:spLocks noGrp="1"/>
          </p:cNvSpPr>
          <p:nvPr>
            <p:ph type="title"/>
          </p:nvPr>
        </p:nvSpPr>
        <p:spPr>
          <a:xfrm>
            <a:off x="192794" y="153453"/>
            <a:ext cx="8951205" cy="871116"/>
          </a:xfrm>
        </p:spPr>
        <p:txBody>
          <a:bodyPr>
            <a:noAutofit/>
          </a:bodyPr>
          <a:lstStyle/>
          <a:p>
            <a:r>
              <a:rPr lang="en-US" sz="2400" dirty="0"/>
              <a:t>Meta-analysis of 11 studies examining the relationship between cannabis use and psychosis</a:t>
            </a:r>
            <a:br>
              <a:rPr lang="en-US" sz="2400" dirty="0"/>
            </a:br>
            <a:endParaRPr lang="en-US" sz="2400" dirty="0"/>
          </a:p>
        </p:txBody>
      </p:sp>
    </p:spTree>
    <p:extLst>
      <p:ext uri="{BB962C8B-B14F-4D97-AF65-F5344CB8AC3E}">
        <p14:creationId xmlns:p14="http://schemas.microsoft.com/office/powerpoint/2010/main" val="1855104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type="pic" idx="1"/>
          </p:nvPr>
        </p:nvPicPr>
        <p:blipFill>
          <a:blip r:embed="rId2"/>
          <a:srcRect l="-6932" r="-6932"/>
          <a:stretch>
            <a:fillRect/>
          </a:stretch>
        </p:blipFill>
        <p:spPr>
          <a:prstGeom prst="rect">
            <a:avLst/>
          </a:prstGeom>
          <a:noFill/>
          <a:ln>
            <a:noFill/>
          </a:ln>
        </p:spPr>
      </p:pic>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E19F530-FFB0-D141-884B-ACCB2B99C60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64</a:t>
            </a:fld>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816428" y="4445000"/>
            <a:ext cx="7487603" cy="982794"/>
          </a:xfrm>
        </p:spPr>
        <p:txBody>
          <a:bodyPr>
            <a:normAutofit fontScale="90000"/>
          </a:bodyPr>
          <a:lstStyle/>
          <a:p>
            <a:r>
              <a:rPr lang="en-US" sz="2800" dirty="0"/>
              <a:t>Influence of adolescent marijuana use on adult psychosis is affected by genetic variables</a:t>
            </a:r>
            <a:endParaRPr lang="en-US" dirty="0"/>
          </a:p>
        </p:txBody>
      </p:sp>
    </p:spTree>
    <p:extLst>
      <p:ext uri="{BB962C8B-B14F-4D97-AF65-F5344CB8AC3E}">
        <p14:creationId xmlns:p14="http://schemas.microsoft.com/office/powerpoint/2010/main" val="191545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idx="2"/>
          </p:nvPr>
        </p:nvSpPr>
        <p:spPr>
          <a:xfrm>
            <a:off x="6156270" y="1427802"/>
            <a:ext cx="2491002" cy="4711036"/>
          </a:xfrm>
        </p:spPr>
        <p:txBody>
          <a:bodyPr>
            <a:noAutofit/>
          </a:bodyPr>
          <a:lstStyle/>
          <a:p>
            <a:pPr marL="285750" indent="-285750" algn="l">
              <a:buFont typeface="Arial"/>
              <a:buChar char="•"/>
            </a:pPr>
            <a:r>
              <a:rPr lang="en-US" dirty="0"/>
              <a:t>Individuals with copies of the Val variant have a higher risk of developing schizophrenic-type disorders if they used cannabis during adolescence</a:t>
            </a:r>
            <a:br>
              <a:rPr lang="en-US" dirty="0"/>
            </a:br>
            <a:r>
              <a:rPr lang="en-US" dirty="0"/>
              <a:t> </a:t>
            </a:r>
          </a:p>
          <a:p>
            <a:pPr marL="285750" indent="-285750" algn="l">
              <a:buFont typeface="Arial"/>
              <a:buChar char="•"/>
            </a:pPr>
            <a:r>
              <a:rPr lang="en-US" dirty="0"/>
              <a:t>Those with only the Met variant were unaffected by cannabis use.</a:t>
            </a:r>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E19F530-FFB0-D141-884B-ACCB2B99C60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a:ln>
                <a:noFill/>
              </a:ln>
              <a:solidFill>
                <a:sysClr val="windowText" lastClr="000000"/>
              </a:solidFill>
              <a:effectLst/>
              <a:uLnTx/>
              <a:uFillTx/>
            </a:endParaRPr>
          </a:p>
        </p:txBody>
      </p:sp>
      <p:sp>
        <p:nvSpPr>
          <p:cNvPr id="29" name="TextBox 28"/>
          <p:cNvSpPr txBox="1"/>
          <p:nvPr/>
        </p:nvSpPr>
        <p:spPr>
          <a:xfrm>
            <a:off x="0" y="6457890"/>
            <a:ext cx="9144000" cy="400110"/>
          </a:xfrm>
          <a:prstGeom prst="rect">
            <a:avLst/>
          </a:prstGeom>
          <a:solidFill>
            <a:schemeClr val="accent2"/>
          </a:solidFill>
        </p:spPr>
        <p:txBody>
          <a:bodyPr wrap="square" rtlCol="0">
            <a:spAutoFit/>
          </a:bodyPr>
          <a:lstStyle/>
          <a:p>
            <a:pPr marL="0" marR="0" lvl="0" indent="0" defTabSz="9523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srgbClr val="FFFFFF"/>
                </a:solidFill>
                <a:effectLst/>
                <a:uLnTx/>
                <a:uFillTx/>
                <a:latin typeface="Calibri"/>
              </a:rPr>
              <a:t>Caspi</a:t>
            </a:r>
            <a:r>
              <a:rPr kumimoji="0" lang="en-US" sz="1000" b="0" i="0" u="none" strike="noStrike" kern="0" cap="none" spc="0" normalizeH="0" baseline="0" noProof="0" dirty="0">
                <a:ln>
                  <a:noFill/>
                </a:ln>
                <a:solidFill>
                  <a:srgbClr val="FFFFFF"/>
                </a:solidFill>
                <a:effectLst/>
                <a:uLnTx/>
                <a:uFillTx/>
                <a:latin typeface="Calibri"/>
              </a:rPr>
              <a:t> A, Moffitt TE, Cannon M, et al. Moderation of the effect of adolescent-onset cannabis use on adult psychosis by a functional polymorphism in the catechol-O-</a:t>
            </a:r>
            <a:r>
              <a:rPr kumimoji="0" lang="en-US" sz="1000" b="0" i="0" u="none" strike="noStrike" kern="0" cap="none" spc="0" normalizeH="0" baseline="0" noProof="0" dirty="0" err="1">
                <a:ln>
                  <a:noFill/>
                </a:ln>
                <a:solidFill>
                  <a:srgbClr val="FFFFFF"/>
                </a:solidFill>
                <a:effectLst/>
                <a:uLnTx/>
                <a:uFillTx/>
                <a:latin typeface="Calibri"/>
              </a:rPr>
              <a:t>methyltransferase</a:t>
            </a:r>
            <a:r>
              <a:rPr kumimoji="0" lang="en-US" sz="1000" b="0" i="0" u="none" strike="noStrike" kern="0" cap="none" spc="0" normalizeH="0" baseline="0" noProof="0" dirty="0">
                <a:ln>
                  <a:noFill/>
                </a:ln>
                <a:solidFill>
                  <a:srgbClr val="FFFFFF"/>
                </a:solidFill>
                <a:effectLst/>
                <a:uLnTx/>
                <a:uFillTx/>
                <a:latin typeface="Calibri"/>
              </a:rPr>
              <a:t> gene: longitudinal evidence of a gene X environment interaction. </a:t>
            </a:r>
            <a:r>
              <a:rPr kumimoji="0" lang="en-US" sz="1000" b="0" i="1" u="none" strike="noStrike" kern="0" cap="none" spc="0" normalizeH="0" baseline="0" noProof="0" dirty="0" err="1">
                <a:ln>
                  <a:noFill/>
                </a:ln>
                <a:solidFill>
                  <a:srgbClr val="FFFFFF"/>
                </a:solidFill>
                <a:effectLst/>
                <a:uLnTx/>
                <a:uFillTx/>
                <a:latin typeface="Calibri"/>
              </a:rPr>
              <a:t>Biol</a:t>
            </a:r>
            <a:r>
              <a:rPr kumimoji="0" lang="en-US" sz="1000" b="0" i="1" u="none" strike="noStrike" kern="0" cap="none" spc="0" normalizeH="0" baseline="0" noProof="0" dirty="0">
                <a:ln>
                  <a:noFill/>
                </a:ln>
                <a:solidFill>
                  <a:srgbClr val="FFFFFF"/>
                </a:solidFill>
                <a:effectLst/>
                <a:uLnTx/>
                <a:uFillTx/>
                <a:latin typeface="Calibri"/>
              </a:rPr>
              <a:t> Psychiatry</a:t>
            </a:r>
            <a:r>
              <a:rPr kumimoji="0" lang="en-US" sz="1000" b="0" i="0" u="none" strike="noStrike" kern="0" cap="none" spc="0" normalizeH="0" baseline="0" noProof="0" dirty="0">
                <a:ln>
                  <a:noFill/>
                </a:ln>
                <a:solidFill>
                  <a:srgbClr val="FFFFFF"/>
                </a:solidFill>
                <a:effectLst/>
                <a:uLnTx/>
                <a:uFillTx/>
                <a:latin typeface="Calibri"/>
              </a:rPr>
              <a:t>. 2005;57(10):1117-1127. doi:10.1016/j.biopsych.2005.01.026.</a:t>
            </a:r>
          </a:p>
        </p:txBody>
      </p:sp>
      <p:sp>
        <p:nvSpPr>
          <p:cNvPr id="32" name="TextBox 31"/>
          <p:cNvSpPr txBox="1"/>
          <p:nvPr/>
        </p:nvSpPr>
        <p:spPr>
          <a:xfrm>
            <a:off x="538190" y="227474"/>
            <a:ext cx="7840686" cy="1200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Influence of adolescent-onset cannabis use on adult psychosis is moderated by variations in the COMT gene</a:t>
            </a:r>
          </a:p>
        </p:txBody>
      </p:sp>
      <p:pic>
        <p:nvPicPr>
          <p:cNvPr id="11" name="Content Placeholder 6"/>
          <p:cNvPicPr>
            <a:picLocks noGrp="1" noChangeAspect="1"/>
          </p:cNvPicPr>
          <p:nvPr>
            <p:ph sz="half" idx="1"/>
          </p:nvPr>
        </p:nvPicPr>
        <p:blipFill rotWithShape="1">
          <a:blip r:embed="rId3"/>
          <a:srcRect l="3976" t="18928" r="9701" b="3117"/>
          <a:stretch/>
        </p:blipFill>
        <p:spPr>
          <a:xfrm>
            <a:off x="538190" y="1427801"/>
            <a:ext cx="5618079" cy="4711037"/>
          </a:xfrm>
          <a:prstGeom prst="rect">
            <a:avLst/>
          </a:prstGeom>
        </p:spPr>
      </p:pic>
    </p:spTree>
    <p:extLst>
      <p:ext uri="{BB962C8B-B14F-4D97-AF65-F5344CB8AC3E}">
        <p14:creationId xmlns:p14="http://schemas.microsoft.com/office/powerpoint/2010/main" val="2971075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1"/>
          </p:nvPr>
        </p:nvPicPr>
        <p:blipFill>
          <a:blip r:embed="rId2"/>
          <a:srcRect l="-5482" r="-5482"/>
          <a:stretch>
            <a:fillRect/>
          </a:stretch>
        </p:blipFill>
        <p:spPr>
          <a:prstGeom prst="rect">
            <a:avLst/>
          </a:prstGeom>
          <a:noFill/>
          <a:ln>
            <a:noFill/>
          </a:ln>
        </p:spPr>
      </p:pic>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E19F530-FFB0-D141-884B-ACCB2B99C609}" type="slidenum">
              <a:rPr kumimoji="0" lang="en-US" sz="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66</a:t>
            </a:fld>
            <a:endParaRPr kumimoji="0" lang="en-US" sz="800" b="0" i="0" u="none" strike="noStrike" kern="0" cap="none" spc="0" normalizeH="0" baseline="0" noProof="0">
              <a:ln>
                <a:noFill/>
              </a:ln>
              <a:solidFill>
                <a:sysClr val="windowText" lastClr="000000"/>
              </a:solidFill>
              <a:effectLst/>
              <a:uLnTx/>
              <a:uFillTx/>
            </a:endParaRPr>
          </a:p>
        </p:txBody>
      </p:sp>
      <p:sp>
        <p:nvSpPr>
          <p:cNvPr id="6" name="Title 5"/>
          <p:cNvSpPr>
            <a:spLocks noGrp="1"/>
          </p:cNvSpPr>
          <p:nvPr>
            <p:ph type="title"/>
          </p:nvPr>
        </p:nvSpPr>
        <p:spPr>
          <a:xfrm>
            <a:off x="228600" y="4579088"/>
            <a:ext cx="8075432" cy="848706"/>
          </a:xfrm>
        </p:spPr>
        <p:txBody>
          <a:bodyPr>
            <a:noAutofit/>
          </a:bodyPr>
          <a:lstStyle/>
          <a:p>
            <a:r>
              <a:rPr lang="en-US" sz="2400" dirty="0"/>
              <a:t>Whether adolescent marijuana use can contribute to developing psychosis later in adulthood may depend on existing genetically based vulnerability</a:t>
            </a:r>
            <a:endParaRPr lang="en-US" sz="2000" dirty="0"/>
          </a:p>
        </p:txBody>
      </p:sp>
    </p:spTree>
    <p:extLst>
      <p:ext uri="{BB962C8B-B14F-4D97-AF65-F5344CB8AC3E}">
        <p14:creationId xmlns:p14="http://schemas.microsoft.com/office/powerpoint/2010/main" val="219811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idx="2"/>
          </p:nvPr>
        </p:nvSpPr>
        <p:spPr>
          <a:xfrm>
            <a:off x="538190" y="5543490"/>
            <a:ext cx="8067621" cy="914400"/>
          </a:xfrm>
        </p:spPr>
        <p:txBody>
          <a:bodyPr>
            <a:noAutofit/>
          </a:bodyPr>
          <a:lstStyle/>
          <a:p>
            <a:pPr marL="285750" indent="-285750" algn="l">
              <a:buFont typeface="Arial"/>
              <a:buChar char="•"/>
            </a:pPr>
            <a:r>
              <a:rPr lang="en-US" dirty="0"/>
              <a:t>Daily users with C/C variant have seven times higher risk of developing psychosis than infrequent marijuana users or nonusers</a:t>
            </a:r>
          </a:p>
          <a:p>
            <a:pPr marL="285750" indent="-285750" algn="l">
              <a:buFont typeface="Arial"/>
              <a:buChar char="•"/>
            </a:pPr>
            <a:r>
              <a:rPr lang="en-US" dirty="0"/>
              <a:t>Risk for users with T/T variant unaffected by marijuana use</a:t>
            </a:r>
          </a:p>
        </p:txBody>
      </p:sp>
      <p:pic>
        <p:nvPicPr>
          <p:cNvPr id="22" name="Content Placeholder 21"/>
          <p:cNvPicPr>
            <a:picLocks noGrp="1" noChangeAspect="1"/>
          </p:cNvPicPr>
          <p:nvPr>
            <p:ph sz="half" idx="1"/>
          </p:nvPr>
        </p:nvPicPr>
        <p:blipFill rotWithShape="1">
          <a:blip r:embed="rId3"/>
          <a:srcRect t="2008" b="15918"/>
          <a:stretch/>
        </p:blipFill>
        <p:spPr>
          <a:xfrm>
            <a:off x="1112226" y="541093"/>
            <a:ext cx="6919549" cy="5092683"/>
          </a:xfrm>
        </p:spPr>
      </p:pic>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E19F530-FFB0-D141-884B-ACCB2B99C60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a:ln>
                <a:noFill/>
              </a:ln>
              <a:solidFill>
                <a:sysClr val="windowText" lastClr="000000"/>
              </a:solidFill>
              <a:effectLst/>
              <a:uLnTx/>
              <a:uFillTx/>
            </a:endParaRPr>
          </a:p>
        </p:txBody>
      </p:sp>
      <p:sp>
        <p:nvSpPr>
          <p:cNvPr id="29" name="TextBox 28"/>
          <p:cNvSpPr txBox="1"/>
          <p:nvPr/>
        </p:nvSpPr>
        <p:spPr>
          <a:xfrm>
            <a:off x="0" y="6457890"/>
            <a:ext cx="9144000" cy="400110"/>
          </a:xfrm>
          <a:prstGeom prst="rect">
            <a:avLst/>
          </a:prstGeom>
          <a:solidFill>
            <a:schemeClr val="accent2"/>
          </a:solidFill>
        </p:spPr>
        <p:txBody>
          <a:bodyPr wrap="square" rtlCol="0">
            <a:spAutoFit/>
          </a:bodyPr>
          <a:lstStyle/>
          <a:p>
            <a:pPr marL="0" marR="0" lvl="0" indent="0" defTabSz="95235"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bg1"/>
                </a:solidFill>
                <a:effectLst/>
                <a:uLnTx/>
                <a:uFillTx/>
              </a:rPr>
              <a:t>Di </a:t>
            </a:r>
            <a:r>
              <a:rPr kumimoji="0" lang="en-US" sz="1000" b="0" i="0" u="none" strike="noStrike" kern="0" cap="none" spc="0" normalizeH="0" baseline="0" noProof="0" dirty="0" err="1">
                <a:ln>
                  <a:noFill/>
                </a:ln>
                <a:solidFill>
                  <a:schemeClr val="bg1"/>
                </a:solidFill>
                <a:effectLst/>
                <a:uLnTx/>
                <a:uFillTx/>
              </a:rPr>
              <a:t>Forti</a:t>
            </a:r>
            <a:r>
              <a:rPr kumimoji="0" lang="en-US" sz="1000" b="0" i="0" u="none" strike="noStrike" kern="0" cap="none" spc="0" normalizeH="0" baseline="0" noProof="0" dirty="0">
                <a:ln>
                  <a:noFill/>
                </a:ln>
                <a:solidFill>
                  <a:schemeClr val="bg1"/>
                </a:solidFill>
                <a:effectLst/>
                <a:uLnTx/>
                <a:uFillTx/>
              </a:rPr>
              <a:t> M, </a:t>
            </a:r>
            <a:r>
              <a:rPr kumimoji="0" lang="en-US" sz="1000" b="0" i="0" u="none" strike="noStrike" kern="0" cap="none" spc="0" normalizeH="0" baseline="0" noProof="0" dirty="0" err="1">
                <a:ln>
                  <a:noFill/>
                </a:ln>
                <a:solidFill>
                  <a:schemeClr val="bg1"/>
                </a:solidFill>
                <a:effectLst/>
                <a:uLnTx/>
                <a:uFillTx/>
              </a:rPr>
              <a:t>Iyegbe</a:t>
            </a:r>
            <a:r>
              <a:rPr kumimoji="0" lang="en-US" sz="1000" b="0" i="0" u="none" strike="noStrike" kern="0" cap="none" spc="0" normalizeH="0" baseline="0" noProof="0" dirty="0">
                <a:ln>
                  <a:noFill/>
                </a:ln>
                <a:solidFill>
                  <a:schemeClr val="bg1"/>
                </a:solidFill>
                <a:effectLst/>
                <a:uLnTx/>
                <a:uFillTx/>
              </a:rPr>
              <a:t> C, </a:t>
            </a:r>
            <a:r>
              <a:rPr kumimoji="0" lang="en-US" sz="1000" b="0" i="0" u="none" strike="noStrike" kern="0" cap="none" spc="0" normalizeH="0" baseline="0" noProof="0" dirty="0" err="1">
                <a:ln>
                  <a:noFill/>
                </a:ln>
                <a:solidFill>
                  <a:schemeClr val="bg1"/>
                </a:solidFill>
                <a:effectLst/>
                <a:uLnTx/>
                <a:uFillTx/>
              </a:rPr>
              <a:t>Sallis</a:t>
            </a:r>
            <a:r>
              <a:rPr kumimoji="0" lang="en-US" sz="1000" b="0" i="0" u="none" strike="noStrike" kern="0" cap="none" spc="0" normalizeH="0" baseline="0" noProof="0" dirty="0">
                <a:ln>
                  <a:noFill/>
                </a:ln>
                <a:solidFill>
                  <a:schemeClr val="bg1"/>
                </a:solidFill>
                <a:effectLst/>
                <a:uLnTx/>
                <a:uFillTx/>
              </a:rPr>
              <a:t> H, et al. Confirmation that the AKT1 (rs2494732) genotype influences the risk of psychosis in cannabis users. </a:t>
            </a:r>
            <a:r>
              <a:rPr kumimoji="0" lang="en-US" sz="1000" b="0" i="1" u="none" strike="noStrike" kern="0" cap="none" spc="0" normalizeH="0" baseline="0" noProof="0" dirty="0" err="1">
                <a:ln>
                  <a:noFill/>
                </a:ln>
                <a:solidFill>
                  <a:schemeClr val="bg1"/>
                </a:solidFill>
                <a:effectLst/>
                <a:uLnTx/>
                <a:uFillTx/>
              </a:rPr>
              <a:t>Biol</a:t>
            </a:r>
            <a:r>
              <a:rPr kumimoji="0" lang="en-US" sz="1000" b="0" i="1" u="none" strike="noStrike" kern="0" cap="none" spc="0" normalizeH="0" baseline="0" noProof="0" dirty="0">
                <a:ln>
                  <a:noFill/>
                </a:ln>
                <a:solidFill>
                  <a:schemeClr val="bg1"/>
                </a:solidFill>
                <a:effectLst/>
                <a:uLnTx/>
                <a:uFillTx/>
              </a:rPr>
              <a:t> Psychiatry</a:t>
            </a:r>
            <a:r>
              <a:rPr kumimoji="0" lang="en-US" sz="1000" b="0" i="0" u="none" strike="noStrike" kern="0" cap="none" spc="0" normalizeH="0" baseline="0" noProof="0" dirty="0">
                <a:ln>
                  <a:noFill/>
                </a:ln>
                <a:solidFill>
                  <a:schemeClr val="bg1"/>
                </a:solidFill>
                <a:effectLst/>
                <a:uLnTx/>
                <a:uFillTx/>
              </a:rPr>
              <a:t>. 2012;72(10):811-816. doi:10.1016/j.biopsych.2012.06.020.</a:t>
            </a:r>
          </a:p>
        </p:txBody>
      </p:sp>
      <p:sp>
        <p:nvSpPr>
          <p:cNvPr id="32" name="TextBox 31"/>
          <p:cNvSpPr txBox="1"/>
          <p:nvPr/>
        </p:nvSpPr>
        <p:spPr>
          <a:xfrm>
            <a:off x="1904443" y="227484"/>
            <a:ext cx="53351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j-lt"/>
              </a:rPr>
              <a:t>AKT1 Gene Variants and Psychosis</a:t>
            </a:r>
          </a:p>
        </p:txBody>
      </p:sp>
    </p:spTree>
    <p:extLst>
      <p:ext uri="{BB962C8B-B14F-4D97-AF65-F5344CB8AC3E}">
        <p14:creationId xmlns:p14="http://schemas.microsoft.com/office/powerpoint/2010/main" val="1347644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38200" y="609600"/>
            <a:ext cx="8001000" cy="5331415"/>
            <a:chOff x="914400" y="333113"/>
            <a:chExt cx="7285300" cy="4874215"/>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02445"/>
              <a:ext cx="7285300" cy="4504883"/>
            </a:xfrm>
            <a:prstGeom prst="rect">
              <a:avLst/>
            </a:prstGeom>
          </p:spPr>
        </p:pic>
        <p:sp>
          <p:nvSpPr>
            <p:cNvPr id="7" name="TextBox 6"/>
            <p:cNvSpPr txBox="1"/>
            <p:nvPr/>
          </p:nvSpPr>
          <p:spPr>
            <a:xfrm>
              <a:off x="2286000" y="333113"/>
              <a:ext cx="5638800" cy="369332"/>
            </a:xfrm>
            <a:prstGeom prst="rect">
              <a:avLst/>
            </a:prstGeom>
            <a:noFill/>
          </p:spPr>
          <p:txBody>
            <a:bodyPr wrap="square" rtlCol="0">
              <a:spAutoFit/>
            </a:bodyPr>
            <a:lstStyle/>
            <a:p>
              <a:r>
                <a:rPr lang="en-US" dirty="0"/>
                <a:t>Marijuana Laws Across the United States</a:t>
              </a:r>
            </a:p>
          </p:txBody>
        </p:sp>
      </p:grpSp>
    </p:spTree>
    <p:extLst>
      <p:ext uri="{BB962C8B-B14F-4D97-AF65-F5344CB8AC3E}">
        <p14:creationId xmlns:p14="http://schemas.microsoft.com/office/powerpoint/2010/main" val="33589005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61952" y="1"/>
            <a:ext cx="4582047" cy="3454152"/>
          </a:xfrm>
          <a:prstGeom prst="rect">
            <a:avLst/>
          </a:prstGeom>
        </p:spPr>
      </p:pic>
      <p:pic>
        <p:nvPicPr>
          <p:cNvPr id="6" name="Picture 5"/>
          <p:cNvPicPr>
            <a:picLocks noChangeAspect="1"/>
          </p:cNvPicPr>
          <p:nvPr/>
        </p:nvPicPr>
        <p:blipFill>
          <a:blip r:embed="rId3"/>
          <a:stretch>
            <a:fillRect/>
          </a:stretch>
        </p:blipFill>
        <p:spPr>
          <a:xfrm>
            <a:off x="1889090" y="3243948"/>
            <a:ext cx="5168131" cy="3614052"/>
          </a:xfrm>
          <a:prstGeom prst="rect">
            <a:avLst/>
          </a:prstGeom>
        </p:spPr>
      </p:pic>
      <p:sp>
        <p:nvSpPr>
          <p:cNvPr id="7" name="TextBox 6"/>
          <p:cNvSpPr txBox="1"/>
          <p:nvPr/>
        </p:nvSpPr>
        <p:spPr>
          <a:xfrm>
            <a:off x="6972088" y="2820438"/>
            <a:ext cx="2182339" cy="2862322"/>
          </a:xfrm>
          <a:prstGeom prst="rect">
            <a:avLst/>
          </a:prstGeom>
          <a:solidFill>
            <a:srgbClr val="C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Positive moderate-strong correlation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across states, between </a:t>
            </a:r>
            <a:r>
              <a:rPr kumimoji="0" lang="en-US" sz="1800" b="1" i="0" u="sng" strike="noStrike" kern="0" cap="none" spc="0" normalizeH="0" baseline="0" noProof="0" dirty="0">
                <a:ln>
                  <a:noFill/>
                </a:ln>
                <a:solidFill>
                  <a:prstClr val="white"/>
                </a:solidFill>
                <a:effectLst/>
                <a:uLnTx/>
                <a:uFillTx/>
              </a:rPr>
              <a:t>less perceived harm </a:t>
            </a:r>
            <a:r>
              <a:rPr kumimoji="0" lang="en-US" sz="1800" b="0" i="0" u="none" strike="noStrike" kern="0" cap="none" spc="0" normalizeH="0" baseline="0" noProof="0" dirty="0">
                <a:ln>
                  <a:noFill/>
                </a:ln>
                <a:solidFill>
                  <a:prstClr val="white"/>
                </a:solidFill>
                <a:effectLst/>
                <a:uLnTx/>
                <a:uFillTx/>
              </a:rPr>
              <a:t>and legalization and “medicalization” of MJ</a:t>
            </a:r>
          </a:p>
        </p:txBody>
      </p:sp>
      <p:sp>
        <p:nvSpPr>
          <p:cNvPr id="8" name="TextBox 7"/>
          <p:cNvSpPr txBox="1"/>
          <p:nvPr/>
        </p:nvSpPr>
        <p:spPr>
          <a:xfrm>
            <a:off x="0" y="5107240"/>
            <a:ext cx="3429000" cy="1767026"/>
          </a:xfrm>
          <a:prstGeom prst="rect">
            <a:avLst/>
          </a:prstGeom>
          <a:solidFill>
            <a:srgbClr val="C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Positive moderate</a:t>
            </a:r>
            <a:r>
              <a:rPr kumimoji="0" lang="en-US" sz="1800" b="0" i="0" u="none" strike="noStrike" kern="0" cap="none" spc="0" normalizeH="0" noProof="0" dirty="0">
                <a:ln>
                  <a:noFill/>
                </a:ln>
                <a:solidFill>
                  <a:prstClr val="white"/>
                </a:solidFill>
                <a:effectLst/>
                <a:uLnTx/>
                <a:uFillTx/>
              </a:rPr>
              <a:t> to</a:t>
            </a:r>
            <a:r>
              <a:rPr kumimoji="0" lang="en-US" sz="1800" b="0" i="0" u="none" strike="noStrike" kern="0" cap="none" spc="0" normalizeH="0" baseline="0" noProof="0" dirty="0">
                <a:ln>
                  <a:noFill/>
                </a:ln>
                <a:solidFill>
                  <a:prstClr val="white"/>
                </a:solidFill>
                <a:effectLst/>
                <a:uLnTx/>
                <a:uFillTx/>
              </a:rPr>
              <a:t> strong correlation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across states, between </a:t>
            </a:r>
            <a:r>
              <a:rPr kumimoji="0" lang="en-US" sz="1800" b="1" i="0" u="sng" strike="noStrike" kern="0" cap="none" spc="0" normalizeH="0" baseline="0" noProof="0" dirty="0">
                <a:ln>
                  <a:noFill/>
                </a:ln>
                <a:solidFill>
                  <a:prstClr val="white"/>
                </a:solidFill>
                <a:effectLst/>
                <a:uLnTx/>
                <a:uFillTx/>
              </a:rPr>
              <a:t>higher rates of teenage use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and legalization and “medicalization” of MJ</a:t>
            </a:r>
          </a:p>
        </p:txBody>
      </p:sp>
      <p:sp>
        <p:nvSpPr>
          <p:cNvPr id="3" name="Rectangle 2"/>
          <p:cNvSpPr/>
          <p:nvPr/>
        </p:nvSpPr>
        <p:spPr>
          <a:xfrm>
            <a:off x="4686088" y="5682760"/>
            <a:ext cx="4572000" cy="1200329"/>
          </a:xfrm>
          <a:prstGeom prst="rect">
            <a:avLst/>
          </a:prstGeom>
          <a:solidFill>
            <a:srgbClr val="C00000"/>
          </a:solidFill>
        </p:spPr>
        <p:txBody>
          <a:bodyPr>
            <a:spAutoFit/>
          </a:bodyPr>
          <a:lstStyle/>
          <a:p>
            <a:r>
              <a:rPr lang="en-US" dirty="0"/>
              <a:t>Top 10 states for highest rate of current marijuana use were all medical</a:t>
            </a:r>
          </a:p>
          <a:p>
            <a:r>
              <a:rPr lang="en-US" dirty="0"/>
              <a:t>marijuana states; bottom 10 were all non‐medical‐marijuana states.</a:t>
            </a:r>
          </a:p>
        </p:txBody>
      </p:sp>
      <p:grpSp>
        <p:nvGrpSpPr>
          <p:cNvPr id="9" name="Group 8"/>
          <p:cNvGrpSpPr/>
          <p:nvPr/>
        </p:nvGrpSpPr>
        <p:grpSpPr>
          <a:xfrm>
            <a:off x="369594" y="194004"/>
            <a:ext cx="4103561" cy="2904673"/>
            <a:chOff x="914400" y="46202"/>
            <a:chExt cx="7285300" cy="5161126"/>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702445"/>
              <a:ext cx="7285300" cy="4504883"/>
            </a:xfrm>
            <a:prstGeom prst="rect">
              <a:avLst/>
            </a:prstGeom>
          </p:spPr>
        </p:pic>
        <p:sp>
          <p:nvSpPr>
            <p:cNvPr id="11" name="TextBox 10"/>
            <p:cNvSpPr txBox="1"/>
            <p:nvPr/>
          </p:nvSpPr>
          <p:spPr>
            <a:xfrm>
              <a:off x="1038966" y="46202"/>
              <a:ext cx="7036164" cy="546869"/>
            </a:xfrm>
            <a:prstGeom prst="rect">
              <a:avLst/>
            </a:prstGeom>
            <a:noFill/>
          </p:spPr>
          <p:txBody>
            <a:bodyPr wrap="square" rtlCol="0">
              <a:spAutoFit/>
            </a:bodyPr>
            <a:lstStyle/>
            <a:p>
              <a:r>
                <a:rPr lang="en-US" sz="1400" dirty="0"/>
                <a:t>Marijuana Laws Across the United States</a:t>
              </a:r>
            </a:p>
          </p:txBody>
        </p:sp>
      </p:grpSp>
    </p:spTree>
    <p:extLst>
      <p:ext uri="{BB962C8B-B14F-4D97-AF65-F5344CB8AC3E}">
        <p14:creationId xmlns:p14="http://schemas.microsoft.com/office/powerpoint/2010/main" val="3163495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9126"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931049" y="3195797"/>
            <a:ext cx="51435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112815" y="3429000"/>
            <a:ext cx="51435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2" name="Title 1">
            <a:extLst>
              <a:ext uri="{FF2B5EF4-FFF2-40B4-BE49-F238E27FC236}">
                <a16:creationId xmlns:a16="http://schemas.microsoft.com/office/drawing/2014/main" id="{00F004EF-63AA-4F99-A2E3-4FF8767745C3}"/>
              </a:ext>
            </a:extLst>
          </p:cNvPr>
          <p:cNvSpPr>
            <a:spLocks noGrp="1"/>
          </p:cNvSpPr>
          <p:nvPr>
            <p:ph type="title"/>
          </p:nvPr>
        </p:nvSpPr>
        <p:spPr>
          <a:xfrm>
            <a:off x="6089901" y="643466"/>
            <a:ext cx="2357907" cy="5571065"/>
          </a:xfrm>
        </p:spPr>
        <p:txBody>
          <a:bodyPr anchor="ctr">
            <a:normAutofit/>
          </a:bodyPr>
          <a:lstStyle/>
          <a:p>
            <a:r>
              <a:rPr lang="en-US" sz="3100" dirty="0"/>
              <a:t>Policy Positions 101</a:t>
            </a:r>
          </a:p>
        </p:txBody>
      </p:sp>
      <p:graphicFrame>
        <p:nvGraphicFramePr>
          <p:cNvPr id="27" name="Content Placeholder 2"/>
          <p:cNvGraphicFramePr>
            <a:graphicFrameLocks noGrp="1"/>
          </p:cNvGraphicFramePr>
          <p:nvPr>
            <p:ph idx="1"/>
            <p:extLst>
              <p:ext uri="{D42A27DB-BD31-4B8C-83A1-F6EECF244321}">
                <p14:modId xmlns:p14="http://schemas.microsoft.com/office/powerpoint/2010/main" val="3059406816"/>
              </p:ext>
            </p:extLst>
          </p:nvPr>
        </p:nvGraphicFramePr>
        <p:xfrm>
          <a:off x="482600" y="643467"/>
          <a:ext cx="4682994" cy="5571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72320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5536"/>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a:ea typeface="+mn-ea"/>
                <a:cs typeface="+mn-cs"/>
              </a:rPr>
              <a:t>MARIJUANA ACCESSIBILITY/AVAILABILITY </a:t>
            </a:r>
          </a:p>
        </p:txBody>
      </p:sp>
      <p:sp>
        <p:nvSpPr>
          <p:cNvPr id="6" name="Rectangle 5"/>
          <p:cNvSpPr/>
          <p:nvPr/>
        </p:nvSpPr>
        <p:spPr>
          <a:xfrm>
            <a:off x="5788152" y="185536"/>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EAF30">
                  <a:lumMod val="50000"/>
                </a:srgbClr>
              </a:solidFill>
              <a:effectLst/>
              <a:uLnTx/>
              <a:uFillTx/>
              <a:latin typeface="Calibri"/>
              <a:ea typeface="+mn-ea"/>
              <a:cs typeface="+mn-cs"/>
            </a:endParaRPr>
          </a:p>
        </p:txBody>
      </p:sp>
      <p:sp>
        <p:nvSpPr>
          <p:cNvPr id="12" name="Rectangle 11"/>
          <p:cNvSpPr/>
          <p:nvPr/>
        </p:nvSpPr>
        <p:spPr>
          <a:xfrm>
            <a:off x="0" y="6636774"/>
            <a:ext cx="9144000" cy="22122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0" y="6657945"/>
            <a:ext cx="9226193"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Calibri"/>
                <a:ea typeface="+mn-ea"/>
                <a:cs typeface="+mn-cs"/>
              </a:rPr>
              <a:t> (RMHIDTA, 2017; RMHIDTA, personal communication, January 25, 2018). </a:t>
            </a:r>
          </a:p>
        </p:txBody>
      </p:sp>
      <p:pic>
        <p:nvPicPr>
          <p:cNvPr id="8" name="Picture 7"/>
          <p:cNvPicPr>
            <a:picLocks noChangeAspect="1"/>
          </p:cNvPicPr>
          <p:nvPr/>
        </p:nvPicPr>
        <p:blipFill>
          <a:blip r:embed="rId3"/>
          <a:stretch>
            <a:fillRect/>
          </a:stretch>
        </p:blipFill>
        <p:spPr>
          <a:xfrm>
            <a:off x="1386403" y="1189703"/>
            <a:ext cx="6371195" cy="4218764"/>
          </a:xfrm>
          <a:prstGeom prst="rect">
            <a:avLst/>
          </a:prstGeom>
        </p:spPr>
      </p:pic>
      <p:sp>
        <p:nvSpPr>
          <p:cNvPr id="9" name="Rectangle 8"/>
          <p:cNvSpPr/>
          <p:nvPr/>
        </p:nvSpPr>
        <p:spPr>
          <a:xfrm>
            <a:off x="1200982" y="5585754"/>
            <a:ext cx="6723080" cy="830997"/>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In Colorado, there are now more marijuana stores than McDonald’s and Starbucks stores </a:t>
            </a:r>
            <a:r>
              <a:rPr kumimoji="0" lang="en-US" sz="2400" b="0" i="1" u="none" strike="noStrike" kern="1200" cap="none" spc="0" normalizeH="0" baseline="0" noProof="0">
                <a:ln>
                  <a:noFill/>
                </a:ln>
                <a:solidFill>
                  <a:prstClr val="white"/>
                </a:solidFill>
                <a:effectLst/>
                <a:uLnTx/>
                <a:uFillTx/>
                <a:latin typeface="Calibri"/>
                <a:ea typeface="+mn-ea"/>
                <a:cs typeface="+mn-cs"/>
              </a:rPr>
              <a:t>combined</a:t>
            </a:r>
          </a:p>
        </p:txBody>
      </p:sp>
      <p:sp>
        <p:nvSpPr>
          <p:cNvPr id="2" name="Rectangle 1"/>
          <p:cNvSpPr/>
          <p:nvPr/>
        </p:nvSpPr>
        <p:spPr>
          <a:xfrm>
            <a:off x="1380236" y="1206071"/>
            <a:ext cx="1935760" cy="3797329"/>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736908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5536"/>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a:ea typeface="+mn-ea"/>
                <a:cs typeface="+mn-cs"/>
              </a:rPr>
              <a:t>INCREASE IN MARIJUANA USE</a:t>
            </a:r>
          </a:p>
        </p:txBody>
      </p:sp>
      <p:sp>
        <p:nvSpPr>
          <p:cNvPr id="6" name="Rectangle 5"/>
          <p:cNvSpPr/>
          <p:nvPr/>
        </p:nvSpPr>
        <p:spPr>
          <a:xfrm>
            <a:off x="5788152" y="185536"/>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EAF30">
                    <a:lumMod val="50000"/>
                  </a:srgbClr>
                </a:solidFill>
                <a:effectLst/>
                <a:uLnTx/>
                <a:uFillTx/>
                <a:latin typeface="Calibri"/>
                <a:ea typeface="+mn-ea"/>
                <a:cs typeface="+mn-cs"/>
              </a:rPr>
              <a:t>MARIJUANA &amp; YOUTH</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0" y="6593498"/>
            <a:ext cx="9144000" cy="26450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0" y="6579646"/>
            <a:ext cx="9226193"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Calibri"/>
                <a:ea typeface="+mn-ea"/>
                <a:cs typeface="+mn-cs"/>
              </a:rPr>
              <a:t>National Survey on Drug Use and Health. (2006-2017). State use estimates [Data file]. Retrieved from https://www.samhsa.gov/data/population-data-nsduh - as cited by Smart Approaches to Marijuana (SAM) (2018, March). Lessons learned from marijuana legalization in four U.S. States and D.C. March 2018. Retrieved from https://learnaboutsam.org/wp-content/uploads/2018/03/SAM-Digital-C-4.pdf.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Calibri"/>
                <a:ea typeface="+mn-ea"/>
                <a:cs typeface="+mn-cs"/>
              </a:rPr>
              <a:t> </a:t>
            </a:r>
          </a:p>
        </p:txBody>
      </p:sp>
      <p:sp>
        <p:nvSpPr>
          <p:cNvPr id="4" name="Rectangle 3"/>
          <p:cNvSpPr/>
          <p:nvPr/>
        </p:nvSpPr>
        <p:spPr>
          <a:xfrm>
            <a:off x="5157877" y="1818159"/>
            <a:ext cx="3827369" cy="1061829"/>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white"/>
                </a:solidFill>
                <a:effectLst/>
                <a:uLnTx/>
                <a:uFillTx/>
                <a:latin typeface="Avenir Book"/>
                <a:ea typeface="+mn-ea"/>
                <a:cs typeface="+mn-cs"/>
              </a:rPr>
              <a:t>Marijuana use has increased since legalization, particularly among young people</a:t>
            </a:r>
          </a:p>
        </p:txBody>
      </p:sp>
      <p:sp>
        <p:nvSpPr>
          <p:cNvPr id="2" name="Rectangle 1"/>
          <p:cNvSpPr/>
          <p:nvPr/>
        </p:nvSpPr>
        <p:spPr>
          <a:xfrm>
            <a:off x="5157878" y="3703456"/>
            <a:ext cx="3827368" cy="2153410"/>
          </a:xfrm>
          <a:prstGeom prst="rect">
            <a:avLst/>
          </a:prstGeom>
          <a:solidFill>
            <a:schemeClr val="accent5">
              <a:lumMod val="40000"/>
              <a:lumOff val="60000"/>
            </a:schemeClr>
          </a:solidFill>
        </p:spPr>
        <p:txBody>
          <a:bodyPr wrap="square" anchor="t">
            <a:spAutoFit/>
          </a:bodyPr>
          <a:lstStyle/>
          <a:p>
            <a:pPr marL="285750" marR="0" lvl="0" indent="-28575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Avenir Book"/>
                <a:ea typeface="+mn-ea"/>
                <a:cs typeface="+mn-cs"/>
              </a:rPr>
              <a:t>Past-month marijuana use among </a:t>
            </a:r>
            <a:r>
              <a:rPr kumimoji="0" lang="en-US" sz="1400" b="1" i="0" u="none" strike="noStrike" kern="1200" cap="none" spc="0" normalizeH="0" baseline="0" noProof="0" dirty="0">
                <a:ln>
                  <a:noFill/>
                </a:ln>
                <a:solidFill>
                  <a:prstClr val="black"/>
                </a:solidFill>
                <a:effectLst/>
                <a:uLnTx/>
                <a:uFillTx/>
                <a:latin typeface="Avenir Book"/>
                <a:ea typeface="+mn-ea"/>
                <a:cs typeface="+mn-cs"/>
              </a:rPr>
              <a:t>12-17 year </a:t>
            </a:r>
            <a:r>
              <a:rPr kumimoji="0" lang="en-US" sz="1400" b="1" i="0" u="none" strike="noStrike" kern="1200" cap="none" spc="0" normalizeH="0" baseline="0" noProof="0" dirty="0" err="1">
                <a:ln>
                  <a:noFill/>
                </a:ln>
                <a:solidFill>
                  <a:prstClr val="black"/>
                </a:solidFill>
                <a:effectLst/>
                <a:uLnTx/>
                <a:uFillTx/>
                <a:latin typeface="Avenir Book"/>
                <a:ea typeface="+mn-ea"/>
                <a:cs typeface="+mn-cs"/>
              </a:rPr>
              <a:t>olds</a:t>
            </a:r>
            <a:r>
              <a:rPr kumimoji="0" lang="en-US" sz="1400" b="1" i="0" u="none" strike="noStrike" kern="1200" cap="none" spc="0" normalizeH="0" baseline="0" noProof="0" dirty="0">
                <a:ln>
                  <a:noFill/>
                </a:ln>
                <a:solidFill>
                  <a:prstClr val="black"/>
                </a:solidFill>
                <a:effectLst/>
                <a:uLnTx/>
                <a:uFillTx/>
                <a:latin typeface="Avenir Book"/>
                <a:ea typeface="+mn-ea"/>
                <a:cs typeface="+mn-cs"/>
              </a:rPr>
              <a:t> AND 18-25 year </a:t>
            </a:r>
            <a:r>
              <a:rPr kumimoji="0" lang="en-US" sz="1400" b="1" i="0" u="none" strike="noStrike" kern="1200" cap="none" spc="0" normalizeH="0" baseline="0" noProof="0" dirty="0" err="1">
                <a:ln>
                  <a:noFill/>
                </a:ln>
                <a:solidFill>
                  <a:prstClr val="black"/>
                </a:solidFill>
                <a:effectLst/>
                <a:uLnTx/>
                <a:uFillTx/>
                <a:latin typeface="Avenir Book"/>
                <a:ea typeface="+mn-ea"/>
                <a:cs typeface="+mn-cs"/>
              </a:rPr>
              <a:t>olds</a:t>
            </a:r>
            <a:r>
              <a:rPr kumimoji="0" lang="en-US" sz="1400" b="1" i="0" u="none" strike="noStrike" kern="1200" cap="none" spc="0" normalizeH="0" baseline="0" noProof="0" dirty="0">
                <a:ln>
                  <a:noFill/>
                </a:ln>
                <a:solidFill>
                  <a:prstClr val="black"/>
                </a:solidFill>
                <a:effectLst/>
                <a:uLnTx/>
                <a:uFillTx/>
                <a:latin typeface="Avenir Book"/>
                <a:ea typeface="+mn-ea"/>
                <a:cs typeface="+mn-cs"/>
              </a:rPr>
              <a:t> </a:t>
            </a:r>
            <a:r>
              <a:rPr kumimoji="0" lang="en-US" sz="1400" b="0" i="0" u="none" strike="noStrike" kern="1200" cap="none" spc="0" normalizeH="0" baseline="0" noProof="0" dirty="0">
                <a:ln>
                  <a:noFill/>
                </a:ln>
                <a:solidFill>
                  <a:prstClr val="black"/>
                </a:solidFill>
                <a:effectLst/>
                <a:uLnTx/>
                <a:uFillTx/>
                <a:latin typeface="Avenir Book"/>
                <a:ea typeface="+mn-ea"/>
                <a:cs typeface="+mn-cs"/>
              </a:rPr>
              <a:t>in CO, WA, OR, AK, and DC has continued to surpass the national average</a:t>
            </a:r>
          </a:p>
          <a:p>
            <a:pPr marL="285750" marR="0" lvl="0" indent="-285750" algn="l" defTabSz="457200" rtl="0" eaLnBrk="1" fontAlgn="auto" latinLnBrk="0" hangingPunct="1">
              <a:lnSpc>
                <a:spcPct val="120000"/>
              </a:lnSpc>
              <a:spcBef>
                <a:spcPts val="0"/>
              </a:spcBef>
              <a:spcAft>
                <a:spcPts val="0"/>
              </a:spcAft>
              <a:buClrTx/>
              <a:buSzTx/>
              <a:buFont typeface="Arial"/>
              <a:buChar char="•"/>
              <a:tabLst/>
              <a:defRPr/>
            </a:pPr>
            <a:endParaRPr kumimoji="0" lang="en-US" sz="1400" b="0" i="0" u="none" strike="noStrike" kern="1200" cap="none" spc="0" normalizeH="0" baseline="0" noProof="0">
              <a:ln>
                <a:noFill/>
              </a:ln>
              <a:solidFill>
                <a:prstClr val="black"/>
              </a:solidFill>
              <a:effectLst/>
              <a:uLnTx/>
              <a:uFillTx/>
              <a:latin typeface="Avenir Book"/>
              <a:ea typeface="+mn-ea"/>
              <a:cs typeface="+mn-cs"/>
            </a:endParaRPr>
          </a:p>
          <a:p>
            <a:pPr marL="285750" marR="0" lvl="0" indent="-285750" algn="l" defTabSz="457200" rtl="0" eaLnBrk="1" fontAlgn="auto" latinLnBrk="0" hangingPunct="1">
              <a:lnSpc>
                <a:spcPct val="12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Avenir Book"/>
                <a:ea typeface="+mn-ea"/>
                <a:cs typeface="+mn-cs"/>
              </a:rPr>
              <a:t>Average rate of teen marijuana use is 30% higher in CO, WA, OR, and AK than the overall U.S. rate of teen use</a:t>
            </a:r>
          </a:p>
        </p:txBody>
      </p:sp>
      <p:grpSp>
        <p:nvGrpSpPr>
          <p:cNvPr id="8" name="Group 7"/>
          <p:cNvGrpSpPr/>
          <p:nvPr/>
        </p:nvGrpSpPr>
        <p:grpSpPr>
          <a:xfrm>
            <a:off x="0" y="1085650"/>
            <a:ext cx="5082195" cy="5424878"/>
            <a:chOff x="0" y="1085650"/>
            <a:chExt cx="5082195" cy="5424878"/>
          </a:xfrm>
        </p:grpSpPr>
        <p:pic>
          <p:nvPicPr>
            <p:cNvPr id="3" name="Picture 2"/>
            <p:cNvPicPr>
              <a:picLocks noChangeAspect="1"/>
            </p:cNvPicPr>
            <p:nvPr/>
          </p:nvPicPr>
          <p:blipFill>
            <a:blip r:embed="rId3"/>
            <a:stretch>
              <a:fillRect/>
            </a:stretch>
          </p:blipFill>
          <p:spPr>
            <a:xfrm>
              <a:off x="0" y="1085650"/>
              <a:ext cx="5082195" cy="5424878"/>
            </a:xfrm>
            <a:prstGeom prst="rect">
              <a:avLst/>
            </a:prstGeom>
          </p:spPr>
        </p:pic>
        <p:sp>
          <p:nvSpPr>
            <p:cNvPr id="7" name="Rectangle 6"/>
            <p:cNvSpPr/>
            <p:nvPr/>
          </p:nvSpPr>
          <p:spPr>
            <a:xfrm>
              <a:off x="694591" y="3799840"/>
              <a:ext cx="712177" cy="225806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467142" y="5181600"/>
              <a:ext cx="1339558" cy="873125"/>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870199" y="5537200"/>
              <a:ext cx="2050337" cy="51297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92"/>
                </a:solidFill>
                <a:effectLst/>
                <a:uLnTx/>
                <a:uFillTx/>
                <a:latin typeface="Calibri"/>
                <a:ea typeface="+mn-ea"/>
                <a:cs typeface="+mn-cs"/>
              </a:endParaRPr>
            </a:p>
          </p:txBody>
        </p:sp>
      </p:grpSp>
    </p:spTree>
    <p:extLst>
      <p:ext uri="{BB962C8B-B14F-4D97-AF65-F5344CB8AC3E}">
        <p14:creationId xmlns:p14="http://schemas.microsoft.com/office/powerpoint/2010/main" val="34915788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9600"/>
            <a:ext cx="2729523" cy="532400"/>
          </a:xfrm>
        </p:spPr>
        <p:txBody>
          <a:bodyPr>
            <a:normAutofit fontScale="90000"/>
          </a:bodyPr>
          <a:lstStyle/>
          <a:p>
            <a:r>
              <a:rPr lang="en-US" dirty="0"/>
              <a:t>Impact of Edibles? </a:t>
            </a:r>
          </a:p>
        </p:txBody>
      </p:sp>
      <p:pic>
        <p:nvPicPr>
          <p:cNvPr id="5" name="Picture 4"/>
          <p:cNvPicPr>
            <a:picLocks noChangeAspect="1"/>
          </p:cNvPicPr>
          <p:nvPr/>
        </p:nvPicPr>
        <p:blipFill>
          <a:blip r:embed="rId2"/>
          <a:stretch>
            <a:fillRect/>
          </a:stretch>
        </p:blipFill>
        <p:spPr>
          <a:xfrm>
            <a:off x="2057400" y="915400"/>
            <a:ext cx="6229350" cy="4867275"/>
          </a:xfrm>
          <a:prstGeom prst="rect">
            <a:avLst/>
          </a:prstGeom>
        </p:spPr>
      </p:pic>
    </p:spTree>
    <p:extLst>
      <p:ext uri="{BB962C8B-B14F-4D97-AF65-F5344CB8AC3E}">
        <p14:creationId xmlns:p14="http://schemas.microsoft.com/office/powerpoint/2010/main" val="3080341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a:xfrm>
            <a:off x="0" y="2590800"/>
            <a:ext cx="2729523" cy="1828800"/>
          </a:xfrm>
          <a:solidFill>
            <a:srgbClr val="C00000"/>
          </a:solidFill>
        </p:spPr>
        <p:txBody>
          <a:bodyPr/>
          <a:lstStyle/>
          <a:p>
            <a:r>
              <a:rPr lang="en-US" dirty="0"/>
              <a:t>National Poisoning system data show that MJ exposure among kids &lt;6yrs rose 148% from 2006-2013, particularly in states where Med MJ is legal</a:t>
            </a:r>
          </a:p>
        </p:txBody>
      </p:sp>
      <p:pic>
        <p:nvPicPr>
          <p:cNvPr id="5" name="Picture 4"/>
          <p:cNvPicPr>
            <a:picLocks noChangeAspect="1"/>
          </p:cNvPicPr>
          <p:nvPr/>
        </p:nvPicPr>
        <p:blipFill>
          <a:blip r:embed="rId2"/>
          <a:stretch>
            <a:fillRect/>
          </a:stretch>
        </p:blipFill>
        <p:spPr>
          <a:xfrm>
            <a:off x="2752462" y="228600"/>
            <a:ext cx="6391538" cy="6131348"/>
          </a:xfrm>
          <a:prstGeom prst="rect">
            <a:avLst/>
          </a:prstGeom>
        </p:spPr>
      </p:pic>
    </p:spTree>
    <p:extLst>
      <p:ext uri="{BB962C8B-B14F-4D97-AF65-F5344CB8AC3E}">
        <p14:creationId xmlns:p14="http://schemas.microsoft.com/office/powerpoint/2010/main" val="1337045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04900" y="113325"/>
            <a:ext cx="6934200" cy="6631351"/>
          </a:xfrm>
          <a:prstGeom prst="rect">
            <a:avLst/>
          </a:prstGeom>
          <a:noFill/>
          <a:ln w="9525">
            <a:noFill/>
            <a:miter lim="800000"/>
            <a:headEnd/>
            <a:tailEnd/>
          </a:ln>
        </p:spPr>
      </p:pic>
      <p:sp>
        <p:nvSpPr>
          <p:cNvPr id="3" name="AutoShape 4" descr="Image result for jama pediatric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6096000" y="1133475"/>
            <a:ext cx="1905000" cy="2143125"/>
          </a:xfrm>
          <a:prstGeom prst="rect">
            <a:avLst/>
          </a:prstGeom>
        </p:spPr>
      </p:pic>
    </p:spTree>
    <p:extLst>
      <p:ext uri="{BB962C8B-B14F-4D97-AF65-F5344CB8AC3E}">
        <p14:creationId xmlns:p14="http://schemas.microsoft.com/office/powerpoint/2010/main" val="26642269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306286" y="685800"/>
            <a:ext cx="6531428" cy="5486400"/>
          </a:xfrm>
          <a:prstGeom prst="rect">
            <a:avLst/>
          </a:prstGeom>
          <a:noFill/>
          <a:ln w="9525">
            <a:noFill/>
            <a:miter lim="800000"/>
            <a:headEnd/>
            <a:tailEnd/>
          </a:ln>
        </p:spPr>
      </p:pic>
      <p:sp>
        <p:nvSpPr>
          <p:cNvPr id="2" name="Rectangle 1"/>
          <p:cNvSpPr/>
          <p:nvPr/>
        </p:nvSpPr>
        <p:spPr>
          <a:xfrm>
            <a:off x="76200" y="5342572"/>
            <a:ext cx="4572000" cy="1477328"/>
          </a:xfrm>
          <a:prstGeom prst="rect">
            <a:avLst/>
          </a:prstGeom>
          <a:solidFill>
            <a:srgbClr val="C00000"/>
          </a:solidFill>
        </p:spPr>
        <p:txBody>
          <a:bodyPr>
            <a:spAutoFit/>
          </a:bodyPr>
          <a:lstStyle/>
          <a:p>
            <a:r>
              <a:rPr lang="en-US" dirty="0"/>
              <a:t>New increase in unintentional marijuana ingestions by young children</a:t>
            </a:r>
          </a:p>
          <a:p>
            <a:endParaRPr lang="en-US" dirty="0"/>
          </a:p>
          <a:p>
            <a:r>
              <a:rPr lang="en-US" dirty="0"/>
              <a:t>Opposite trend to all other toxic ingestions</a:t>
            </a:r>
          </a:p>
        </p:txBody>
      </p:sp>
    </p:spTree>
    <p:extLst>
      <p:ext uri="{BB962C8B-B14F-4D97-AF65-F5344CB8AC3E}">
        <p14:creationId xmlns:p14="http://schemas.microsoft.com/office/powerpoint/2010/main" val="2895518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5536"/>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Marijuana Related ER Visits</a:t>
            </a:r>
          </a:p>
        </p:txBody>
      </p:sp>
      <p:sp>
        <p:nvSpPr>
          <p:cNvPr id="6" name="Rectangle 5"/>
          <p:cNvSpPr/>
          <p:nvPr/>
        </p:nvSpPr>
        <p:spPr>
          <a:xfrm>
            <a:off x="5788152" y="185536"/>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EEAF30">
                  <a:lumMod val="50000"/>
                </a:srgbClr>
              </a:solidFill>
              <a:effectLst/>
              <a:uLnTx/>
              <a:uFillTx/>
              <a:latin typeface="Calibri"/>
              <a:ea typeface="+mn-ea"/>
              <a:cs typeface="+mn-cs"/>
            </a:endParaRPr>
          </a:p>
        </p:txBody>
      </p:sp>
      <p:sp>
        <p:nvSpPr>
          <p:cNvPr id="12" name="Rectangle 11"/>
          <p:cNvSpPr/>
          <p:nvPr/>
        </p:nvSpPr>
        <p:spPr>
          <a:xfrm>
            <a:off x="0" y="6665194"/>
            <a:ext cx="9144000" cy="20005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646" y="6650577"/>
            <a:ext cx="9226193"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Calibri"/>
                <a:ea typeface="+mn-ea"/>
                <a:cs typeface="+mn-cs"/>
              </a:rPr>
              <a:t>VIA Reuters: https://www.reuters.com/article/us-health-marijuana-kids/marijuana-related-er-visits-by-colorado-teens-on-the-rise-idUSKBN1HO38A</a:t>
            </a:r>
          </a:p>
        </p:txBody>
      </p:sp>
      <p:sp>
        <p:nvSpPr>
          <p:cNvPr id="7" name="Rectangle 6"/>
          <p:cNvSpPr/>
          <p:nvPr/>
        </p:nvSpPr>
        <p:spPr>
          <a:xfrm>
            <a:off x="230586" y="1233216"/>
            <a:ext cx="4853880" cy="3785652"/>
          </a:xfrm>
          <a:prstGeom prst="rect">
            <a:avLst/>
          </a:prstGeom>
          <a:solidFill>
            <a:schemeClr val="accent5">
              <a:lumMod val="40000"/>
              <a:lumOff val="60000"/>
            </a:schemeClr>
          </a:solidFill>
        </p:spPr>
        <p:txBody>
          <a:bodyPr wrap="square" anchor="t">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Avenir Book"/>
                <a:ea typeface="+mn-ea"/>
                <a:cs typeface="+mn-cs"/>
              </a:rPr>
              <a:t>Study</a:t>
            </a:r>
            <a:r>
              <a:rPr kumimoji="0" lang="en-US" sz="1250" b="1" i="0" u="none" strike="noStrike" kern="1200" cap="none" spc="0" normalizeH="0" baseline="0" noProof="0" dirty="0">
                <a:ln>
                  <a:noFill/>
                </a:ln>
                <a:solidFill>
                  <a:prstClr val="black"/>
                </a:solidFill>
                <a:effectLst/>
                <a:uLnTx/>
                <a:uFillTx/>
                <a:latin typeface="Avenir Book"/>
                <a:ea typeface="+mn-ea"/>
                <a:cs typeface="+mn-cs"/>
              </a:rPr>
              <a:t> </a:t>
            </a:r>
            <a:r>
              <a:rPr kumimoji="0" lang="en-US" sz="1250" b="0" i="0" u="none" strike="noStrike" kern="1200" cap="none" spc="0" normalizeH="0" baseline="0" noProof="0" dirty="0">
                <a:ln>
                  <a:noFill/>
                </a:ln>
                <a:solidFill>
                  <a:prstClr val="black"/>
                </a:solidFill>
                <a:effectLst/>
                <a:uLnTx/>
                <a:uFillTx/>
                <a:latin typeface="Avenir Book"/>
                <a:ea typeface="+mn-ea"/>
                <a:cs typeface="+mn-cs"/>
              </a:rPr>
              <a:t>published in </a:t>
            </a:r>
            <a:r>
              <a:rPr kumimoji="0" lang="en-US" sz="1250" b="0" i="1" u="none" strike="noStrike" kern="1200" cap="none" spc="0" normalizeH="0" baseline="0" noProof="0" dirty="0">
                <a:ln>
                  <a:noFill/>
                </a:ln>
                <a:solidFill>
                  <a:prstClr val="black"/>
                </a:solidFill>
                <a:effectLst/>
                <a:uLnTx/>
                <a:uFillTx/>
                <a:latin typeface="Avenir Book"/>
                <a:ea typeface="+mn-ea"/>
                <a:cs typeface="+mn-cs"/>
              </a:rPr>
              <a:t>Journal of Adolescent Health</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1250" b="1" i="0" u="none" strike="noStrike" kern="1200" cap="none" spc="0" normalizeH="0" baseline="0" noProof="0" dirty="0">
              <a:ln>
                <a:noFill/>
              </a:ln>
              <a:solidFill>
                <a:prstClr val="black"/>
              </a:solidFill>
              <a:effectLst/>
              <a:uLnTx/>
              <a:uFillTx/>
              <a:latin typeface="Avenir Book"/>
              <a:ea typeface="+mn-ea"/>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Avenir Book"/>
                <a:ea typeface="+mn-ea"/>
                <a:cs typeface="+mn-cs"/>
              </a:rPr>
              <a:t>RESEARCHERS IN CO </a:t>
            </a:r>
            <a:r>
              <a:rPr kumimoji="0" lang="en-US" sz="1250" b="0" i="0" u="none" strike="noStrike" kern="1200" cap="none" spc="0" normalizeH="0" baseline="0" noProof="0" dirty="0">
                <a:ln>
                  <a:noFill/>
                </a:ln>
                <a:solidFill>
                  <a:prstClr val="black"/>
                </a:solidFill>
                <a:effectLst/>
                <a:uLnTx/>
                <a:uFillTx/>
                <a:latin typeface="Avenir Book"/>
                <a:ea typeface="+mn-ea"/>
                <a:cs typeface="+mn-cs"/>
              </a:rPr>
              <a:t>analyzed medical records from over 4,000 marijuana use related emergency visits between 2005-2015 among 13-20 year olds</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1250" b="1" i="0" u="none" strike="noStrike" kern="1200" cap="none" spc="0" normalizeH="0" baseline="0" noProof="0" dirty="0">
              <a:ln>
                <a:noFill/>
              </a:ln>
              <a:solidFill>
                <a:prstClr val="black"/>
              </a:solidFill>
              <a:effectLst/>
              <a:uLnTx/>
              <a:uFillTx/>
              <a:latin typeface="Avenir Book"/>
              <a:ea typeface="+mn-ea"/>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Avenir Book"/>
                <a:ea typeface="+mn-ea"/>
                <a:cs typeface="+mn-cs"/>
              </a:rPr>
              <a:t>FINDINGS</a:t>
            </a:r>
          </a:p>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Avenir Book"/>
                <a:ea typeface="+mn-ea"/>
                <a:cs typeface="+mn-cs"/>
              </a:rPr>
              <a:t>Proportion of marijuana-related ER or urgent care visits </a:t>
            </a:r>
            <a:r>
              <a:rPr kumimoji="0" lang="en-US" sz="1250" b="1" i="0" u="none" strike="noStrike" kern="1200" cap="none" spc="0" normalizeH="0" baseline="0" noProof="0" dirty="0">
                <a:ln>
                  <a:noFill/>
                </a:ln>
                <a:solidFill>
                  <a:prstClr val="black"/>
                </a:solidFill>
                <a:effectLst/>
                <a:uLnTx/>
                <a:uFillTx/>
                <a:latin typeface="Avenir Book"/>
                <a:ea typeface="+mn-ea"/>
                <a:cs typeface="+mn-cs"/>
              </a:rPr>
              <a:t>INCREASED</a:t>
            </a:r>
            <a:r>
              <a:rPr kumimoji="0" lang="en-US" sz="1250" b="0" i="0" u="none" strike="noStrike" kern="1200" cap="none" spc="0" normalizeH="0" baseline="0" noProof="0" dirty="0">
                <a:ln>
                  <a:noFill/>
                </a:ln>
                <a:solidFill>
                  <a:prstClr val="black"/>
                </a:solidFill>
                <a:effectLst/>
                <a:uLnTx/>
                <a:uFillTx/>
                <a:latin typeface="Avenir Book"/>
                <a:ea typeface="+mn-ea"/>
                <a:cs typeface="+mn-cs"/>
              </a:rPr>
              <a:t> from 1.8 to 4.9 per 1,000 visits (2005-2015)</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black"/>
              </a:solidFill>
              <a:effectLst/>
              <a:uLnTx/>
              <a:uFillTx/>
              <a:latin typeface="Avenir Book"/>
              <a:ea typeface="+mn-ea"/>
              <a:cs typeface="+mn-cs"/>
            </a:endParaRPr>
          </a:p>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Avenir Book"/>
                <a:ea typeface="+mn-ea"/>
                <a:cs typeface="+mn-cs"/>
              </a:rPr>
              <a:t>~50% sent home after emergency visit, </a:t>
            </a:r>
            <a:r>
              <a:rPr kumimoji="0" lang="en-US" sz="1250" b="1" i="0" u="none" strike="noStrike" kern="1200" cap="none" spc="0" normalizeH="0" baseline="0" noProof="0" dirty="0">
                <a:ln>
                  <a:noFill/>
                </a:ln>
                <a:solidFill>
                  <a:prstClr val="black"/>
                </a:solidFill>
                <a:effectLst/>
                <a:uLnTx/>
                <a:uFillTx/>
                <a:latin typeface="Avenir Book"/>
                <a:ea typeface="+mn-ea"/>
                <a:cs typeface="+mn-cs"/>
              </a:rPr>
              <a:t>30% admitted </a:t>
            </a:r>
            <a:r>
              <a:rPr kumimoji="0" lang="en-US" sz="1250" b="0" i="0" u="none" strike="noStrike" kern="1200" cap="none" spc="0" normalizeH="0" baseline="0" noProof="0" dirty="0">
                <a:ln>
                  <a:noFill/>
                </a:ln>
                <a:solidFill>
                  <a:prstClr val="black"/>
                </a:solidFill>
                <a:effectLst/>
                <a:uLnTx/>
                <a:uFillTx/>
                <a:latin typeface="Avenir Book"/>
                <a:ea typeface="+mn-ea"/>
                <a:cs typeface="+mn-cs"/>
              </a:rPr>
              <a:t>to the hospital, rest were transferred to other facilities</a:t>
            </a:r>
          </a:p>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250" b="0" i="0" u="none" strike="noStrike" kern="1200" cap="none" spc="0" normalizeH="0" baseline="0" noProof="0" dirty="0">
              <a:ln>
                <a:noFill/>
              </a:ln>
              <a:solidFill>
                <a:prstClr val="black"/>
              </a:solidFill>
              <a:effectLst/>
              <a:uLnTx/>
              <a:uFillTx/>
              <a:latin typeface="Avenir Book"/>
              <a:ea typeface="+mn-ea"/>
              <a:cs typeface="+mn-cs"/>
            </a:endParaRPr>
          </a:p>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Avenir Book"/>
                <a:ea typeface="+mn-ea"/>
                <a:cs typeface="+mn-cs"/>
              </a:rPr>
              <a:t>Reports of </a:t>
            </a:r>
            <a:r>
              <a:rPr kumimoji="0" lang="en-US" sz="1250" b="1" i="0" u="none" strike="noStrike" kern="1200" cap="none" spc="0" normalizeH="0" baseline="0" noProof="0" dirty="0">
                <a:ln>
                  <a:noFill/>
                </a:ln>
                <a:solidFill>
                  <a:prstClr val="black"/>
                </a:solidFill>
                <a:effectLst/>
                <a:uLnTx/>
                <a:uFillTx/>
                <a:latin typeface="Avenir Book"/>
                <a:ea typeface="+mn-ea"/>
                <a:cs typeface="+mn-cs"/>
              </a:rPr>
              <a:t>overall use have not changed</a:t>
            </a:r>
            <a:r>
              <a:rPr kumimoji="0" lang="en-US" sz="1250" b="0" i="0" u="none" strike="noStrike" kern="1200" cap="none" spc="0" normalizeH="0" baseline="0" noProof="0" dirty="0">
                <a:ln>
                  <a:noFill/>
                </a:ln>
                <a:solidFill>
                  <a:prstClr val="black"/>
                </a:solidFill>
                <a:effectLst/>
                <a:uLnTx/>
                <a:uFillTx/>
                <a:latin typeface="Avenir Book"/>
                <a:ea typeface="+mn-ea"/>
                <a:cs typeface="+mn-cs"/>
              </a:rPr>
              <a:t>, but legalization has had </a:t>
            </a:r>
            <a:r>
              <a:rPr kumimoji="0" lang="en-US" sz="1250" b="1" i="0" u="none" strike="noStrike" kern="1200" cap="none" spc="0" normalizeH="0" baseline="0" noProof="0" dirty="0">
                <a:ln>
                  <a:noFill/>
                </a:ln>
                <a:solidFill>
                  <a:prstClr val="black"/>
                </a:solidFill>
                <a:effectLst/>
                <a:uLnTx/>
                <a:uFillTx/>
                <a:latin typeface="Avenir Book"/>
                <a:ea typeface="+mn-ea"/>
                <a:cs typeface="+mn-cs"/>
              </a:rPr>
              <a:t>INCREASING</a:t>
            </a:r>
            <a:r>
              <a:rPr kumimoji="0" lang="en-US" sz="1250" b="0" i="0" u="none" strike="noStrike" kern="1200" cap="none" spc="0" normalizeH="0" baseline="0" noProof="0" dirty="0">
                <a:ln>
                  <a:noFill/>
                </a:ln>
                <a:solidFill>
                  <a:prstClr val="black"/>
                </a:solidFill>
                <a:effectLst/>
                <a:uLnTx/>
                <a:uFillTx/>
                <a:latin typeface="Avenir Book"/>
                <a:ea typeface="+mn-ea"/>
                <a:cs typeface="+mn-cs"/>
              </a:rPr>
              <a:t> impact on adolescents’ physical and mental health </a:t>
            </a:r>
          </a:p>
        </p:txBody>
      </p:sp>
      <p:sp>
        <p:nvSpPr>
          <p:cNvPr id="8" name="Rectangle 7"/>
          <p:cNvSpPr/>
          <p:nvPr/>
        </p:nvSpPr>
        <p:spPr>
          <a:xfrm>
            <a:off x="230585" y="5382099"/>
            <a:ext cx="8768314" cy="1052596"/>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Book"/>
                <a:ea typeface="+mn-ea"/>
                <a:cs typeface="+mn-cs"/>
              </a:rPr>
              <a:t>PART OF A LARGER TREND? </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venir Book"/>
                <a:ea typeface="+mn-ea"/>
                <a:cs typeface="+mn-cs"/>
              </a:rPr>
              <a:t>Children’s Hospital in Boston echoes the experience of CO doctors, reports </a:t>
            </a:r>
            <a:r>
              <a:rPr kumimoji="0" lang="en-US" sz="1700" b="1" i="0" u="none" strike="noStrike" kern="1200" cap="none" spc="0" normalizeH="0" baseline="0" noProof="0" dirty="0">
                <a:ln>
                  <a:noFill/>
                </a:ln>
                <a:solidFill>
                  <a:prstClr val="white"/>
                </a:solidFill>
                <a:effectLst/>
                <a:uLnTx/>
                <a:uFillTx/>
                <a:latin typeface="Avenir Book"/>
                <a:ea typeface="+mn-ea"/>
                <a:cs typeface="+mn-cs"/>
              </a:rPr>
              <a:t>INCREASE</a:t>
            </a:r>
            <a:r>
              <a:rPr kumimoji="0" lang="en-US" sz="1700" b="0" i="0" u="none" strike="noStrike" kern="1200" cap="none" spc="0" normalizeH="0" baseline="0" noProof="0" dirty="0">
                <a:ln>
                  <a:noFill/>
                </a:ln>
                <a:solidFill>
                  <a:prstClr val="white"/>
                </a:solidFill>
                <a:effectLst/>
                <a:uLnTx/>
                <a:uFillTx/>
                <a:latin typeface="Avenir Book"/>
                <a:ea typeface="+mn-ea"/>
                <a:cs typeface="+mn-cs"/>
              </a:rPr>
              <a:t> in kids presenting with psychotic symptoms (e.g., hallucinations) and chronic vomiting</a:t>
            </a:r>
          </a:p>
        </p:txBody>
      </p:sp>
      <p:pic>
        <p:nvPicPr>
          <p:cNvPr id="2" name="Picture 1"/>
          <p:cNvPicPr>
            <a:picLocks noChangeAspect="1"/>
          </p:cNvPicPr>
          <p:nvPr/>
        </p:nvPicPr>
        <p:blipFill rotWithShape="1">
          <a:blip r:embed="rId3"/>
          <a:srcRect b="7860"/>
          <a:stretch/>
        </p:blipFill>
        <p:spPr>
          <a:xfrm>
            <a:off x="5912355" y="1232415"/>
            <a:ext cx="3002875" cy="3786453"/>
          </a:xfrm>
          <a:prstGeom prst="rect">
            <a:avLst/>
          </a:prstGeom>
        </p:spPr>
      </p:pic>
    </p:spTree>
    <p:extLst>
      <p:ext uri="{BB962C8B-B14F-4D97-AF65-F5344CB8AC3E}">
        <p14:creationId xmlns:p14="http://schemas.microsoft.com/office/powerpoint/2010/main" val="3039544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5536"/>
            <a:ext cx="5788152" cy="830997"/>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a:ea typeface="+mn-ea"/>
                <a:cs typeface="+mn-cs"/>
              </a:rPr>
              <a:t>MARIJUANA-RELATED POISON CONTROL CALLS, ER VISITS &amp; HOSPITALIZATIONS</a:t>
            </a:r>
          </a:p>
        </p:txBody>
      </p:sp>
      <p:sp>
        <p:nvSpPr>
          <p:cNvPr id="6" name="Rectangle 5"/>
          <p:cNvSpPr/>
          <p:nvPr/>
        </p:nvSpPr>
        <p:spPr>
          <a:xfrm>
            <a:off x="5788152" y="185536"/>
            <a:ext cx="3355848" cy="830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0" y="6593498"/>
            <a:ext cx="9144000" cy="26450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0" y="6593498"/>
            <a:ext cx="9226193"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Calibri"/>
                <a:ea typeface="+mn-ea"/>
                <a:cs typeface="+mn-cs"/>
              </a:rPr>
              <a:t>Rocky Mountain Poison and Drug Center. (2017). Retrieved December 22, 2017, from http://www.rmhidta.org/html/FINAL%202017%20Legalization%20of%20Marijuana%20in%20Colorado%20The%20Impact.pdf as cited by Smart Approaches to Marijuana (SAM) (2018, March). Lessons learned from marijuana legalization in four U.S. States and D.C. March 2018. Retrieved from https://learnaboutsam.org/wp-content/uploads/2018/03/SAM-Digital-C-4.pdf. </a:t>
            </a:r>
          </a:p>
        </p:txBody>
      </p:sp>
      <p:pic>
        <p:nvPicPr>
          <p:cNvPr id="7" name="Picture 6"/>
          <p:cNvPicPr>
            <a:picLocks noChangeAspect="1"/>
          </p:cNvPicPr>
          <p:nvPr/>
        </p:nvPicPr>
        <p:blipFill rotWithShape="1">
          <a:blip r:embed="rId3"/>
          <a:srcRect r="2367"/>
          <a:stretch/>
        </p:blipFill>
        <p:spPr>
          <a:xfrm>
            <a:off x="1003640" y="2116775"/>
            <a:ext cx="7316516" cy="3237098"/>
          </a:xfrm>
          <a:prstGeom prst="rect">
            <a:avLst/>
          </a:prstGeom>
        </p:spPr>
      </p:pic>
      <p:sp>
        <p:nvSpPr>
          <p:cNvPr id="8" name="Rectangle 7"/>
          <p:cNvSpPr/>
          <p:nvPr/>
        </p:nvSpPr>
        <p:spPr>
          <a:xfrm>
            <a:off x="572784" y="1243488"/>
            <a:ext cx="8224463" cy="646331"/>
          </a:xfrm>
          <a:prstGeom prst="rect">
            <a:avLst/>
          </a:prstGeom>
          <a:solidFill>
            <a:schemeClr val="accent5">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Legalization of marijuana has led to increase in marijuana-related poison control calls, ER visits, and hospitalizations. </a:t>
            </a:r>
          </a:p>
        </p:txBody>
      </p:sp>
      <p:sp>
        <p:nvSpPr>
          <p:cNvPr id="9" name="Rectangle 8"/>
          <p:cNvSpPr/>
          <p:nvPr/>
        </p:nvSpPr>
        <p:spPr>
          <a:xfrm>
            <a:off x="572784" y="5467434"/>
            <a:ext cx="8224463" cy="830997"/>
          </a:xfrm>
          <a:prstGeom prst="rect">
            <a:avLst/>
          </a:prstGeom>
          <a:solidFill>
            <a:schemeClr val="accent6">
              <a:lumMod val="7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Colorado: </a:t>
            </a:r>
            <a:r>
              <a:rPr kumimoji="0" lang="en-US" sz="1600" b="0" i="0" u="none" strike="noStrike" kern="1200" cap="none" spc="0" normalizeH="0" baseline="0" noProof="0">
                <a:ln>
                  <a:noFill/>
                </a:ln>
                <a:solidFill>
                  <a:prstClr val="white"/>
                </a:solidFill>
                <a:effectLst/>
                <a:uLnTx/>
                <a:uFillTx/>
                <a:latin typeface="Calibri"/>
                <a:ea typeface="+mn-ea"/>
                <a:cs typeface="+mn-cs"/>
              </a:rPr>
              <a:t>210% increase in calls to poison control between the 4-year averages before and after recreational legalization.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Washington:</a:t>
            </a:r>
            <a:r>
              <a:rPr kumimoji="0" lang="en-US" sz="1600" b="0" i="0" u="none" strike="noStrike" kern="1200" cap="none" spc="0" normalizeH="0" baseline="0" noProof="0">
                <a:ln>
                  <a:noFill/>
                </a:ln>
                <a:solidFill>
                  <a:prstClr val="white"/>
                </a:solidFill>
                <a:effectLst/>
                <a:uLnTx/>
                <a:uFillTx/>
                <a:latin typeface="Calibri"/>
                <a:ea typeface="+mn-ea"/>
                <a:cs typeface="+mn-cs"/>
              </a:rPr>
              <a:t> 70% increase in calls between the 3-year averages before and after legalization.</a:t>
            </a:r>
          </a:p>
        </p:txBody>
      </p:sp>
      <p:cxnSp>
        <p:nvCxnSpPr>
          <p:cNvPr id="3" name="Straight Arrow Connector 2"/>
          <p:cNvCxnSpPr/>
          <p:nvPr/>
        </p:nvCxnSpPr>
        <p:spPr>
          <a:xfrm>
            <a:off x="3293533" y="3242733"/>
            <a:ext cx="8468" cy="4358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67399" y="3460679"/>
            <a:ext cx="8468" cy="4358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064248" y="3005368"/>
            <a:ext cx="1742952" cy="307777"/>
          </a:xfrm>
          <a:prstGeom prst="rect">
            <a:avLst/>
          </a:prstGeom>
          <a:solidFill>
            <a:schemeClr val="accent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WA legalized in 2012</a:t>
            </a:r>
          </a:p>
        </p:txBody>
      </p:sp>
      <p:sp>
        <p:nvSpPr>
          <p:cNvPr id="16" name="Rectangle 15"/>
          <p:cNvSpPr/>
          <p:nvPr/>
        </p:nvSpPr>
        <p:spPr>
          <a:xfrm>
            <a:off x="2022600" y="2820474"/>
            <a:ext cx="1742952" cy="307777"/>
          </a:xfrm>
          <a:prstGeom prst="rect">
            <a:avLst/>
          </a:prstGeom>
          <a:solidFill>
            <a:schemeClr val="accent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CO legalized in 2012</a:t>
            </a:r>
          </a:p>
        </p:txBody>
      </p:sp>
    </p:spTree>
    <p:extLst>
      <p:ext uri="{BB962C8B-B14F-4D97-AF65-F5344CB8AC3E}">
        <p14:creationId xmlns:p14="http://schemas.microsoft.com/office/powerpoint/2010/main" val="16424902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0663" y="-10011"/>
            <a:ext cx="6129338" cy="6915636"/>
          </a:xfrm>
          <a:prstGeom prst="rect">
            <a:avLst/>
          </a:prstGeom>
        </p:spPr>
      </p:pic>
    </p:spTree>
    <p:extLst>
      <p:ext uri="{BB962C8B-B14F-4D97-AF65-F5344CB8AC3E}">
        <p14:creationId xmlns:p14="http://schemas.microsoft.com/office/powerpoint/2010/main" val="5440483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685800"/>
            <a:ext cx="7391400" cy="4982351"/>
          </a:xfrm>
          <a:prstGeom prst="rect">
            <a:avLst/>
          </a:prstGeom>
        </p:spPr>
      </p:pic>
    </p:spTree>
    <p:extLst>
      <p:ext uri="{BB962C8B-B14F-4D97-AF65-F5344CB8AC3E}">
        <p14:creationId xmlns:p14="http://schemas.microsoft.com/office/powerpoint/2010/main" val="14130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04EF-63AA-4F99-A2E3-4FF8767745C3}"/>
              </a:ext>
            </a:extLst>
          </p:cNvPr>
          <p:cNvSpPr>
            <a:spLocks noGrp="1"/>
          </p:cNvSpPr>
          <p:nvPr>
            <p:ph type="title"/>
          </p:nvPr>
        </p:nvSpPr>
        <p:spPr/>
        <p:txBody>
          <a:bodyPr>
            <a:normAutofit fontScale="90000"/>
          </a:bodyPr>
          <a:lstStyle/>
          <a:p>
            <a:r>
              <a:rPr lang="en-US" dirty="0"/>
              <a:t>Policy Positions 101</a:t>
            </a:r>
            <a:br>
              <a:rPr lang="en-US" dirty="0"/>
            </a:br>
            <a:br>
              <a:rPr lang="en-US" dirty="0"/>
            </a:br>
            <a:r>
              <a:rPr lang="en-US" dirty="0"/>
              <a:t>Decriminalization</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63524283"/>
              </p:ext>
            </p:extLst>
          </p:nvPr>
        </p:nvGraphicFramePr>
        <p:xfrm>
          <a:off x="817563" y="2060575"/>
          <a:ext cx="7512050" cy="4041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34368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0" y="1295400"/>
            <a:ext cx="8410575" cy="5168728"/>
          </a:xfrm>
          <a:prstGeom prst="rect">
            <a:avLst/>
          </a:prstGeom>
        </p:spPr>
      </p:pic>
      <p:sp>
        <p:nvSpPr>
          <p:cNvPr id="2" name="Rectangle 1"/>
          <p:cNvSpPr/>
          <p:nvPr/>
        </p:nvSpPr>
        <p:spPr>
          <a:xfrm>
            <a:off x="966787" y="381000"/>
            <a:ext cx="7239000" cy="646331"/>
          </a:xfrm>
          <a:prstGeom prst="rect">
            <a:avLst/>
          </a:prstGeom>
          <a:solidFill>
            <a:srgbClr val="C00000"/>
          </a:solidFill>
        </p:spPr>
        <p:txBody>
          <a:bodyPr wrap="square">
            <a:spAutoFit/>
          </a:bodyPr>
          <a:lstStyle/>
          <a:p>
            <a:pPr algn="ctr"/>
            <a:r>
              <a:rPr lang="en-US" dirty="0"/>
              <a:t>After retail marijuana was legalized, increasing trend in the amount of hospitalizations and ED visits…</a:t>
            </a:r>
          </a:p>
        </p:txBody>
      </p:sp>
    </p:spTree>
    <p:extLst>
      <p:ext uri="{BB962C8B-B14F-4D97-AF65-F5344CB8AC3E}">
        <p14:creationId xmlns:p14="http://schemas.microsoft.com/office/powerpoint/2010/main" val="38755681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2590800"/>
            <a:ext cx="3858852" cy="1379907"/>
          </a:xfrm>
          <a:prstGeom prst="rect">
            <a:avLst/>
          </a:prstGeom>
        </p:spPr>
      </p:pic>
    </p:spTree>
    <p:extLst>
      <p:ext uri="{BB962C8B-B14F-4D97-AF65-F5344CB8AC3E}">
        <p14:creationId xmlns:p14="http://schemas.microsoft.com/office/powerpoint/2010/main" val="3230654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76200"/>
            <a:ext cx="6453056" cy="6658790"/>
          </a:xfrm>
          <a:prstGeom prst="rect">
            <a:avLst/>
          </a:prstGeom>
        </p:spPr>
      </p:pic>
      <p:sp>
        <p:nvSpPr>
          <p:cNvPr id="3" name="TextBox 2"/>
          <p:cNvSpPr txBox="1"/>
          <p:nvPr/>
        </p:nvSpPr>
        <p:spPr>
          <a:xfrm>
            <a:off x="152400" y="1828800"/>
            <a:ext cx="3733800" cy="3416320"/>
          </a:xfrm>
          <a:prstGeom prst="rect">
            <a:avLst/>
          </a:prstGeom>
          <a:solidFill>
            <a:srgbClr val="C00000"/>
          </a:solidFill>
        </p:spPr>
        <p:txBody>
          <a:bodyPr wrap="square" rtlCol="0">
            <a:spAutoFit/>
          </a:bodyPr>
          <a:lstStyle/>
          <a:p>
            <a:r>
              <a:rPr lang="en-US" dirty="0"/>
              <a:t>Risk of motor vehicle accident increase about 2x after </a:t>
            </a:r>
          </a:p>
          <a:p>
            <a:r>
              <a:rPr lang="en-US" dirty="0"/>
              <a:t>smoking MJ.</a:t>
            </a:r>
          </a:p>
          <a:p>
            <a:r>
              <a:rPr lang="en-US" dirty="0"/>
              <a:t>Critical tracking tasks, reaction times</a:t>
            </a:r>
          </a:p>
          <a:p>
            <a:r>
              <a:rPr lang="en-US" dirty="0"/>
              <a:t>Divided-attention tasks, lane-position variability all show MJ-induced </a:t>
            </a:r>
          </a:p>
          <a:p>
            <a:r>
              <a:rPr lang="en-US" dirty="0"/>
              <a:t>Impairments. Dose dependent. Even among more tolerant regular users, impairments persist. </a:t>
            </a:r>
          </a:p>
        </p:txBody>
      </p:sp>
    </p:spTree>
    <p:extLst>
      <p:ext uri="{BB962C8B-B14F-4D97-AF65-F5344CB8AC3E}">
        <p14:creationId xmlns:p14="http://schemas.microsoft.com/office/powerpoint/2010/main" val="39031019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001000" cy="533400"/>
          </a:xfrm>
        </p:spPr>
        <p:txBody>
          <a:bodyPr/>
          <a:lstStyle/>
          <a:p>
            <a:r>
              <a:rPr lang="en-US" dirty="0"/>
              <a:t>Public Health risks of marijuana</a:t>
            </a:r>
          </a:p>
        </p:txBody>
      </p:sp>
      <p:sp>
        <p:nvSpPr>
          <p:cNvPr id="4" name="Text Placeholder 3"/>
          <p:cNvSpPr>
            <a:spLocks noGrp="1"/>
          </p:cNvSpPr>
          <p:nvPr>
            <p:ph type="body" sz="half" idx="2"/>
          </p:nvPr>
        </p:nvSpPr>
        <p:spPr>
          <a:xfrm>
            <a:off x="533400" y="4480885"/>
            <a:ext cx="2139696" cy="929315"/>
          </a:xfrm>
        </p:spPr>
        <p:txBody>
          <a:bodyPr>
            <a:normAutofit fontScale="92500" lnSpcReduction="10000"/>
          </a:bodyPr>
          <a:lstStyle/>
          <a:p>
            <a:pPr algn="r"/>
            <a:r>
              <a:rPr lang="en-US" sz="1800" dirty="0"/>
              <a:t>Motor vehicle collision risk</a:t>
            </a:r>
          </a:p>
          <a:p>
            <a:pPr algn="r"/>
            <a:r>
              <a:rPr lang="en-US" sz="1800" dirty="0"/>
              <a:t> by type of study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762000"/>
            <a:ext cx="615220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4038600"/>
            <a:ext cx="6199138" cy="184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69040" y="6191416"/>
            <a:ext cx="6145241" cy="646331"/>
          </a:xfrm>
          <a:prstGeom prst="rect">
            <a:avLst/>
          </a:prstGeom>
          <a:noFill/>
        </p:spPr>
        <p:txBody>
          <a:bodyPr wrap="square" rtlCol="0">
            <a:spAutoFit/>
          </a:bodyPr>
          <a:lstStyle/>
          <a:p>
            <a:r>
              <a:rPr lang="en-US" sz="1200" dirty="0" err="1"/>
              <a:t>Asbridge</a:t>
            </a:r>
            <a:r>
              <a:rPr lang="en-US" sz="1200" dirty="0"/>
              <a:t>, M., Hayden, J. A., &amp; Cartwright, J. L. (2012). Acute cannabis consumption and motor vehicle collision risk: systematic review of observational studies and meta-analysis. </a:t>
            </a:r>
            <a:r>
              <a:rPr lang="en-US" sz="1200" i="1" dirty="0"/>
              <a:t>BMJ: British Medical Journal</a:t>
            </a:r>
            <a:r>
              <a:rPr lang="en-US" sz="1200" dirty="0"/>
              <a:t>, </a:t>
            </a:r>
            <a:r>
              <a:rPr lang="en-US" sz="1200" i="1" dirty="0"/>
              <a:t>344</a:t>
            </a:r>
            <a:r>
              <a:rPr lang="en-US" sz="1200" dirty="0"/>
              <a:t>.</a:t>
            </a:r>
          </a:p>
        </p:txBody>
      </p:sp>
      <p:sp>
        <p:nvSpPr>
          <p:cNvPr id="8" name="Text Placeholder 3"/>
          <p:cNvSpPr txBox="1">
            <a:spLocks/>
          </p:cNvSpPr>
          <p:nvPr/>
        </p:nvSpPr>
        <p:spPr>
          <a:xfrm>
            <a:off x="533400" y="1890206"/>
            <a:ext cx="2139696" cy="963967"/>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tx1"/>
              </a:buClr>
              <a:buSzPct val="130000"/>
              <a:buFont typeface="Arial"/>
              <a:buNone/>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30000"/>
              <a:buFont typeface="Arial"/>
              <a:buNone/>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30000"/>
              <a:buFont typeface="Arial"/>
              <a:buNone/>
              <a:defRPr sz="10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3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r"/>
            <a:r>
              <a:rPr lang="en-US" sz="1800" dirty="0"/>
              <a:t>Motor vehicle collision risk over all studies</a:t>
            </a:r>
          </a:p>
        </p:txBody>
      </p:sp>
    </p:spTree>
    <p:extLst>
      <p:ext uri="{BB962C8B-B14F-4D97-AF65-F5344CB8AC3E}">
        <p14:creationId xmlns:p14="http://schemas.microsoft.com/office/powerpoint/2010/main" val="38277839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6200" y="0"/>
            <a:ext cx="8763000" cy="3505200"/>
          </a:xfrm>
          <a:prstGeom prst="rect">
            <a:avLst/>
          </a:prstGeom>
        </p:spPr>
      </p:pic>
      <p:grpSp>
        <p:nvGrpSpPr>
          <p:cNvPr id="8" name="Group 7"/>
          <p:cNvGrpSpPr/>
          <p:nvPr/>
        </p:nvGrpSpPr>
        <p:grpSpPr>
          <a:xfrm>
            <a:off x="2494912" y="3485341"/>
            <a:ext cx="6649088" cy="3372659"/>
            <a:chOff x="1219200" y="3745800"/>
            <a:chExt cx="6649088" cy="3372659"/>
          </a:xfrm>
        </p:grpSpPr>
        <p:pic>
          <p:nvPicPr>
            <p:cNvPr id="6" name="Picture 5"/>
            <p:cNvPicPr>
              <a:picLocks noChangeAspect="1"/>
            </p:cNvPicPr>
            <p:nvPr/>
          </p:nvPicPr>
          <p:blipFill>
            <a:blip r:embed="rId3"/>
            <a:stretch>
              <a:fillRect/>
            </a:stretch>
          </p:blipFill>
          <p:spPr>
            <a:xfrm>
              <a:off x="1219200" y="3745800"/>
              <a:ext cx="6649088" cy="1512000"/>
            </a:xfrm>
            <a:prstGeom prst="rect">
              <a:avLst/>
            </a:prstGeom>
          </p:spPr>
        </p:pic>
        <p:pic>
          <p:nvPicPr>
            <p:cNvPr id="7" name="Picture 6"/>
            <p:cNvPicPr>
              <a:picLocks noChangeAspect="1"/>
            </p:cNvPicPr>
            <p:nvPr/>
          </p:nvPicPr>
          <p:blipFill>
            <a:blip r:embed="rId4"/>
            <a:stretch>
              <a:fillRect/>
            </a:stretch>
          </p:blipFill>
          <p:spPr>
            <a:xfrm>
              <a:off x="1219200" y="5085659"/>
              <a:ext cx="6649088" cy="2032800"/>
            </a:xfrm>
            <a:prstGeom prst="rect">
              <a:avLst/>
            </a:prstGeom>
          </p:spPr>
        </p:pic>
      </p:grpSp>
      <p:sp>
        <p:nvSpPr>
          <p:cNvPr id="9" name="TextBox 8"/>
          <p:cNvSpPr txBox="1"/>
          <p:nvPr/>
        </p:nvSpPr>
        <p:spPr>
          <a:xfrm>
            <a:off x="0" y="3995678"/>
            <a:ext cx="8967492" cy="2862322"/>
          </a:xfrm>
          <a:prstGeom prst="rect">
            <a:avLst/>
          </a:prstGeom>
          <a:solidFill>
            <a:srgbClr val="C00000"/>
          </a:solidFill>
        </p:spPr>
        <p:txBody>
          <a:bodyPr wrap="square" rtlCol="0">
            <a:spAutoFit/>
          </a:bodyPr>
          <a:lstStyle/>
          <a:p>
            <a:r>
              <a:rPr lang="en-US" sz="2000" b="1" dirty="0"/>
              <a:t>Method: </a:t>
            </a:r>
            <a:r>
              <a:rPr lang="en-US" sz="2000" dirty="0"/>
              <a:t>Online survey of past month MJ users in WA and CO states (N=865)</a:t>
            </a:r>
          </a:p>
          <a:p>
            <a:endParaRPr lang="en-US" sz="2000" b="1" dirty="0"/>
          </a:p>
          <a:p>
            <a:r>
              <a:rPr lang="en-US" sz="2000" b="1" dirty="0"/>
              <a:t>Results: </a:t>
            </a:r>
            <a:r>
              <a:rPr lang="en-US" sz="2000" dirty="0"/>
              <a:t>Prevalence of past-</a:t>
            </a:r>
            <a:r>
              <a:rPr lang="en-US" sz="2000" dirty="0" err="1"/>
              <a:t>yr</a:t>
            </a:r>
            <a:r>
              <a:rPr lang="en-US" sz="2000" dirty="0"/>
              <a:t> driving under influence of MJ was 44%</a:t>
            </a:r>
          </a:p>
          <a:p>
            <a:r>
              <a:rPr lang="en-US" sz="2000" dirty="0"/>
              <a:t>Prevalence of driving within 1 hour of using MJ 5+ times in past month = 24% </a:t>
            </a:r>
          </a:p>
          <a:p>
            <a:endParaRPr lang="en-US" sz="2000" dirty="0"/>
          </a:p>
          <a:p>
            <a:r>
              <a:rPr lang="en-US" sz="2000" dirty="0"/>
              <a:t>69% lower odds of driving if perceived risky</a:t>
            </a:r>
          </a:p>
          <a:p>
            <a:r>
              <a:rPr lang="en-US" sz="2000" dirty="0"/>
              <a:t>37% lower odds of driving if had knowledge of MJ DUI laws</a:t>
            </a:r>
          </a:p>
        </p:txBody>
      </p:sp>
    </p:spTree>
    <p:extLst>
      <p:ext uri="{BB962C8B-B14F-4D97-AF65-F5344CB8AC3E}">
        <p14:creationId xmlns:p14="http://schemas.microsoft.com/office/powerpoint/2010/main" val="9056942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8915400" cy="6858000"/>
          </a:xfrm>
          <a:prstGeom prst="rect">
            <a:avLst/>
          </a:prstGeom>
          <a:noFill/>
          <a:ln w="9525">
            <a:noFill/>
            <a:miter lim="800000"/>
            <a:headEnd/>
            <a:tailEnd/>
          </a:ln>
        </p:spPr>
      </p:pic>
      <p:sp>
        <p:nvSpPr>
          <p:cNvPr id="2" name="Rectangle 1"/>
          <p:cNvSpPr/>
          <p:nvPr/>
        </p:nvSpPr>
        <p:spPr>
          <a:xfrm>
            <a:off x="304800" y="5486400"/>
            <a:ext cx="8610600" cy="1371600"/>
          </a:xfrm>
          <a:prstGeom prst="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568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6200" y="152400"/>
            <a:ext cx="9410700" cy="6524625"/>
          </a:xfrm>
          <a:prstGeom prst="rect">
            <a:avLst/>
          </a:prstGeom>
          <a:noFill/>
          <a:ln w="9525">
            <a:noFill/>
            <a:miter lim="800000"/>
            <a:headEnd/>
            <a:tailEnd/>
          </a:ln>
        </p:spPr>
      </p:pic>
      <p:cxnSp>
        <p:nvCxnSpPr>
          <p:cNvPr id="3" name="Straight Arrow Connector 2"/>
          <p:cNvCxnSpPr/>
          <p:nvPr/>
        </p:nvCxnSpPr>
        <p:spPr>
          <a:xfrm flipH="1" flipV="1">
            <a:off x="7391400" y="4982685"/>
            <a:ext cx="533400" cy="67837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58000" y="5337898"/>
            <a:ext cx="2643672" cy="646331"/>
          </a:xfrm>
          <a:prstGeom prst="rect">
            <a:avLst/>
          </a:prstGeom>
          <a:solidFill>
            <a:srgbClr val="C00000"/>
          </a:solidFill>
        </p:spPr>
        <p:txBody>
          <a:bodyPr wrap="none" rtlCol="0">
            <a:spAutoFit/>
          </a:bodyPr>
          <a:lstStyle/>
          <a:p>
            <a:r>
              <a:rPr lang="en-US" dirty="0"/>
              <a:t>Commercialization of </a:t>
            </a:r>
          </a:p>
          <a:p>
            <a:r>
              <a:rPr lang="en-US" dirty="0"/>
              <a:t>medical MJ in CO</a:t>
            </a:r>
          </a:p>
        </p:txBody>
      </p:sp>
    </p:spTree>
    <p:extLst>
      <p:ext uri="{BB962C8B-B14F-4D97-AF65-F5344CB8AC3E}">
        <p14:creationId xmlns:p14="http://schemas.microsoft.com/office/powerpoint/2010/main" val="34721587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914400"/>
            <a:ext cx="7723797" cy="4643200"/>
          </a:xfrm>
          <a:prstGeom prst="rect">
            <a:avLst/>
          </a:prstGeom>
        </p:spPr>
      </p:pic>
    </p:spTree>
    <p:extLst>
      <p:ext uri="{BB962C8B-B14F-4D97-AF65-F5344CB8AC3E}">
        <p14:creationId xmlns:p14="http://schemas.microsoft.com/office/powerpoint/2010/main" val="4196866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3874" y="917400"/>
            <a:ext cx="6716251" cy="5023200"/>
          </a:xfrm>
          <a:prstGeom prst="rect">
            <a:avLst/>
          </a:prstGeom>
        </p:spPr>
      </p:pic>
    </p:spTree>
    <p:extLst>
      <p:ext uri="{BB962C8B-B14F-4D97-AF65-F5344CB8AC3E}">
        <p14:creationId xmlns:p14="http://schemas.microsoft.com/office/powerpoint/2010/main" val="28453514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03887" cy="699382"/>
          </a:xfrm>
        </p:spPr>
        <p:txBody>
          <a:bodyPr>
            <a:normAutofit fontScale="90000"/>
          </a:bodyPr>
          <a:lstStyle/>
          <a:p>
            <a:pPr algn="ctr"/>
            <a:r>
              <a:rPr lang="en-US" sz="2400" dirty="0"/>
              <a:t>Washington State  MARIJUANA IMPACT Report 2016 </a:t>
            </a:r>
          </a:p>
        </p:txBody>
      </p:sp>
      <p:pic>
        <p:nvPicPr>
          <p:cNvPr id="5122" name="Picture 2"/>
          <p:cNvPicPr>
            <a:picLocks noChangeAspect="1" noChangeArrowheads="1"/>
          </p:cNvPicPr>
          <p:nvPr/>
        </p:nvPicPr>
        <p:blipFill>
          <a:blip r:embed="rId3" cstate="print"/>
          <a:srcRect/>
          <a:stretch>
            <a:fillRect/>
          </a:stretch>
        </p:blipFill>
        <p:spPr bwMode="auto">
          <a:xfrm>
            <a:off x="323850" y="1524000"/>
            <a:ext cx="8496300" cy="4953000"/>
          </a:xfrm>
          <a:prstGeom prst="rect">
            <a:avLst/>
          </a:prstGeom>
          <a:noFill/>
          <a:ln w="9525">
            <a:noFill/>
            <a:miter lim="800000"/>
            <a:headEnd/>
            <a:tailEnd/>
          </a:ln>
        </p:spPr>
      </p:pic>
    </p:spTree>
    <p:extLst>
      <p:ext uri="{BB962C8B-B14F-4D97-AF65-F5344CB8AC3E}">
        <p14:creationId xmlns:p14="http://schemas.microsoft.com/office/powerpoint/2010/main" val="1654702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9126"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931049" y="3195797"/>
            <a:ext cx="51435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112815" y="3429000"/>
            <a:ext cx="51435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2" name="Title 1">
            <a:extLst>
              <a:ext uri="{FF2B5EF4-FFF2-40B4-BE49-F238E27FC236}">
                <a16:creationId xmlns:a16="http://schemas.microsoft.com/office/drawing/2014/main" id="{00F004EF-63AA-4F99-A2E3-4FF8767745C3}"/>
              </a:ext>
            </a:extLst>
          </p:cNvPr>
          <p:cNvSpPr>
            <a:spLocks noGrp="1"/>
          </p:cNvSpPr>
          <p:nvPr>
            <p:ph type="title"/>
          </p:nvPr>
        </p:nvSpPr>
        <p:spPr>
          <a:xfrm>
            <a:off x="6089901" y="643466"/>
            <a:ext cx="2357907" cy="5571065"/>
          </a:xfrm>
        </p:spPr>
        <p:txBody>
          <a:bodyPr anchor="ctr">
            <a:normAutofit/>
          </a:bodyPr>
          <a:lstStyle/>
          <a:p>
            <a:r>
              <a:rPr lang="en-US" sz="3100"/>
              <a:t>Policy Positions 101</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022002980"/>
              </p:ext>
            </p:extLst>
          </p:nvPr>
        </p:nvGraphicFramePr>
        <p:xfrm>
          <a:off x="482600" y="643467"/>
          <a:ext cx="5003800" cy="5909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5037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76200" y="1052513"/>
            <a:ext cx="9334500" cy="4752975"/>
          </a:xfrm>
          <a:prstGeom prst="rect">
            <a:avLst/>
          </a:prstGeom>
          <a:noFill/>
          <a:ln w="9525">
            <a:noFill/>
            <a:miter lim="800000"/>
            <a:headEnd/>
            <a:tailEnd/>
          </a:ln>
        </p:spPr>
      </p:pic>
    </p:spTree>
    <p:extLst>
      <p:ext uri="{BB962C8B-B14F-4D97-AF65-F5344CB8AC3E}">
        <p14:creationId xmlns:p14="http://schemas.microsoft.com/office/powerpoint/2010/main" val="5663934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511473" cy="623182"/>
          </a:xfrm>
        </p:spPr>
        <p:txBody>
          <a:bodyPr>
            <a:normAutofit/>
          </a:bodyPr>
          <a:lstStyle/>
          <a:p>
            <a:pPr algn="ctr"/>
            <a:r>
              <a:rPr lang="en-US" dirty="0"/>
              <a:t>Summary</a:t>
            </a:r>
          </a:p>
        </p:txBody>
      </p:sp>
      <p:sp>
        <p:nvSpPr>
          <p:cNvPr id="3" name="Content Placeholder 2"/>
          <p:cNvSpPr>
            <a:spLocks noGrp="1"/>
          </p:cNvSpPr>
          <p:nvPr>
            <p:ph idx="1"/>
          </p:nvPr>
        </p:nvSpPr>
        <p:spPr>
          <a:xfrm>
            <a:off x="240610" y="685800"/>
            <a:ext cx="8554252" cy="5987168"/>
          </a:xfrm>
        </p:spPr>
        <p:txBody>
          <a:bodyPr>
            <a:normAutofit lnSpcReduction="10000"/>
          </a:bodyPr>
          <a:lstStyle/>
          <a:p>
            <a:r>
              <a:rPr lang="en-US" dirty="0"/>
              <a:t>POTENTIAL PROS</a:t>
            </a:r>
          </a:p>
          <a:p>
            <a:pPr lvl="1"/>
            <a:r>
              <a:rPr lang="en-US" dirty="0"/>
              <a:t>Legalization means improvements in product quality control</a:t>
            </a:r>
          </a:p>
          <a:p>
            <a:pPr lvl="1"/>
            <a:r>
              <a:rPr lang="en-US" dirty="0"/>
              <a:t>eradication of arrests to due to possession (if 21yrs +; decriminalization already does this)</a:t>
            </a:r>
          </a:p>
          <a:p>
            <a:pPr lvl="1"/>
            <a:r>
              <a:rPr lang="en-US" dirty="0"/>
              <a:t>Minimization/eradication of black market</a:t>
            </a:r>
          </a:p>
          <a:p>
            <a:pPr lvl="1"/>
            <a:r>
              <a:rPr lang="en-US" dirty="0"/>
              <a:t>Tax revenue/jobs</a:t>
            </a:r>
          </a:p>
          <a:p>
            <a:endParaRPr lang="en-US" dirty="0"/>
          </a:p>
          <a:p>
            <a:r>
              <a:rPr lang="en-US" dirty="0"/>
              <a:t>POTENTIAL CONS</a:t>
            </a:r>
          </a:p>
          <a:p>
            <a:pPr lvl="1"/>
            <a:r>
              <a:rPr lang="en-US" dirty="0"/>
              <a:t>Public health and safety harms</a:t>
            </a:r>
          </a:p>
          <a:p>
            <a:pPr lvl="1"/>
            <a:r>
              <a:rPr lang="en-US" dirty="0"/>
              <a:t>Consumption will increase</a:t>
            </a:r>
          </a:p>
          <a:p>
            <a:pPr lvl="1"/>
            <a:r>
              <a:rPr lang="en-US" dirty="0"/>
              <a:t>Addiction cases will increase and harms related to acute intoxication (e.g., driving accidents) will increase</a:t>
            </a:r>
          </a:p>
          <a:p>
            <a:pPr lvl="1"/>
            <a:r>
              <a:rPr lang="en-US" dirty="0"/>
              <a:t>Toxicity-related poisoning and neurocognitive effects among children and teenagers are likely to increase</a:t>
            </a:r>
          </a:p>
          <a:p>
            <a:pPr lvl="1"/>
            <a:r>
              <a:rPr lang="en-US" dirty="0"/>
              <a:t>Enforcement of legalization regulations will be needed – arrests for violations (and related costs) could be high even if substantially less than alcohol </a:t>
            </a:r>
          </a:p>
          <a:p>
            <a:pPr lvl="1"/>
            <a:r>
              <a:rPr lang="en-US" dirty="0"/>
              <a:t>Productivity could go down in the population as more people could miss work days/underperform at work contributing to economic increased burden</a:t>
            </a:r>
          </a:p>
        </p:txBody>
      </p:sp>
    </p:spTree>
    <p:extLst>
      <p:ext uri="{BB962C8B-B14F-4D97-AF65-F5344CB8AC3E}">
        <p14:creationId xmlns:p14="http://schemas.microsoft.com/office/powerpoint/2010/main" val="32437697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454206" y="228600"/>
            <a:ext cx="8239753" cy="6262179"/>
            <a:chOff x="533400" y="214821"/>
            <a:chExt cx="8239753" cy="6262179"/>
          </a:xfrm>
        </p:grpSpPr>
        <p:pic>
          <p:nvPicPr>
            <p:cNvPr id="4" name="Picture 3"/>
            <p:cNvPicPr>
              <a:picLocks noChangeAspect="1"/>
            </p:cNvPicPr>
            <p:nvPr/>
          </p:nvPicPr>
          <p:blipFill>
            <a:blip r:embed="rId2"/>
            <a:stretch>
              <a:fillRect/>
            </a:stretch>
          </p:blipFill>
          <p:spPr>
            <a:xfrm>
              <a:off x="533400" y="228600"/>
              <a:ext cx="8233403" cy="6248400"/>
            </a:xfrm>
            <a:prstGeom prst="rect">
              <a:avLst/>
            </a:prstGeom>
          </p:spPr>
        </p:pic>
        <p:sp>
          <p:nvSpPr>
            <p:cNvPr id="5" name="TextBox 4"/>
            <p:cNvSpPr txBox="1"/>
            <p:nvPr/>
          </p:nvSpPr>
          <p:spPr>
            <a:xfrm>
              <a:off x="533400" y="214821"/>
              <a:ext cx="8239753" cy="830997"/>
            </a:xfrm>
            <a:prstGeom prst="rect">
              <a:avLst/>
            </a:prstGeom>
            <a:solidFill>
              <a:srgbClr val="C00000"/>
            </a:solidFill>
          </p:spPr>
          <p:txBody>
            <a:bodyPr wrap="square" rtlCol="0">
              <a:spAutoFit/>
            </a:bodyPr>
            <a:lstStyle/>
            <a:p>
              <a:r>
                <a:rPr lang="en-US" sz="2400" dirty="0"/>
                <a:t>Degree of Problems Associated with Various Policy Approaches to Addressing the Drug Problem</a:t>
              </a:r>
            </a:p>
          </p:txBody>
        </p:sp>
      </p:grpSp>
      <p:sp>
        <p:nvSpPr>
          <p:cNvPr id="7" name="TextBox 6"/>
          <p:cNvSpPr txBox="1"/>
          <p:nvPr/>
        </p:nvSpPr>
        <p:spPr>
          <a:xfrm>
            <a:off x="0" y="6539468"/>
            <a:ext cx="3480440" cy="276999"/>
          </a:xfrm>
          <a:prstGeom prst="rect">
            <a:avLst/>
          </a:prstGeom>
          <a:noFill/>
        </p:spPr>
        <p:txBody>
          <a:bodyPr wrap="none" rtlCol="0">
            <a:spAutoFit/>
          </a:bodyPr>
          <a:lstStyle/>
          <a:p>
            <a:r>
              <a:rPr lang="en-US" sz="1200" dirty="0"/>
              <a:t>Source: Canada Drug Policy Coalition, 2015</a:t>
            </a:r>
          </a:p>
        </p:txBody>
      </p:sp>
    </p:spTree>
    <p:extLst>
      <p:ext uri="{BB962C8B-B14F-4D97-AF65-F5344CB8AC3E}">
        <p14:creationId xmlns:p14="http://schemas.microsoft.com/office/powerpoint/2010/main" val="20213147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454206" y="929952"/>
            <a:ext cx="8239753" cy="5928048"/>
            <a:chOff x="533400" y="214821"/>
            <a:chExt cx="8239753" cy="6262179"/>
          </a:xfrm>
        </p:grpSpPr>
        <p:pic>
          <p:nvPicPr>
            <p:cNvPr id="4" name="Picture 3"/>
            <p:cNvPicPr>
              <a:picLocks noChangeAspect="1"/>
            </p:cNvPicPr>
            <p:nvPr/>
          </p:nvPicPr>
          <p:blipFill>
            <a:blip r:embed="rId2"/>
            <a:stretch>
              <a:fillRect/>
            </a:stretch>
          </p:blipFill>
          <p:spPr>
            <a:xfrm>
              <a:off x="533400" y="228600"/>
              <a:ext cx="8233403" cy="6248400"/>
            </a:xfrm>
            <a:prstGeom prst="rect">
              <a:avLst/>
            </a:prstGeom>
          </p:spPr>
        </p:pic>
        <p:sp>
          <p:nvSpPr>
            <p:cNvPr id="5" name="TextBox 4"/>
            <p:cNvSpPr txBox="1"/>
            <p:nvPr/>
          </p:nvSpPr>
          <p:spPr>
            <a:xfrm>
              <a:off x="533400" y="214821"/>
              <a:ext cx="8239753" cy="830997"/>
            </a:xfrm>
            <a:prstGeom prst="rect">
              <a:avLst/>
            </a:prstGeom>
            <a:solidFill>
              <a:srgbClr val="C00000"/>
            </a:solidFill>
          </p:spPr>
          <p:txBody>
            <a:bodyPr wrap="square" rtlCol="0">
              <a:spAutoFit/>
            </a:bodyPr>
            <a:lstStyle/>
            <a:p>
              <a:r>
                <a:rPr lang="en-US" sz="2400" dirty="0"/>
                <a:t>Degree of Problems Associated with Various Policy Approaches to Addressing the Drug Problem</a:t>
              </a:r>
            </a:p>
          </p:txBody>
        </p:sp>
      </p:grpSp>
      <p:sp>
        <p:nvSpPr>
          <p:cNvPr id="7" name="Content Placeholder 2"/>
          <p:cNvSpPr txBox="1">
            <a:spLocks/>
          </p:cNvSpPr>
          <p:nvPr/>
        </p:nvSpPr>
        <p:spPr>
          <a:xfrm>
            <a:off x="1371600" y="1981200"/>
            <a:ext cx="7772400" cy="4648200"/>
          </a:xfrm>
          <a:prstGeom prst="rect">
            <a:avLst/>
          </a:prstGeom>
          <a:solidFill>
            <a:schemeClr val="bg1">
              <a:lumMod val="95000"/>
              <a:lumOff val="5000"/>
            </a:schemeClr>
          </a:solidFill>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2000" dirty="0"/>
              <a:t>Decriminalization/controlled non-commercialized/Market regulated legalization –best middle ground options</a:t>
            </a:r>
          </a:p>
          <a:p>
            <a:r>
              <a:rPr lang="en-US" sz="2000" dirty="0"/>
              <a:t>If legalized - It matters how you do it – full commercialization “like alcohol” or state regulated (quality) controlled, ban on advertising, plain packaging</a:t>
            </a:r>
          </a:p>
          <a:p>
            <a:r>
              <a:rPr lang="en-US" sz="2000" dirty="0"/>
              <a:t>Tax revenue, depending on how much is levied, may only be a fraction of societal costs; industry lobbying down the road may gradually move taxes lower</a:t>
            </a:r>
          </a:p>
        </p:txBody>
      </p:sp>
      <p:sp>
        <p:nvSpPr>
          <p:cNvPr id="8" name="Title 1"/>
          <p:cNvSpPr txBox="1">
            <a:spLocks/>
          </p:cNvSpPr>
          <p:nvPr/>
        </p:nvSpPr>
        <p:spPr>
          <a:xfrm>
            <a:off x="762000" y="76200"/>
            <a:ext cx="7511473" cy="62318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Summary</a:t>
            </a:r>
          </a:p>
        </p:txBody>
      </p:sp>
    </p:spTree>
    <p:extLst>
      <p:ext uri="{BB962C8B-B14F-4D97-AF65-F5344CB8AC3E}">
        <p14:creationId xmlns:p14="http://schemas.microsoft.com/office/powerpoint/2010/main" val="2495633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5F01-B522-4D49-AEC8-2A5ECE0AEF5A}"/>
              </a:ext>
            </a:extLst>
          </p:cNvPr>
          <p:cNvSpPr>
            <a:spLocks noGrp="1"/>
          </p:cNvSpPr>
          <p:nvPr>
            <p:ph type="title"/>
          </p:nvPr>
        </p:nvSpPr>
        <p:spPr>
          <a:xfrm>
            <a:off x="457200" y="228600"/>
            <a:ext cx="7511473" cy="242182"/>
          </a:xfrm>
        </p:spPr>
        <p:txBody>
          <a:bodyPr>
            <a:normAutofit fontScale="90000"/>
          </a:bodyPr>
          <a:lstStyle/>
          <a:p>
            <a:r>
              <a:rPr lang="en-US" dirty="0"/>
              <a:t>Summary</a:t>
            </a:r>
          </a:p>
        </p:txBody>
      </p:sp>
      <p:sp>
        <p:nvSpPr>
          <p:cNvPr id="3" name="Content Placeholder 2">
            <a:extLst>
              <a:ext uri="{FF2B5EF4-FFF2-40B4-BE49-F238E27FC236}">
                <a16:creationId xmlns:a16="http://schemas.microsoft.com/office/drawing/2014/main" id="{D813B5AA-3ABF-4958-8688-1ACC4E73658A}"/>
              </a:ext>
            </a:extLst>
          </p:cNvPr>
          <p:cNvSpPr>
            <a:spLocks noGrp="1"/>
          </p:cNvSpPr>
          <p:nvPr>
            <p:ph idx="1"/>
          </p:nvPr>
        </p:nvSpPr>
        <p:spPr>
          <a:xfrm>
            <a:off x="304800" y="1066801"/>
            <a:ext cx="8686800" cy="5476584"/>
          </a:xfrm>
        </p:spPr>
        <p:txBody>
          <a:bodyPr>
            <a:normAutofit lnSpcReduction="10000"/>
          </a:bodyPr>
          <a:lstStyle/>
          <a:p>
            <a:r>
              <a:rPr lang="en-US" dirty="0">
                <a:effectLst/>
              </a:rPr>
              <a:t>There are many vested interests and pressures on policy makers. </a:t>
            </a:r>
          </a:p>
          <a:p>
            <a:r>
              <a:rPr lang="en-US" dirty="0">
                <a:effectLst/>
              </a:rPr>
              <a:t>Ultimately in a civilized society, good policy preserves individual freedoms, while respecting the rights and liberties of others likely to be affected. </a:t>
            </a:r>
          </a:p>
          <a:p>
            <a:r>
              <a:rPr lang="en-US" dirty="0">
                <a:effectLst/>
              </a:rPr>
              <a:t>In the case of drugs (e.g., marijuana), added layer because while people make a free choice to use a drug initially, a proportion suffer from radically impaired ability to continue to make that rational choice- they become addicted (may also suffer from illnesses related to toxicity or intoxication) </a:t>
            </a:r>
          </a:p>
          <a:p>
            <a:r>
              <a:rPr lang="en-US" dirty="0">
                <a:effectLst/>
              </a:rPr>
              <a:t>So, with regard to complexities of the ‘drug problem,’ if you hear someone proffer, “Listen, all you </a:t>
            </a:r>
            <a:r>
              <a:rPr lang="en-US" dirty="0" err="1">
                <a:effectLst/>
              </a:rPr>
              <a:t>gotta</a:t>
            </a:r>
            <a:r>
              <a:rPr lang="en-US" dirty="0">
                <a:effectLst/>
              </a:rPr>
              <a:t> do is…,” you know they may be suffering from a case of the ‘clear-and-simple,’ but ultimately ‘wrong’ solution, described by Henry Mencken. </a:t>
            </a:r>
          </a:p>
          <a:p>
            <a:r>
              <a:rPr lang="en-US" dirty="0">
                <a:effectLst/>
              </a:rPr>
              <a:t>“War on drugs” vs “the war on the war drugs” may each produce different types of casualties (lesser or greater degrees of criminalization, public health/safety)</a:t>
            </a:r>
          </a:p>
          <a:p>
            <a:r>
              <a:rPr lang="en-US" dirty="0">
                <a:effectLst/>
              </a:rPr>
              <a:t>The “drug problem” is complex and obstinate; may never eradicate it completely only change its nature</a:t>
            </a:r>
          </a:p>
          <a:p>
            <a:r>
              <a:rPr lang="en-US" dirty="0">
                <a:effectLst/>
              </a:rPr>
              <a:t>As different experiments with different policy positions naturally occur, time will tell if there are “sweet” spots in reducing overall societal harms</a:t>
            </a:r>
          </a:p>
          <a:p>
            <a:endParaRPr lang="en-US" dirty="0"/>
          </a:p>
        </p:txBody>
      </p:sp>
      <p:sp>
        <p:nvSpPr>
          <p:cNvPr id="4" name="Slide Number Placeholder 3">
            <a:extLst>
              <a:ext uri="{FF2B5EF4-FFF2-40B4-BE49-F238E27FC236}">
                <a16:creationId xmlns:a16="http://schemas.microsoft.com/office/drawing/2014/main" id="{8461CD98-704C-4D53-9538-06E8C4715836}"/>
              </a:ext>
            </a:extLst>
          </p:cNvPr>
          <p:cNvSpPr>
            <a:spLocks noGrp="1"/>
          </p:cNvSpPr>
          <p:nvPr>
            <p:ph type="sldNum" sz="quarter" idx="12"/>
          </p:nvPr>
        </p:nvSpPr>
        <p:spPr/>
        <p:txBody>
          <a:bodyPr/>
          <a:lstStyle/>
          <a:p>
            <a:fld id="{8BF8DA7F-2A73-4C1E-98EE-752A0092FDF9}" type="slidenum">
              <a:rPr lang="en-US" smtClean="0"/>
              <a:t>94</a:t>
            </a:fld>
            <a:endParaRPr lang="en-US"/>
          </a:p>
        </p:txBody>
      </p:sp>
    </p:spTree>
    <p:extLst>
      <p:ext uri="{BB962C8B-B14F-4D97-AF65-F5344CB8AC3E}">
        <p14:creationId xmlns:p14="http://schemas.microsoft.com/office/powerpoint/2010/main" val="33992385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19F530-FFB0-D141-884B-ACCB2B99C609}" type="slidenum">
              <a:rPr lang="en-US" smtClean="0"/>
              <a:pPr/>
              <a:t>95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53829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oncourse">
  <a:themeElements>
    <a:clrScheme name="RRI">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spcFirstLastPara="0" vert="horz" wrap="square" lIns="420258" tIns="385587" rIns="350916" bIns="385587" numCol="1" spcCol="1270" anchor="ctr" anchorCtr="0">
        <a:noAutofit/>
      </a:bodyPr>
      <a:lstStyle>
        <a:defPPr algn="ctr" defTabSz="1155700">
          <a:lnSpc>
            <a:spcPct val="90000"/>
          </a:lnSpc>
          <a:spcBef>
            <a:spcPct val="0"/>
          </a:spcBef>
          <a:spcAft>
            <a:spcPct val="35000"/>
          </a:spcAft>
          <a:defRPr sz="2600" kern="1200" dirty="0" smtClean="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theme>
</file>

<file path=ppt/theme/theme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808080"/>
    </a:dk1>
    <a:lt1>
      <a:srgbClr val="FFFFFF"/>
    </a:lt1>
    <a:dk2>
      <a:srgbClr val="3366CC"/>
    </a:dk2>
    <a:lt2>
      <a:srgbClr val="FFF301"/>
    </a:lt2>
    <a:accent1>
      <a:srgbClr val="00CC99"/>
    </a:accent1>
    <a:accent2>
      <a:srgbClr val="3333CC"/>
    </a:accent2>
    <a:accent3>
      <a:srgbClr val="ADB8E2"/>
    </a:accent3>
    <a:accent4>
      <a:srgbClr val="DADADA"/>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808080"/>
    </a:dk1>
    <a:lt1>
      <a:srgbClr val="FFFFFF"/>
    </a:lt1>
    <a:dk2>
      <a:srgbClr val="3366CC"/>
    </a:dk2>
    <a:lt2>
      <a:srgbClr val="FFF301"/>
    </a:lt2>
    <a:accent1>
      <a:srgbClr val="00CC99"/>
    </a:accent1>
    <a:accent2>
      <a:srgbClr val="3333CC"/>
    </a:accent2>
    <a:accent3>
      <a:srgbClr val="ADB8E2"/>
    </a:accent3>
    <a:accent4>
      <a:srgbClr val="DADADA"/>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12569</TotalTime>
  <Words>6854</Words>
  <Application>Microsoft Office PowerPoint</Application>
  <PresentationFormat>On-screen Show (4:3)</PresentationFormat>
  <Paragraphs>484</Paragraphs>
  <Slides>95</Slides>
  <Notes>28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95</vt:i4>
      </vt:variant>
    </vt:vector>
  </HeadingPairs>
  <TitlesOfParts>
    <vt:vector size="108" baseType="lpstr">
      <vt:lpstr>Arial</vt:lpstr>
      <vt:lpstr>Avenir Book</vt:lpstr>
      <vt:lpstr>Calibri</vt:lpstr>
      <vt:lpstr>Calibri Light</vt:lpstr>
      <vt:lpstr>Century Gothic</vt:lpstr>
      <vt:lpstr>Lucida Sans Unicode</vt:lpstr>
      <vt:lpstr>Times New Roman</vt:lpstr>
      <vt:lpstr>Verdana</vt:lpstr>
      <vt:lpstr>Wingdings 2</vt:lpstr>
      <vt:lpstr>Wingdings 3</vt:lpstr>
      <vt:lpstr>Concourse</vt:lpstr>
      <vt:lpstr>Mesh</vt:lpstr>
      <vt:lpstr>Office Theme</vt:lpstr>
      <vt:lpstr>Medicine or menace: Will new Cannabis policies reduce harm or produce harm?”</vt:lpstr>
      <vt:lpstr>The Drug problem …    “For every complex problem there is a solution that is clear, simple, and wrong”   –Henry L. Mencken  </vt:lpstr>
      <vt:lpstr>What is MJ?</vt:lpstr>
      <vt:lpstr>PowerPoint Presentation</vt:lpstr>
      <vt:lpstr>PowerPoint Presentation</vt:lpstr>
      <vt:lpstr>PowerPoint Presentation</vt:lpstr>
      <vt:lpstr>Policy Positions 101</vt:lpstr>
      <vt:lpstr>Policy Positions 101  Decriminalization</vt:lpstr>
      <vt:lpstr>Policy Positions 101</vt:lpstr>
      <vt:lpstr>Policy Positions 101</vt:lpstr>
      <vt:lpstr>Policy Positions 101</vt:lpstr>
      <vt:lpstr>Policy Positions 101</vt:lpstr>
      <vt:lpstr>Policy Positions 101</vt:lpstr>
      <vt:lpstr>Policy Positions 101</vt:lpstr>
      <vt:lpstr>Policy Positions 101</vt:lpstr>
      <vt:lpstr>PowerPoint Presentation</vt:lpstr>
      <vt:lpstr>Legalization? How did we get here? </vt:lpstr>
      <vt:lpstr>PowerPoint Presentation</vt:lpstr>
      <vt:lpstr>“medical marijuana”…</vt:lpstr>
      <vt:lpstr>For which conditions might marijuana/THC have a therapeutic benefit?</vt:lpstr>
      <vt:lpstr>CANNABIDOIDS HAVE DOCUMENTED THERAPEUTIC POTENTIAL…  THC Administration &amp; FDA  Approved THC-based medications</vt:lpstr>
      <vt:lpstr>PowerPoint Presentation</vt:lpstr>
      <vt:lpstr>Controlled studies evaluating the therapeutic effect of THC  by administration type</vt:lpstr>
      <vt:lpstr>Issues with blinding in medical marijuana RCTs</vt:lpstr>
      <vt:lpstr>PowerPoint Presentation</vt:lpstr>
      <vt:lpstr>Health  (and societal) risks of smoked marijuana</vt:lpstr>
      <vt:lpstr>Arguments for cannabis legalization</vt:lpstr>
      <vt:lpstr>PowerPoint Presentation</vt:lpstr>
      <vt:lpstr>Prisons overcrowding: 20% (500,000) of US prisoners are in prison due to drug offences; the majority of inmates meet criteria for substance use disorder/psych illlness</vt:lpstr>
      <vt:lpstr>So, legalize?  </vt:lpstr>
      <vt:lpstr>PowerPoint Presentation</vt:lpstr>
      <vt:lpstr>PowerPoint Presentation</vt:lpstr>
      <vt:lpstr>PowerPoint Presentation</vt:lpstr>
      <vt:lpstr>  So, legalize, regulate, tax, educate (“just like alcohol”)  </vt:lpstr>
      <vt:lpstr>Just like alcohol …  21st amendment repealed alcohol Prohibition… and virtually ended our alcohol problems (?)</vt:lpstr>
      <vt:lpstr>DSM-V Lifetime and 12-Month Prevalence of Alcohol and Drug Use Disorder</vt:lpstr>
      <vt:lpstr>…Did alcohol re-legalization put an end to our alcohol problems? </vt:lpstr>
      <vt:lpstr>Alcohol and harm </vt:lpstr>
      <vt:lpstr>PowerPoint Presentation</vt:lpstr>
      <vt:lpstr>PowerPoint Presentation</vt:lpstr>
      <vt:lpstr>PowerPoint Presentation</vt:lpstr>
      <vt:lpstr>Addictiveness of marijuana</vt:lpstr>
      <vt:lpstr>2015 Past MONTH USE OF specific drugs IN THE UNITED STATES</vt:lpstr>
      <vt:lpstr>2015 SUBSTANCE USE DISORDER BY PRIMARY SUBSTANCE</vt:lpstr>
      <vt:lpstr>Substances For which Most recent treatment was received in the past year among persons aged 12 or older: 2013</vt:lpstr>
      <vt:lpstr>PowerPoint Presentation</vt:lpstr>
      <vt:lpstr>Past Year DSM-IV Marijuana Use Disorder</vt:lpstr>
      <vt:lpstr>PowerPoint Presentation</vt:lpstr>
      <vt:lpstr>PowerPoint Presentation</vt:lpstr>
      <vt:lpstr>PowerPoint Presentation</vt:lpstr>
      <vt:lpstr>What Happens After 30 days of Abstinence?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Implications for legal, commercialized recreational use</vt:lpstr>
      <vt:lpstr>PowerPoint Presentation</vt:lpstr>
      <vt:lpstr>PowerPoint Presentation</vt:lpstr>
      <vt:lpstr>Effects of marijuana use on psychosis</vt:lpstr>
      <vt:lpstr>Meta-analysis of 11 studies examining the relationship between cannabis use and psychosis </vt:lpstr>
      <vt:lpstr>Influence of adolescent marijuana use on adult psychosis is affected by genetic variables</vt:lpstr>
      <vt:lpstr>PowerPoint Presentation</vt:lpstr>
      <vt:lpstr>Whether adolescent marijuana use can contribute to developing psychosis later in adulthood may depend on existing genetically based vulnerability</vt:lpstr>
      <vt:lpstr>PowerPoint Presentation</vt:lpstr>
      <vt:lpstr>PowerPoint Presentation</vt:lpstr>
      <vt:lpstr>PowerPoint Presentation</vt:lpstr>
      <vt:lpstr>PowerPoint Presentation</vt:lpstr>
      <vt:lpstr>PowerPoint Presentation</vt:lpstr>
      <vt:lpstr>Impact of Edibles?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Health risks of marijuana</vt:lpstr>
      <vt:lpstr>PowerPoint Presentation</vt:lpstr>
      <vt:lpstr>PowerPoint Presentation</vt:lpstr>
      <vt:lpstr>PowerPoint Presentation</vt:lpstr>
      <vt:lpstr>PowerPoint Presentation</vt:lpstr>
      <vt:lpstr>PowerPoint Presentation</vt:lpstr>
      <vt:lpstr>Washington State  MARIJUANA IMPACT Report 2016 </vt:lpstr>
      <vt:lpstr>PowerPoint Presentation</vt:lpstr>
      <vt:lpstr>Summary</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Alcohol: Is alcohol good for you?</dc:title>
  <dc:creator>jk755-1</dc:creator>
  <cp:lastModifiedBy>John Kelly</cp:lastModifiedBy>
  <cp:revision>550</cp:revision>
  <dcterms:created xsi:type="dcterms:W3CDTF">2015-03-04T19:19:43Z</dcterms:created>
  <dcterms:modified xsi:type="dcterms:W3CDTF">2019-10-31T21:19:14Z</dcterms:modified>
</cp:coreProperties>
</file>